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7" r:id="rId7"/>
    <p:sldId id="258" r:id="rId8"/>
    <p:sldId id="271" r:id="rId9"/>
    <p:sldId id="270" r:id="rId10"/>
    <p:sldId id="261" r:id="rId11"/>
    <p:sldId id="262" r:id="rId12"/>
    <p:sldId id="263" r:id="rId13"/>
    <p:sldId id="264" r:id="rId14"/>
    <p:sldId id="266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EADEC-CA33-EADC-347F-56988EF6E293}" v="3" dt="2025-07-01T10:05:01.849"/>
    <p1510:client id="{6F2E0ABB-5B78-AC2D-CCDB-5624FD3DCB5E}" v="70" dt="2025-06-30T11:14:48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>
      <p:cViewPr varScale="1">
        <p:scale>
          <a:sx n="109" d="100"/>
          <a:sy n="109" d="100"/>
        </p:scale>
        <p:origin x="13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Pearce" userId="S::r.pearce@alsagerschool.org::718d225e-f185-4518-8222-fec11e9a61da" providerId="AD" clId="Web-{67CEADEC-CA33-EADC-347F-56988EF6E293}"/>
    <pc:docChg chg="modSld">
      <pc:chgData name="Robert Pearce" userId="S::r.pearce@alsagerschool.org::718d225e-f185-4518-8222-fec11e9a61da" providerId="AD" clId="Web-{67CEADEC-CA33-EADC-347F-56988EF6E293}" dt="2025-07-01T10:05:01.849" v="2" actId="20577"/>
      <pc:docMkLst>
        <pc:docMk/>
      </pc:docMkLst>
      <pc:sldChg chg="modSp">
        <pc:chgData name="Robert Pearce" userId="S::r.pearce@alsagerschool.org::718d225e-f185-4518-8222-fec11e9a61da" providerId="AD" clId="Web-{67CEADEC-CA33-EADC-347F-56988EF6E293}" dt="2025-07-01T10:05:01.849" v="2" actId="20577"/>
        <pc:sldMkLst>
          <pc:docMk/>
          <pc:sldMk cId="2116409413" sldId="264"/>
        </pc:sldMkLst>
        <pc:spChg chg="mod">
          <ac:chgData name="Robert Pearce" userId="S::r.pearce@alsagerschool.org::718d225e-f185-4518-8222-fec11e9a61da" providerId="AD" clId="Web-{67CEADEC-CA33-EADC-347F-56988EF6E293}" dt="2025-07-01T10:05:01.849" v="2" actId="20577"/>
          <ac:spMkLst>
            <pc:docMk/>
            <pc:sldMk cId="2116409413" sldId="264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D687-8979-4267-9E52-9381AADF3CFF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8011-F8C6-4668-A9E8-CA7F4FFAE18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urple circle with stars and a black text&#10;&#10;AI-generated content may be incorrect.">
            <a:extLst>
              <a:ext uri="{FF2B5EF4-FFF2-40B4-BE49-F238E27FC236}">
                <a16:creationId xmlns:a16="http://schemas.microsoft.com/office/drawing/2014/main" id="{908FD81A-5160-1904-9583-B8EF355341B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020733"/>
            <a:ext cx="899096" cy="7194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29488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7030A0"/>
                </a:solidFill>
              </a:rPr>
              <a:t>Lovell College </a:t>
            </a:r>
          </a:p>
        </p:txBody>
      </p:sp>
      <p:pic>
        <p:nvPicPr>
          <p:cNvPr id="7" name="Picture 6" descr="A purple circle with a white object with stars&#10;&#10;AI-generated content may be incorrect.">
            <a:extLst>
              <a:ext uri="{FF2B5EF4-FFF2-40B4-BE49-F238E27FC236}">
                <a16:creationId xmlns:a16="http://schemas.microsoft.com/office/drawing/2014/main" id="{505C943A-35DA-2579-69D4-EA505F3F3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2" y="2132856"/>
            <a:ext cx="3990975" cy="34546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Pupil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8133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GB" sz="3600"/>
              <a:t>Department for Education Regulations from </a:t>
            </a:r>
            <a:r>
              <a:rPr lang="en-GB" sz="3600" dirty="0"/>
              <a:t>September 2013</a:t>
            </a:r>
          </a:p>
          <a:p>
            <a:r>
              <a:rPr lang="en-GB" sz="3600" dirty="0"/>
              <a:t>Parents should not take students on holiday during term time.</a:t>
            </a:r>
          </a:p>
          <a:p>
            <a:endParaRPr lang="en-GB" dirty="0"/>
          </a:p>
          <a:p>
            <a:r>
              <a:rPr lang="en-GB" dirty="0"/>
              <a:t>A request for holiday absence should be addressed to the Headteacher and should only be for exceptional circumstances</a:t>
            </a:r>
          </a:p>
          <a:p>
            <a:endParaRPr lang="en-GB" dirty="0"/>
          </a:p>
          <a:p>
            <a:r>
              <a:rPr lang="en-GB" dirty="0"/>
              <a:t>The Headteacher makes the decision whether the request will be authorised or not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A full version of Alsager School’s Attendance Policy is available to view on the schools website, www.alsagerschool.org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1095127"/>
            <a:ext cx="32004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Holidays in term time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1640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79681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Behaviour for Learning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" y="1124744"/>
            <a:ext cx="8001000" cy="30469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There are a number of rewards and celebrations for students who achieve 2s and 1s in their lessons. </a:t>
            </a:r>
          </a:p>
          <a:p>
            <a:pPr algn="ctr"/>
            <a:r>
              <a:rPr lang="en-GB" sz="2400" dirty="0"/>
              <a:t>We want to celebrate this excellent behaviour as we know it impacts positively on learning </a:t>
            </a:r>
          </a:p>
          <a:p>
            <a:pPr algn="ctr"/>
            <a:r>
              <a:rPr lang="en-GB" sz="2400" dirty="0"/>
              <a:t>Golden tickets no negative BFL a week</a:t>
            </a:r>
          </a:p>
          <a:p>
            <a:pPr algn="ctr"/>
            <a:r>
              <a:rPr lang="en-GB" sz="2400" dirty="0"/>
              <a:t>Attendance stars and </a:t>
            </a:r>
          </a:p>
          <a:p>
            <a:pPr algn="ctr"/>
            <a:r>
              <a:rPr lang="en-GB" sz="2400" dirty="0"/>
              <a:t>Burgundy and Black Swan pin for progress </a:t>
            </a:r>
          </a:p>
          <a:p>
            <a:pPr algn="ctr"/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543FC8-0590-4DBF-BB58-57E959F83CC8}"/>
              </a:ext>
            </a:extLst>
          </p:cNvPr>
          <p:cNvSpPr txBox="1"/>
          <p:nvPr/>
        </p:nvSpPr>
        <p:spPr>
          <a:xfrm>
            <a:off x="571500" y="4293096"/>
            <a:ext cx="8001000" cy="19389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There are a number of BFL grades </a:t>
            </a:r>
          </a:p>
          <a:p>
            <a:pPr algn="ctr"/>
            <a:r>
              <a:rPr lang="en-GB" sz="2400" dirty="0"/>
              <a:t> 1 &amp; 2 these are the ones you want to see</a:t>
            </a:r>
          </a:p>
          <a:p>
            <a:pPr algn="ctr"/>
            <a:r>
              <a:rPr lang="en-GB" sz="2400" dirty="0"/>
              <a:t>3 &amp; 4 not the ones you want to see </a:t>
            </a:r>
          </a:p>
          <a:p>
            <a:pPr algn="ctr"/>
            <a:r>
              <a:rPr lang="en-GB" sz="2400" dirty="0"/>
              <a:t>6,7,8,9 mean something very different  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0942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A20CC-745A-4CDD-AF9D-50A661F2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First 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0C07-6FB8-421D-8C55-BDCFF9871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Arrive at school at 8 :30 for an 8 :40 start</a:t>
            </a:r>
          </a:p>
          <a:p>
            <a:r>
              <a:rPr lang="en-GB" sz="2800" dirty="0"/>
              <a:t>We have our bespoke new starter programme to guide them into High school</a:t>
            </a:r>
          </a:p>
          <a:p>
            <a:r>
              <a:rPr lang="en-GB" sz="2800" dirty="0"/>
              <a:t>Full uniform is required including school bag and pencil case</a:t>
            </a:r>
          </a:p>
          <a:p>
            <a:r>
              <a:rPr lang="en-GB" sz="2800" dirty="0"/>
              <a:t>We can’t wait for them to start their journey!</a:t>
            </a:r>
          </a:p>
        </p:txBody>
      </p:sp>
    </p:spTree>
    <p:extLst>
      <p:ext uri="{BB962C8B-B14F-4D97-AF65-F5344CB8AC3E}">
        <p14:creationId xmlns:p14="http://schemas.microsoft.com/office/powerpoint/2010/main" val="262401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Introductions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7" y="126027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Mrs Richardson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Head of College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0072" y="1278619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Mr Rubin 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Senior Leadership Link  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819FDF06-2DD1-4BDA-BFCB-FF857523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23" y="2424719"/>
            <a:ext cx="2996593" cy="289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12" descr="A person smiling at camera&#10;&#10;AI-generated content may be incorrect.">
            <a:extLst>
              <a:ext uri="{FF2B5EF4-FFF2-40B4-BE49-F238E27FC236}">
                <a16:creationId xmlns:a16="http://schemas.microsoft.com/office/drawing/2014/main" id="{C9796617-7701-B901-D63B-BDD5A4504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1722" y="2566483"/>
            <a:ext cx="2897943" cy="2614419"/>
          </a:xfrm>
        </p:spPr>
      </p:pic>
    </p:spTree>
    <p:extLst>
      <p:ext uri="{BB962C8B-B14F-4D97-AF65-F5344CB8AC3E}">
        <p14:creationId xmlns:p14="http://schemas.microsoft.com/office/powerpoint/2010/main" val="190545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Year 7 Form Tutors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7665" y="3870462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  <a:p>
            <a:pPr algn="ctr"/>
            <a:r>
              <a:rPr lang="en-GB" sz="2800" dirty="0"/>
              <a:t>                         </a:t>
            </a:r>
            <a:r>
              <a:rPr lang="en-GB" sz="3200" dirty="0"/>
              <a:t>                                                    </a:t>
            </a:r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791BE-9EA0-D7B9-D071-02FCFFFD6B47}"/>
              </a:ext>
            </a:extLst>
          </p:cNvPr>
          <p:cNvSpPr txBox="1"/>
          <p:nvPr/>
        </p:nvSpPr>
        <p:spPr>
          <a:xfrm>
            <a:off x="994761" y="1709655"/>
            <a:ext cx="332860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Mrs Heath</a:t>
            </a:r>
            <a:endParaRPr lang="en-US" dirty="0"/>
          </a:p>
          <a:p>
            <a:r>
              <a:rPr lang="en-GB" sz="2400" b="1" dirty="0">
                <a:solidFill>
                  <a:srgbClr val="7030A0"/>
                </a:solidFill>
              </a:rPr>
              <a:t>7AHE </a:t>
            </a:r>
            <a:endParaRPr lang="en-GB" sz="2400" b="1" dirty="0">
              <a:solidFill>
                <a:srgbClr val="7030A0"/>
              </a:solidFill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64411-A728-05DA-3428-AD28E441BFF9}"/>
              </a:ext>
            </a:extLst>
          </p:cNvPr>
          <p:cNvSpPr txBox="1"/>
          <p:nvPr/>
        </p:nvSpPr>
        <p:spPr>
          <a:xfrm>
            <a:off x="994760" y="4112885"/>
            <a:ext cx="266429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Mrs Caglar</a:t>
            </a:r>
            <a:endParaRPr lang="en-US" dirty="0"/>
          </a:p>
          <a:p>
            <a:r>
              <a:rPr lang="en-GB" sz="2400" b="1" dirty="0">
                <a:solidFill>
                  <a:srgbClr val="7030A0"/>
                </a:solidFill>
              </a:rPr>
              <a:t>7NCA</a:t>
            </a:r>
            <a:endParaRPr lang="en-GB" sz="2400" b="1" dirty="0">
              <a:solidFill>
                <a:srgbClr val="7030A0"/>
              </a:solidFill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D3CCA-BF27-ECA4-B043-DE3A8B6F9394}"/>
              </a:ext>
            </a:extLst>
          </p:cNvPr>
          <p:cNvSpPr txBox="1"/>
          <p:nvPr/>
        </p:nvSpPr>
        <p:spPr>
          <a:xfrm>
            <a:off x="994760" y="2891732"/>
            <a:ext cx="305506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Mr Bakewell</a:t>
            </a:r>
            <a:endParaRPr lang="en-US" dirty="0"/>
          </a:p>
          <a:p>
            <a:r>
              <a:rPr lang="en-GB" sz="2400" b="1" dirty="0">
                <a:solidFill>
                  <a:srgbClr val="7030A0"/>
                </a:solidFill>
              </a:rPr>
              <a:t>7ABK</a:t>
            </a:r>
            <a:endParaRPr lang="en-GB" sz="2400" b="1" dirty="0">
              <a:solidFill>
                <a:srgbClr val="7030A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715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Lovell College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464496"/>
          </a:xfrm>
        </p:spPr>
        <p:txBody>
          <a:bodyPr>
            <a:normAutofit/>
          </a:bodyPr>
          <a:lstStyle/>
          <a:p>
            <a:r>
              <a:rPr lang="en-GB" sz="2800" dirty="0"/>
              <a:t>Named after Sir Bernard Lovell.</a:t>
            </a:r>
          </a:p>
          <a:p>
            <a:r>
              <a:rPr lang="en-GB" sz="2800" dirty="0"/>
              <a:t>College Colour is Purple. </a:t>
            </a:r>
          </a:p>
          <a:p>
            <a:r>
              <a:rPr lang="en-GB" sz="2800" dirty="0"/>
              <a:t>Motto: Aim High and reach for the stars!</a:t>
            </a:r>
          </a:p>
          <a:p>
            <a:r>
              <a:rPr lang="en-GB" sz="2800" dirty="0"/>
              <a:t>College cup and collegiate pride</a:t>
            </a:r>
          </a:p>
        </p:txBody>
      </p:sp>
    </p:spTree>
    <p:extLst>
      <p:ext uri="{BB962C8B-B14F-4D97-AF65-F5344CB8AC3E}">
        <p14:creationId xmlns:p14="http://schemas.microsoft.com/office/powerpoint/2010/main" val="20805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36FD-40F6-5444-782B-EFE2E656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Alsager School Website</a:t>
            </a:r>
            <a:endParaRPr lang="en-GB" b="1" dirty="0"/>
          </a:p>
        </p:txBody>
      </p:sp>
      <p:pic>
        <p:nvPicPr>
          <p:cNvPr id="4" name="Content Placeholder 12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353E2BA0-3361-8B2B-0A0D-9CA0384FF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268760"/>
            <a:ext cx="724154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7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6F18-22CE-4CC8-C96A-AD647227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New for September!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92476-03F3-D658-4E01-F050EE67E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A bespoke programme to guide Year 7 into high school. We will give a step-by-step introduction to settling in .</a:t>
            </a:r>
          </a:p>
          <a:p>
            <a:pPr marL="0" indent="0">
              <a:buNone/>
            </a:pPr>
            <a:r>
              <a:rPr lang="en-GB" sz="2800" dirty="0"/>
              <a:t>Activities include :- </a:t>
            </a:r>
          </a:p>
          <a:p>
            <a:r>
              <a:rPr lang="en-GB" sz="2800" dirty="0"/>
              <a:t>How to find your way around school</a:t>
            </a:r>
          </a:p>
          <a:p>
            <a:r>
              <a:rPr lang="en-GB" sz="2800" dirty="0"/>
              <a:t>Team building and becoming part of our community</a:t>
            </a:r>
          </a:p>
          <a:p>
            <a:r>
              <a:rPr lang="en-GB" sz="2800" dirty="0"/>
              <a:t>Introduction to everyday routines</a:t>
            </a:r>
          </a:p>
          <a:p>
            <a:r>
              <a:rPr lang="en-GB" sz="2800" dirty="0"/>
              <a:t>Joining an extra curricular club</a:t>
            </a:r>
          </a:p>
          <a:p>
            <a:r>
              <a:rPr lang="en-GB" sz="2800" dirty="0"/>
              <a:t>Who to speak to if your need support </a:t>
            </a:r>
          </a:p>
          <a:p>
            <a:r>
              <a:rPr lang="en-GB" sz="2800" dirty="0"/>
              <a:t>Inspiration for success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5735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Uniform guidance/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07" y="908720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Outdoor coats should be waterproof and are only permitted outdoors.</a:t>
            </a:r>
          </a:p>
          <a:p>
            <a:r>
              <a:rPr lang="en-GB" sz="2800" dirty="0"/>
              <a:t>Standards cards. </a:t>
            </a:r>
          </a:p>
          <a:p>
            <a:r>
              <a:rPr lang="en-GB" sz="2800" dirty="0"/>
              <a:t>Piercings – one small stud in each ear lobe.</a:t>
            </a:r>
          </a:p>
          <a:p>
            <a:r>
              <a:rPr lang="en-GB" sz="2800" dirty="0"/>
              <a:t>No jewellery/ bracelets or rings – with the exception of a wrist watch and one charity band.</a:t>
            </a:r>
          </a:p>
          <a:p>
            <a:r>
              <a:rPr lang="en-GB" sz="2800" dirty="0"/>
              <a:t>Hair colour should be one natural colour.</a:t>
            </a:r>
          </a:p>
          <a:p>
            <a:r>
              <a:rPr lang="en-GB" sz="2800" dirty="0"/>
              <a:t>Extreme hairstyles are not permitted, including shaved designs.</a:t>
            </a:r>
          </a:p>
          <a:p>
            <a:r>
              <a:rPr lang="en-GB" sz="2800" dirty="0"/>
              <a:t>Black leather look shoes – a logo is a no go ! </a:t>
            </a:r>
          </a:p>
          <a:p>
            <a:r>
              <a:rPr lang="en-GB" sz="2800" dirty="0"/>
              <a:t>If for any reason your child can’t comply with uniform policy, please contact college office </a:t>
            </a:r>
          </a:p>
        </p:txBody>
      </p:sp>
    </p:spTree>
    <p:extLst>
      <p:ext uri="{BB962C8B-B14F-4D97-AF65-F5344CB8AC3E}">
        <p14:creationId xmlns:p14="http://schemas.microsoft.com/office/powerpoint/2010/main" val="327885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Valuables remain the responsibility of the student. Alsager School accepts no responsibility for any loss or damage. </a:t>
            </a:r>
          </a:p>
          <a:p>
            <a:r>
              <a:rPr lang="en-GB" sz="2800" dirty="0"/>
              <a:t>Mobile phones </a:t>
            </a:r>
          </a:p>
          <a:p>
            <a:r>
              <a:rPr lang="en-GB" sz="2800" dirty="0"/>
              <a:t>Mobiles or smart watches are not to be used on the school site during the day. </a:t>
            </a:r>
          </a:p>
          <a:p>
            <a:pPr lvl="1"/>
            <a:r>
              <a:rPr lang="en-GB" dirty="0"/>
              <a:t>All contact with your child during the school day should be made via the school.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803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How can I help my Child?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Check your child’s organiser daily.</a:t>
            </a:r>
          </a:p>
          <a:p>
            <a:r>
              <a:rPr lang="en-GB" dirty="0"/>
              <a:t>Please sign it weekly. </a:t>
            </a:r>
          </a:p>
          <a:p>
            <a:r>
              <a:rPr lang="en-GB" dirty="0"/>
              <a:t>Encourage your child to pack their bag the night before.</a:t>
            </a:r>
          </a:p>
          <a:p>
            <a:r>
              <a:rPr lang="en-GB" dirty="0"/>
              <a:t>Make sure they have all their equipment daily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273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F1A2D413EEB4A8B75CEBFE97F53E2" ma:contentTypeVersion="8" ma:contentTypeDescription="Create a new document." ma:contentTypeScope="" ma:versionID="ac80ea384460f3e109d2fb325bfb7863">
  <xsd:schema xmlns:xsd="http://www.w3.org/2001/XMLSchema" xmlns:xs="http://www.w3.org/2001/XMLSchema" xmlns:p="http://schemas.microsoft.com/office/2006/metadata/properties" xmlns:ns2="011c272d-8a03-4b7a-811f-b61a10107f43" xmlns:ns3="e87c34ee-8fa3-46c8-9a68-e569c6a02886" targetNamespace="http://schemas.microsoft.com/office/2006/metadata/properties" ma:root="true" ma:fieldsID="60505b78fffb4b54e1496cda8a6555ac" ns2:_="" ns3:_="">
    <xsd:import namespace="011c272d-8a03-4b7a-811f-b61a10107f43"/>
    <xsd:import namespace="e87c34ee-8fa3-46c8-9a68-e569c6a028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c272d-8a03-4b7a-811f-b61a10107f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c34ee-8fa3-46c8-9a68-e569c6a02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6448E5-99B4-45A0-87FF-4701AC3F5D7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918B64A-1166-42C6-AC68-4052C7AC78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2C1707-4AD8-4D0F-897C-A8F74DB44D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1c272d-8a03-4b7a-811f-b61a10107f43"/>
    <ds:schemaRef ds:uri="e87c34ee-8fa3-46c8-9a68-e569c6a028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Lovell College PowerPoint template</Template>
  <TotalTime>509</TotalTime>
  <Words>520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Lovell College </vt:lpstr>
      <vt:lpstr>Introductions</vt:lpstr>
      <vt:lpstr>Year 7 Form Tutors </vt:lpstr>
      <vt:lpstr>Lovell College</vt:lpstr>
      <vt:lpstr>Alsager School Website</vt:lpstr>
      <vt:lpstr>New for September!</vt:lpstr>
      <vt:lpstr>Uniform guidance/ expectations</vt:lpstr>
      <vt:lpstr>Technology</vt:lpstr>
      <vt:lpstr>How can I help my Child?</vt:lpstr>
      <vt:lpstr>Pupil Attendance</vt:lpstr>
      <vt:lpstr>Behaviour for Learning </vt:lpstr>
      <vt:lpstr>First day </vt:lpstr>
    </vt:vector>
  </TitlesOfParts>
  <Company>Alsager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Potts</dc:creator>
  <cp:lastModifiedBy>Sabrina Huang</cp:lastModifiedBy>
  <cp:revision>97</cp:revision>
  <dcterms:created xsi:type="dcterms:W3CDTF">2015-07-09T06:53:24Z</dcterms:created>
  <dcterms:modified xsi:type="dcterms:W3CDTF">2025-07-01T10:05:11Z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0x010100352F1A2D413EEB4A8B75CEBFE97F53E2</vt:lpwstr>
  </property>
</Properties>
</file>