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4"/>
  </p:sldMasterIdLst>
  <p:handoutMasterIdLst>
    <p:handoutMasterId r:id="rId17"/>
  </p:handoutMasterIdLst>
  <p:sldIdLst>
    <p:sldId id="256" r:id="rId5"/>
    <p:sldId id="257" r:id="rId6"/>
    <p:sldId id="267" r:id="rId7"/>
    <p:sldId id="258" r:id="rId8"/>
    <p:sldId id="271" r:id="rId9"/>
    <p:sldId id="270" r:id="rId10"/>
    <p:sldId id="261" r:id="rId11"/>
    <p:sldId id="262" r:id="rId12"/>
    <p:sldId id="263" r:id="rId13"/>
    <p:sldId id="264" r:id="rId14"/>
    <p:sldId id="266"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8AAD5-0E42-8B43-D16D-985F4367FE57}" v="1" dt="2025-07-01T10:05:27.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p:cViewPr varScale="1">
        <p:scale>
          <a:sx n="73" d="100"/>
          <a:sy n="73" d="100"/>
        </p:scale>
        <p:origin x="72" y="79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arce" userId="S::r.pearce@alsagerschool.org::718d225e-f185-4518-8222-fec11e9a61da" providerId="AD" clId="Web-{1728AAD5-0E42-8B43-D16D-985F4367FE57}"/>
    <pc:docChg chg="modSld">
      <pc:chgData name="Robert Pearce" userId="S::r.pearce@alsagerschool.org::718d225e-f185-4518-8222-fec11e9a61da" providerId="AD" clId="Web-{1728AAD5-0E42-8B43-D16D-985F4367FE57}" dt="2025-07-01T10:05:27.107" v="0" actId="20577"/>
      <pc:docMkLst>
        <pc:docMk/>
      </pc:docMkLst>
      <pc:sldChg chg="modSp">
        <pc:chgData name="Robert Pearce" userId="S::r.pearce@alsagerschool.org::718d225e-f185-4518-8222-fec11e9a61da" providerId="AD" clId="Web-{1728AAD5-0E42-8B43-D16D-985F4367FE57}" dt="2025-07-01T10:05:27.107" v="0" actId="20577"/>
        <pc:sldMkLst>
          <pc:docMk/>
          <pc:sldMk cId="2116409413" sldId="264"/>
        </pc:sldMkLst>
        <pc:spChg chg="mod">
          <ac:chgData name="Robert Pearce" userId="S::r.pearce@alsagerschool.org::718d225e-f185-4518-8222-fec11e9a61da" providerId="AD" clId="Web-{1728AAD5-0E42-8B43-D16D-985F4367FE57}" dt="2025-07-01T10:05:27.107" v="0" actId="20577"/>
          <ac:spMkLst>
            <pc:docMk/>
            <pc:sldMk cId="2116409413" sldId="26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517737-B13A-5EEF-49A5-E4731DBB6E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98F8600-DF7A-7591-96AB-3833D5D595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4C3CA0-F6E2-4C9B-AC44-5FA791900E60}" type="datetimeFigureOut">
              <a:rPr lang="en-GB" smtClean="0"/>
              <a:t>01/07/2025</a:t>
            </a:fld>
            <a:endParaRPr lang="en-GB"/>
          </a:p>
        </p:txBody>
      </p:sp>
      <p:sp>
        <p:nvSpPr>
          <p:cNvPr id="4" name="Footer Placeholder 3">
            <a:extLst>
              <a:ext uri="{FF2B5EF4-FFF2-40B4-BE49-F238E27FC236}">
                <a16:creationId xmlns:a16="http://schemas.microsoft.com/office/drawing/2014/main" id="{25EDF486-7FE9-4FC2-09B0-FABE0E6BEF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2C0A8C0-2501-412B-DC7D-D825B3CFE1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6AB0FA-0456-45F6-821B-FF00606EE106}" type="slidenum">
              <a:rPr lang="en-GB" smtClean="0"/>
              <a:t>‹#›</a:t>
            </a:fld>
            <a:endParaRPr lang="en-GB"/>
          </a:p>
        </p:txBody>
      </p:sp>
    </p:spTree>
    <p:extLst>
      <p:ext uri="{BB962C8B-B14F-4D97-AF65-F5344CB8AC3E}">
        <p14:creationId xmlns:p14="http://schemas.microsoft.com/office/powerpoint/2010/main" val="28211561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F4379F5-7AE9-4409-B39A-3AC99E2CE703}"/>
              </a:ext>
            </a:extLst>
          </p:cNvPr>
          <p:cNvSpPr>
            <a:spLocks noGrp="1"/>
          </p:cNvSpPr>
          <p:nvPr>
            <p:ph type="dt" sz="half" idx="10"/>
          </p:nvPr>
        </p:nvSpPr>
        <p:spPr/>
        <p:txBody>
          <a:bodyPr/>
          <a:lstStyle>
            <a:lvl1pPr>
              <a:defRPr/>
            </a:lvl1pPr>
          </a:lstStyle>
          <a:p>
            <a:pPr>
              <a:defRPr/>
            </a:pPr>
            <a:fld id="{6BFBFD22-61CB-4314-B26F-9078762ED89D}" type="datetimeFigureOut">
              <a:rPr lang="en-GB"/>
              <a:pPr>
                <a:defRPr/>
              </a:pPr>
              <a:t>01/07/2025</a:t>
            </a:fld>
            <a:endParaRPr lang="en-GB"/>
          </a:p>
        </p:txBody>
      </p:sp>
      <p:sp>
        <p:nvSpPr>
          <p:cNvPr id="5" name="Footer Placeholder 4">
            <a:extLst>
              <a:ext uri="{FF2B5EF4-FFF2-40B4-BE49-F238E27FC236}">
                <a16:creationId xmlns:a16="http://schemas.microsoft.com/office/drawing/2014/main" id="{CEB583CC-E433-4F0A-9372-6BA8C19CBCF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887857C-0ED5-46D2-8236-75FBDAC8AA14}"/>
              </a:ext>
            </a:extLst>
          </p:cNvPr>
          <p:cNvSpPr>
            <a:spLocks noGrp="1"/>
          </p:cNvSpPr>
          <p:nvPr>
            <p:ph type="sldNum" sz="quarter" idx="12"/>
          </p:nvPr>
        </p:nvSpPr>
        <p:spPr/>
        <p:txBody>
          <a:bodyPr/>
          <a:lstStyle>
            <a:lvl1pPr>
              <a:defRPr/>
            </a:lvl1pPr>
          </a:lstStyle>
          <a:p>
            <a:pPr>
              <a:defRPr/>
            </a:pPr>
            <a:fld id="{3233681F-C091-44C8-B2FE-82EE4B1AEADA}" type="slidenum">
              <a:rPr lang="en-GB" altLang="en-US"/>
              <a:pPr>
                <a:defRPr/>
              </a:pPr>
              <a:t>‹#›</a:t>
            </a:fld>
            <a:endParaRPr lang="en-GB" altLang="en-US"/>
          </a:p>
        </p:txBody>
      </p:sp>
    </p:spTree>
    <p:extLst>
      <p:ext uri="{BB962C8B-B14F-4D97-AF65-F5344CB8AC3E}">
        <p14:creationId xmlns:p14="http://schemas.microsoft.com/office/powerpoint/2010/main" val="113026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B1F6-0569-D6E7-5EF6-66224600BCE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700DD3-FCD3-CC63-08AA-EA46686B704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6A67A1-B72F-0A69-B6E3-22A41D11DD7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29CCD-2B53-736E-359B-08BA827CE4DF}"/>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6" name="Footer Placeholder 5">
            <a:extLst>
              <a:ext uri="{FF2B5EF4-FFF2-40B4-BE49-F238E27FC236}">
                <a16:creationId xmlns:a16="http://schemas.microsoft.com/office/drawing/2014/main" id="{5E6AF1F5-6138-62BF-C6C5-FEC7F0F1DB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26268-C09A-8B93-0F49-2DABFFECAAFB}"/>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108239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4A23-C228-2EB4-5B4C-44B120D2A47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54A3FC-C996-1D59-C418-F7BD422CBDA4}"/>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EFD269-40F1-5039-1757-84377DF3604D}"/>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5" name="Footer Placeholder 4">
            <a:extLst>
              <a:ext uri="{FF2B5EF4-FFF2-40B4-BE49-F238E27FC236}">
                <a16:creationId xmlns:a16="http://schemas.microsoft.com/office/drawing/2014/main" id="{32079FB3-6CA4-151A-F70A-FF51F83E9A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94B25-F022-86AB-3947-DB0B0D3C55D2}"/>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215238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825FB-A24F-2BC0-71B8-EBB74FFCD45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531579-3FF6-EECB-7071-E6F795FF2A42}"/>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ABCB2D-2CCF-D69C-97B5-50D0B7C7CD87}"/>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5" name="Footer Placeholder 4">
            <a:extLst>
              <a:ext uri="{FF2B5EF4-FFF2-40B4-BE49-F238E27FC236}">
                <a16:creationId xmlns:a16="http://schemas.microsoft.com/office/drawing/2014/main" id="{60E6B739-99C4-AD31-9C9A-FC1CC3CEC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71890-C692-2145-C099-775437B18387}"/>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24857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2268-A75A-767F-422B-B2EB9F22F3B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0AB5A6-C992-0809-880C-CC7CFEEF45A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7CAEC9-D7A5-7293-5539-8FAEDD0974B5}"/>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5" name="Footer Placeholder 4">
            <a:extLst>
              <a:ext uri="{FF2B5EF4-FFF2-40B4-BE49-F238E27FC236}">
                <a16:creationId xmlns:a16="http://schemas.microsoft.com/office/drawing/2014/main" id="{59664049-DA21-AB30-680A-8DB2114EEB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E890E2-7BAE-212D-40B8-3AA74C71012C}"/>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145584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C40D-D7C7-67F8-D72C-3984B971F9D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63F2D2-580C-AD51-3980-1B801FDC3D13}"/>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7B669C-EBB1-1CC9-14B2-4DA7872F80DF}"/>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5" name="Footer Placeholder 4">
            <a:extLst>
              <a:ext uri="{FF2B5EF4-FFF2-40B4-BE49-F238E27FC236}">
                <a16:creationId xmlns:a16="http://schemas.microsoft.com/office/drawing/2014/main" id="{48AC6F5B-49E6-B959-86A7-76E2F732FD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FEC45-534B-E2F1-9F21-4081637B8235}"/>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249132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630D-96E4-9DE6-DD6A-83BDE4D6687C}"/>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8CB36B-10C6-E914-F741-CF0B0E0A222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6834E-8638-0C39-4680-B426B604AC28}"/>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5" name="Footer Placeholder 4">
            <a:extLst>
              <a:ext uri="{FF2B5EF4-FFF2-40B4-BE49-F238E27FC236}">
                <a16:creationId xmlns:a16="http://schemas.microsoft.com/office/drawing/2014/main" id="{40993D4E-915B-870A-7B7A-9824D77B3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9E2F7A-0603-3035-3285-9145214E60D4}"/>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101204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6C8B-771C-0190-5793-B8EAA35E306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43D17-A8FD-1DD1-BC82-F16798853BD1}"/>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4ED257-BE9F-4D38-6C3B-10DEC7F6F459}"/>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9C8026-790F-9BBC-3BC4-03893A7F6C9C}"/>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6" name="Footer Placeholder 5">
            <a:extLst>
              <a:ext uri="{FF2B5EF4-FFF2-40B4-BE49-F238E27FC236}">
                <a16:creationId xmlns:a16="http://schemas.microsoft.com/office/drawing/2014/main" id="{EAEA5B2C-A9B2-4CC8-12CE-18DC92C353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B4529-7916-0201-849A-8DC6F7A6F369}"/>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376200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162D-4AE5-E7C4-B1CA-A6A1D6CAFDD0}"/>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57EB7-C014-06B5-3232-E9D36B765B03}"/>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37D182-2935-64B7-49EA-1F092F26B4CA}"/>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BC510C-559F-C6CE-D4A5-C213F59CD9B2}"/>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3C205-6E56-19B5-DD75-CCA24B284754}"/>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3FA069-EBE2-DB6A-BBDA-2F1FE93B2B49}"/>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8" name="Footer Placeholder 7">
            <a:extLst>
              <a:ext uri="{FF2B5EF4-FFF2-40B4-BE49-F238E27FC236}">
                <a16:creationId xmlns:a16="http://schemas.microsoft.com/office/drawing/2014/main" id="{42490267-9D39-3C2B-5E98-24DAA5543C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2E974F-DA0C-E6FD-419F-7324897433C3}"/>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291389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D6E5-7A5E-7420-2A43-C13280BADE7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CBDC4F-4CB0-620D-73B2-5AF4E90013CD}"/>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4" name="Footer Placeholder 3">
            <a:extLst>
              <a:ext uri="{FF2B5EF4-FFF2-40B4-BE49-F238E27FC236}">
                <a16:creationId xmlns:a16="http://schemas.microsoft.com/office/drawing/2014/main" id="{D5777CF4-EEAA-10E8-6D09-C71E87718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F47C4A-2FB8-90E7-D543-37195F5810E0}"/>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32709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65C40-5943-E822-82A6-583CB33D3001}"/>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3" name="Footer Placeholder 2">
            <a:extLst>
              <a:ext uri="{FF2B5EF4-FFF2-40B4-BE49-F238E27FC236}">
                <a16:creationId xmlns:a16="http://schemas.microsoft.com/office/drawing/2014/main" id="{2D632121-4165-BC46-F091-4392696648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106DCF-034B-87F4-919F-2C7B64CD23C0}"/>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224446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3BE3-0AA5-FAE3-FDD0-DDF27DA10E63}"/>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A2AE67-DA9F-24B2-BE70-9B2CB3B93DA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F81132-BF7E-5BF8-9C52-5D054DA92EF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FE88C-CA29-7035-67E7-A65E022B2FCA}"/>
              </a:ext>
            </a:extLst>
          </p:cNvPr>
          <p:cNvSpPr>
            <a:spLocks noGrp="1"/>
          </p:cNvSpPr>
          <p:nvPr>
            <p:ph type="dt" sz="half" idx="10"/>
          </p:nvPr>
        </p:nvSpPr>
        <p:spPr/>
        <p:txBody>
          <a:bodyPr/>
          <a:lstStyle/>
          <a:p>
            <a:fld id="{8BA2C484-EDC1-487A-9431-18F346F273EC}" type="datetimeFigureOut">
              <a:rPr lang="en-GB" smtClean="0"/>
              <a:t>01/07/2025</a:t>
            </a:fld>
            <a:endParaRPr lang="en-GB"/>
          </a:p>
        </p:txBody>
      </p:sp>
      <p:sp>
        <p:nvSpPr>
          <p:cNvPr id="6" name="Footer Placeholder 5">
            <a:extLst>
              <a:ext uri="{FF2B5EF4-FFF2-40B4-BE49-F238E27FC236}">
                <a16:creationId xmlns:a16="http://schemas.microsoft.com/office/drawing/2014/main" id="{F110B095-211E-2293-9849-F9BF0F5D52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CB120E-9D6B-5EDB-178E-B730BDA04CB9}"/>
              </a:ext>
            </a:extLst>
          </p:cNvPr>
          <p:cNvSpPr>
            <a:spLocks noGrp="1"/>
          </p:cNvSpPr>
          <p:nvPr>
            <p:ph type="sldNum" sz="quarter" idx="12"/>
          </p:nvPr>
        </p:nvSpPr>
        <p:spPr/>
        <p:txBody>
          <a:bodyPr/>
          <a:lstStyle/>
          <a:p>
            <a:fld id="{B3DEFDDC-6470-42E7-A555-AF3AB7E44728}" type="slidenum">
              <a:rPr lang="en-GB" smtClean="0"/>
              <a:t>‹#›</a:t>
            </a:fld>
            <a:endParaRPr lang="en-GB"/>
          </a:p>
        </p:txBody>
      </p:sp>
    </p:spTree>
    <p:extLst>
      <p:ext uri="{BB962C8B-B14F-4D97-AF65-F5344CB8AC3E}">
        <p14:creationId xmlns:p14="http://schemas.microsoft.com/office/powerpoint/2010/main" val="265099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DA4A11-4AA0-85AF-88CB-8DC0CDD0144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A2C484-EDC1-487A-9431-18F346F273EC}" type="datetimeFigureOut">
              <a:rPr lang="en-GB" smtClean="0"/>
              <a:t>01/07/2025</a:t>
            </a:fld>
            <a:endParaRPr lang="en-GB"/>
          </a:p>
        </p:txBody>
      </p:sp>
      <p:sp>
        <p:nvSpPr>
          <p:cNvPr id="5" name="Footer Placeholder 4">
            <a:extLst>
              <a:ext uri="{FF2B5EF4-FFF2-40B4-BE49-F238E27FC236}">
                <a16:creationId xmlns:a16="http://schemas.microsoft.com/office/drawing/2014/main" id="{287E82E0-A954-70BC-E474-7EC2D0BE055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DC6BAB-396A-8D73-0851-160F07C480A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DEFDDC-6470-42E7-A555-AF3AB7E44728}" type="slidenum">
              <a:rPr lang="en-GB" smtClean="0"/>
              <a:t>‹#›</a:t>
            </a:fld>
            <a:endParaRPr lang="en-GB"/>
          </a:p>
        </p:txBody>
      </p:sp>
      <p:pic>
        <p:nvPicPr>
          <p:cNvPr id="8" name="Picture 7" descr="A group of hands with a swan logo&#10;&#10;AI-generated content may be incorrect.">
            <a:extLst>
              <a:ext uri="{FF2B5EF4-FFF2-40B4-BE49-F238E27FC236}">
                <a16:creationId xmlns:a16="http://schemas.microsoft.com/office/drawing/2014/main" id="{99629CB4-1E66-AF09-9374-2BC8D0D335D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35" y="0"/>
            <a:ext cx="9144000" cy="6858000"/>
          </a:xfrm>
          <a:prstGeom prst="rect">
            <a:avLst/>
          </a:prstGeom>
        </p:spPr>
      </p:pic>
    </p:spTree>
    <p:extLst>
      <p:ext uri="{BB962C8B-B14F-4D97-AF65-F5344CB8AC3E}">
        <p14:creationId xmlns:p14="http://schemas.microsoft.com/office/powerpoint/2010/main" val="2758327776"/>
      </p:ext>
    </p:extLst>
  </p:cSld>
  <p:clrMap bg1="lt1" tx1="dk1" bg2="lt2" tx2="dk2" accent1="accent1" accent2="accent2" accent3="accent3" accent4="accent4" accent5="accent5" accent6="accent6" hlink="hlink" folHlink="folHlink"/>
  <p:sldLayoutIdLst>
    <p:sldLayoutId id="2147483818"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gn="ctr"/>
            <a:r>
              <a:rPr lang="en-GB" sz="6600" b="1" dirty="0">
                <a:solidFill>
                  <a:srgbClr val="C00000"/>
                </a:solidFill>
              </a:rPr>
              <a:t>Dod College</a:t>
            </a:r>
          </a:p>
        </p:txBody>
      </p:sp>
      <p:pic>
        <p:nvPicPr>
          <p:cNvPr id="4" name="Picture 3" descr="A tennis racket in a red circle with black text&#10;&#10;AI-generated content may be incorrect.">
            <a:extLst>
              <a:ext uri="{FF2B5EF4-FFF2-40B4-BE49-F238E27FC236}">
                <a16:creationId xmlns:a16="http://schemas.microsoft.com/office/drawing/2014/main" id="{281813B7-31AA-7AAF-5C61-801FF41AF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294" y="1628800"/>
            <a:ext cx="3599411" cy="2880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GB" b="1" dirty="0"/>
              <a:t>Pupil Attendance</a:t>
            </a:r>
          </a:p>
        </p:txBody>
      </p:sp>
      <p:sp>
        <p:nvSpPr>
          <p:cNvPr id="3" name="Content Placeholder 2"/>
          <p:cNvSpPr>
            <a:spLocks noGrp="1"/>
          </p:cNvSpPr>
          <p:nvPr>
            <p:ph idx="4294967295"/>
          </p:nvPr>
        </p:nvSpPr>
        <p:spPr>
          <a:xfrm>
            <a:off x="628650" y="1719844"/>
            <a:ext cx="8335838" cy="4805500"/>
          </a:xfrm>
          <a:prstGeom prst="rect">
            <a:avLst/>
          </a:prstGeom>
        </p:spPr>
        <p:txBody>
          <a:bodyPr lIns="91440" tIns="45720" rIns="91440" bIns="45720" anchor="t">
            <a:noAutofit/>
          </a:bodyPr>
          <a:lstStyle/>
          <a:p>
            <a:r>
              <a:rPr lang="en-GB" sz="2200"/>
              <a:t>Department for Education Regulations from September </a:t>
            </a:r>
            <a:r>
              <a:rPr lang="en-GB" sz="2200" dirty="0"/>
              <a:t>2013</a:t>
            </a:r>
          </a:p>
          <a:p>
            <a:r>
              <a:rPr lang="en-GB" sz="2200" dirty="0"/>
              <a:t>Parents should not take students on holiday during term time.</a:t>
            </a:r>
          </a:p>
          <a:p>
            <a:r>
              <a:rPr lang="en-GB" sz="2200" dirty="0"/>
              <a:t>A request for holiday absence should be addressed to the Headteacher and should only be for exceptional circumstances</a:t>
            </a:r>
          </a:p>
          <a:p>
            <a:r>
              <a:rPr lang="en-GB" sz="2200" dirty="0"/>
              <a:t>The Headteacher makes the decision whether the request will be authorised or not</a:t>
            </a:r>
          </a:p>
          <a:p>
            <a:pPr defTabSz="449263"/>
            <a:r>
              <a:rPr lang="en-GB" sz="2200" dirty="0"/>
              <a:t>A full version of Alsager School’s Attendance Policy is available to view on the school website, www.alsagerschool.org</a:t>
            </a:r>
          </a:p>
        </p:txBody>
      </p:sp>
      <p:sp>
        <p:nvSpPr>
          <p:cNvPr id="4" name="TextBox 3"/>
          <p:cNvSpPr txBox="1"/>
          <p:nvPr/>
        </p:nvSpPr>
        <p:spPr>
          <a:xfrm>
            <a:off x="2653680" y="1026131"/>
            <a:ext cx="3836640" cy="461665"/>
          </a:xfrm>
          <a:prstGeom prst="rect">
            <a:avLst/>
          </a:prstGeom>
          <a:solidFill>
            <a:srgbClr val="FF000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sz="2400" b="1" dirty="0"/>
              <a:t>Holidays in term time</a:t>
            </a:r>
            <a:endParaRPr lang="en-GB" sz="2000" b="1" dirty="0"/>
          </a:p>
        </p:txBody>
      </p:sp>
    </p:spTree>
    <p:extLst>
      <p:ext uri="{BB962C8B-B14F-4D97-AF65-F5344CB8AC3E}">
        <p14:creationId xmlns:p14="http://schemas.microsoft.com/office/powerpoint/2010/main" val="211640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GB" b="1" dirty="0"/>
              <a:t>Behaviour for Learning </a:t>
            </a:r>
          </a:p>
        </p:txBody>
      </p:sp>
      <p:sp>
        <p:nvSpPr>
          <p:cNvPr id="4" name="TextBox 3"/>
          <p:cNvSpPr txBox="1"/>
          <p:nvPr/>
        </p:nvSpPr>
        <p:spPr>
          <a:xfrm>
            <a:off x="628650" y="1027906"/>
            <a:ext cx="8001000" cy="5727722"/>
          </a:xfrm>
          <a:prstGeom prst="rect">
            <a:avLst/>
          </a:prstGeom>
          <a:noFill/>
          <a:ln>
            <a:noFill/>
          </a:ln>
        </p:spPr>
        <p:txBody>
          <a:bodyPr wrap="square" rtlCol="0">
            <a:sp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en-GB" sz="2200" dirty="0"/>
              <a:t>There are a number of rewards and celebrations for students who achieve 2s and 1s in their lessons. </a:t>
            </a:r>
          </a:p>
          <a:p>
            <a:pPr marL="285750" indent="-285750">
              <a:spcBef>
                <a:spcPct val="20000"/>
              </a:spcBef>
              <a:spcAft>
                <a:spcPts val="600"/>
              </a:spcAft>
              <a:buClr>
                <a:schemeClr val="tx1"/>
              </a:buClr>
              <a:buSzPct val="80000"/>
              <a:buFont typeface="Wingdings 3" panose="05040102010807070707" pitchFamily="18" charset="2"/>
              <a:buChar char=""/>
            </a:pPr>
            <a:r>
              <a:rPr lang="en-GB" sz="2200" dirty="0"/>
              <a:t>We want to celebrate this excellent behaviour as we know it impacts positively on learning </a:t>
            </a:r>
          </a:p>
          <a:p>
            <a:pPr marL="285750" indent="-285750">
              <a:spcBef>
                <a:spcPct val="20000"/>
              </a:spcBef>
              <a:spcAft>
                <a:spcPts val="600"/>
              </a:spcAft>
              <a:buClr>
                <a:schemeClr val="tx1"/>
              </a:buClr>
              <a:buSzPct val="80000"/>
              <a:buFont typeface="Wingdings 3" panose="05040102010807070707" pitchFamily="18" charset="2"/>
              <a:buChar char=""/>
            </a:pPr>
            <a:r>
              <a:rPr lang="en-GB" sz="2200" dirty="0"/>
              <a:t>Golden tickets no negative BFL a week</a:t>
            </a:r>
          </a:p>
          <a:p>
            <a:pPr marL="285750" indent="-285750">
              <a:spcBef>
                <a:spcPct val="20000"/>
              </a:spcBef>
              <a:spcAft>
                <a:spcPts val="600"/>
              </a:spcAft>
              <a:buClr>
                <a:schemeClr val="tx1"/>
              </a:buClr>
              <a:buSzPct val="80000"/>
              <a:buFont typeface="Wingdings 3" panose="05040102010807070707" pitchFamily="18" charset="2"/>
              <a:buChar char=""/>
            </a:pPr>
            <a:r>
              <a:rPr lang="en-GB" sz="2200" dirty="0"/>
              <a:t>Attendance stars and </a:t>
            </a:r>
          </a:p>
          <a:p>
            <a:pPr marL="285750" indent="-285750">
              <a:spcBef>
                <a:spcPct val="20000"/>
              </a:spcBef>
              <a:spcAft>
                <a:spcPts val="600"/>
              </a:spcAft>
              <a:buClr>
                <a:schemeClr val="tx1"/>
              </a:buClr>
              <a:buSzPct val="80000"/>
              <a:buFont typeface="Wingdings 3" panose="05040102010807070707" pitchFamily="18" charset="2"/>
              <a:buChar char=""/>
            </a:pPr>
            <a:r>
              <a:rPr lang="en-GB" sz="2200" dirty="0"/>
              <a:t>Burgundy and Black Swan pin for progress </a:t>
            </a:r>
          </a:p>
          <a:p>
            <a:pPr>
              <a:spcBef>
                <a:spcPct val="20000"/>
              </a:spcBef>
              <a:spcAft>
                <a:spcPts val="600"/>
              </a:spcAft>
              <a:buClr>
                <a:schemeClr val="tx1"/>
              </a:buClr>
              <a:buSzPct val="80000"/>
            </a:pPr>
            <a:r>
              <a:rPr lang="en-GB" sz="2200" dirty="0"/>
              <a:t>There are a number of BFL grades </a:t>
            </a:r>
          </a:p>
          <a:p>
            <a:pPr marL="285750" indent="-285750">
              <a:spcBef>
                <a:spcPct val="20000"/>
              </a:spcBef>
              <a:spcAft>
                <a:spcPts val="600"/>
              </a:spcAft>
              <a:buClr>
                <a:schemeClr val="tx1"/>
              </a:buClr>
              <a:buSzPct val="80000"/>
              <a:buFont typeface="Wingdings 3" panose="05040102010807070707" pitchFamily="18" charset="2"/>
              <a:buChar char=""/>
            </a:pPr>
            <a:r>
              <a:rPr lang="en-GB" sz="2200" dirty="0"/>
              <a:t> 1 &amp; 2 these are the ones you want to see</a:t>
            </a:r>
          </a:p>
          <a:p>
            <a:pPr marL="285750" indent="-285750">
              <a:spcBef>
                <a:spcPct val="20000"/>
              </a:spcBef>
              <a:spcAft>
                <a:spcPts val="600"/>
              </a:spcAft>
              <a:buClr>
                <a:schemeClr val="tx1"/>
              </a:buClr>
              <a:buSzPct val="80000"/>
              <a:buFont typeface="Wingdings 3" panose="05040102010807070707" pitchFamily="18" charset="2"/>
              <a:buChar char=""/>
            </a:pPr>
            <a:r>
              <a:rPr lang="en-GB" sz="2200" dirty="0"/>
              <a:t>3 &amp; 4 not the ones you want to see </a:t>
            </a:r>
          </a:p>
          <a:p>
            <a:pPr marL="285750" indent="-285750">
              <a:spcBef>
                <a:spcPct val="20000"/>
              </a:spcBef>
              <a:spcAft>
                <a:spcPts val="600"/>
              </a:spcAft>
              <a:buClr>
                <a:schemeClr val="tx1"/>
              </a:buClr>
              <a:buSzPct val="80000"/>
              <a:buFont typeface="Wingdings 3" panose="05040102010807070707" pitchFamily="18" charset="2"/>
              <a:buChar char=""/>
            </a:pPr>
            <a:r>
              <a:rPr lang="en-GB" sz="2200" dirty="0"/>
              <a:t>6,7,8,9 mean something very different  </a:t>
            </a:r>
          </a:p>
          <a:p>
            <a:endParaRPr lang="en-GB" sz="2200" dirty="0"/>
          </a:p>
          <a:p>
            <a:endParaRPr lang="en-GB" sz="2200" dirty="0"/>
          </a:p>
        </p:txBody>
      </p:sp>
    </p:spTree>
    <p:extLst>
      <p:ext uri="{BB962C8B-B14F-4D97-AF65-F5344CB8AC3E}">
        <p14:creationId xmlns:p14="http://schemas.microsoft.com/office/powerpoint/2010/main" val="400942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E0CD-D33A-A945-4A7A-A4F03F381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4E4AA-5D47-922C-6DC4-1D4276BB572F}"/>
              </a:ext>
            </a:extLst>
          </p:cNvPr>
          <p:cNvSpPr>
            <a:spLocks noGrp="1"/>
          </p:cNvSpPr>
          <p:nvPr>
            <p:ph type="title"/>
          </p:nvPr>
        </p:nvSpPr>
        <p:spPr>
          <a:prstGeom prst="rect">
            <a:avLst/>
          </a:prstGeom>
        </p:spPr>
        <p:txBody>
          <a:bodyPr/>
          <a:lstStyle/>
          <a:p>
            <a:r>
              <a:rPr lang="en-GB" b="1" dirty="0"/>
              <a:t>First day</a:t>
            </a:r>
          </a:p>
        </p:txBody>
      </p:sp>
      <p:sp>
        <p:nvSpPr>
          <p:cNvPr id="4" name="Content Placeholder 2">
            <a:extLst>
              <a:ext uri="{FF2B5EF4-FFF2-40B4-BE49-F238E27FC236}">
                <a16:creationId xmlns:a16="http://schemas.microsoft.com/office/drawing/2014/main" id="{599379D5-E7C6-0852-3FD6-A558CA316494}"/>
              </a:ext>
            </a:extLst>
          </p:cNvPr>
          <p:cNvSpPr txBox="1">
            <a:spLocks/>
          </p:cNvSpPr>
          <p:nvPr/>
        </p:nvSpPr>
        <p:spPr>
          <a:xfrm>
            <a:off x="526386" y="1545431"/>
            <a:ext cx="7574006" cy="37671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GB" sz="2400" dirty="0">
                <a:solidFill>
                  <a:schemeClr val="tx1"/>
                </a:solidFill>
              </a:rPr>
              <a:t>Arrive at school at 8:30 for an 8:40 start</a:t>
            </a:r>
          </a:p>
          <a:p>
            <a:r>
              <a:rPr lang="en-GB" sz="2400" dirty="0">
                <a:solidFill>
                  <a:schemeClr val="tx1"/>
                </a:solidFill>
              </a:rPr>
              <a:t>We have our bespoke new starter programme to guide them into High school</a:t>
            </a:r>
          </a:p>
          <a:p>
            <a:r>
              <a:rPr lang="en-GB" sz="2400" dirty="0">
                <a:solidFill>
                  <a:schemeClr val="tx1"/>
                </a:solidFill>
              </a:rPr>
              <a:t>Full uniform is required including school bag and pencil case</a:t>
            </a:r>
          </a:p>
          <a:p>
            <a:r>
              <a:rPr lang="en-GB" sz="2400" dirty="0">
                <a:solidFill>
                  <a:schemeClr val="tx1"/>
                </a:solidFill>
              </a:rPr>
              <a:t>We can’t wait for them to start their journey!</a:t>
            </a:r>
          </a:p>
        </p:txBody>
      </p:sp>
    </p:spTree>
    <p:extLst>
      <p:ext uri="{BB962C8B-B14F-4D97-AF65-F5344CB8AC3E}">
        <p14:creationId xmlns:p14="http://schemas.microsoft.com/office/powerpoint/2010/main" val="423871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1346226"/>
            <a:ext cx="2664296" cy="830997"/>
          </a:xfrm>
          <a:prstGeom prst="rect">
            <a:avLst/>
          </a:prstGeom>
          <a:noFill/>
        </p:spPr>
        <p:txBody>
          <a:bodyPr wrap="square" rtlCol="0">
            <a:spAutoFit/>
          </a:bodyPr>
          <a:lstStyle/>
          <a:p>
            <a:pPr algn="ctr"/>
            <a:r>
              <a:rPr lang="en-GB" sz="2400" b="1" dirty="0">
                <a:solidFill>
                  <a:srgbClr val="C00000"/>
                </a:solidFill>
              </a:rPr>
              <a:t>Miss Salt</a:t>
            </a:r>
          </a:p>
          <a:p>
            <a:pPr algn="ctr"/>
            <a:r>
              <a:rPr lang="en-GB" sz="2400" b="1" dirty="0">
                <a:solidFill>
                  <a:srgbClr val="C00000"/>
                </a:solidFill>
              </a:rPr>
              <a:t>Head of College </a:t>
            </a:r>
          </a:p>
        </p:txBody>
      </p:sp>
      <p:sp>
        <p:nvSpPr>
          <p:cNvPr id="11" name="TextBox 10"/>
          <p:cNvSpPr txBox="1"/>
          <p:nvPr/>
        </p:nvSpPr>
        <p:spPr>
          <a:xfrm>
            <a:off x="4856955" y="1379782"/>
            <a:ext cx="3462536" cy="830997"/>
          </a:xfrm>
          <a:prstGeom prst="rect">
            <a:avLst/>
          </a:prstGeom>
          <a:noFill/>
        </p:spPr>
        <p:txBody>
          <a:bodyPr wrap="square" rtlCol="0">
            <a:spAutoFit/>
          </a:bodyPr>
          <a:lstStyle/>
          <a:p>
            <a:pPr algn="ctr"/>
            <a:r>
              <a:rPr lang="en-GB" sz="2400" b="1" dirty="0">
                <a:solidFill>
                  <a:srgbClr val="C00000"/>
                </a:solidFill>
              </a:rPr>
              <a:t>Mr Pearce</a:t>
            </a:r>
          </a:p>
          <a:p>
            <a:pPr algn="ctr"/>
            <a:r>
              <a:rPr lang="en-GB" sz="2400" b="1" dirty="0">
                <a:solidFill>
                  <a:srgbClr val="C00000"/>
                </a:solidFill>
              </a:rPr>
              <a:t>Senior Leadership Link  </a:t>
            </a:r>
          </a:p>
        </p:txBody>
      </p:sp>
      <p:sp>
        <p:nvSpPr>
          <p:cNvPr id="12" name="Title 11">
            <a:extLst>
              <a:ext uri="{FF2B5EF4-FFF2-40B4-BE49-F238E27FC236}">
                <a16:creationId xmlns:a16="http://schemas.microsoft.com/office/drawing/2014/main" id="{B14B9B76-0747-FA85-0A86-FD10C630CC6C}"/>
              </a:ext>
            </a:extLst>
          </p:cNvPr>
          <p:cNvSpPr>
            <a:spLocks noGrp="1"/>
          </p:cNvSpPr>
          <p:nvPr>
            <p:ph type="title"/>
          </p:nvPr>
        </p:nvSpPr>
        <p:spPr>
          <a:prstGeom prst="rect">
            <a:avLst/>
          </a:prstGeom>
        </p:spPr>
        <p:txBody>
          <a:bodyPr/>
          <a:lstStyle/>
          <a:p>
            <a:r>
              <a:rPr lang="en-GB" b="1" dirty="0"/>
              <a:t>Introduction</a:t>
            </a:r>
          </a:p>
        </p:txBody>
      </p:sp>
      <p:pic>
        <p:nvPicPr>
          <p:cNvPr id="17" name="Picture 16">
            <a:extLst>
              <a:ext uri="{FF2B5EF4-FFF2-40B4-BE49-F238E27FC236}">
                <a16:creationId xmlns:a16="http://schemas.microsoft.com/office/drawing/2014/main" id="{AF247540-EB68-DAB5-1AE7-54CC6BC702FF}"/>
              </a:ext>
            </a:extLst>
          </p:cNvPr>
          <p:cNvPicPr>
            <a:picLocks noChangeAspect="1"/>
          </p:cNvPicPr>
          <p:nvPr/>
        </p:nvPicPr>
        <p:blipFill>
          <a:blip r:embed="rId2"/>
          <a:stretch>
            <a:fillRect/>
          </a:stretch>
        </p:blipFill>
        <p:spPr>
          <a:xfrm>
            <a:off x="5547107" y="2760785"/>
            <a:ext cx="2082231" cy="2346176"/>
          </a:xfrm>
          <a:prstGeom prst="rect">
            <a:avLst/>
          </a:prstGeom>
        </p:spPr>
      </p:pic>
      <p:pic>
        <p:nvPicPr>
          <p:cNvPr id="4" name="Picture 3">
            <a:extLst>
              <a:ext uri="{FF2B5EF4-FFF2-40B4-BE49-F238E27FC236}">
                <a16:creationId xmlns:a16="http://schemas.microsoft.com/office/drawing/2014/main" id="{A26721AB-316A-2BB4-5990-BF0766FD2D47}"/>
              </a:ext>
            </a:extLst>
          </p:cNvPr>
          <p:cNvPicPr>
            <a:picLocks noChangeAspect="1"/>
          </p:cNvPicPr>
          <p:nvPr/>
        </p:nvPicPr>
        <p:blipFill>
          <a:blip r:embed="rId3"/>
          <a:stretch>
            <a:fillRect/>
          </a:stretch>
        </p:blipFill>
        <p:spPr>
          <a:xfrm>
            <a:off x="1262632" y="2649501"/>
            <a:ext cx="2082231" cy="2420805"/>
          </a:xfrm>
          <a:prstGeom prst="rect">
            <a:avLst/>
          </a:prstGeom>
        </p:spPr>
      </p:pic>
    </p:spTree>
    <p:extLst>
      <p:ext uri="{BB962C8B-B14F-4D97-AF65-F5344CB8AC3E}">
        <p14:creationId xmlns:p14="http://schemas.microsoft.com/office/powerpoint/2010/main" val="190545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GB" b="1" dirty="0"/>
              <a:t>Year 7 Form Tutors </a:t>
            </a:r>
          </a:p>
        </p:txBody>
      </p:sp>
      <p:sp>
        <p:nvSpPr>
          <p:cNvPr id="7" name="TextBox 6"/>
          <p:cNvSpPr txBox="1"/>
          <p:nvPr/>
        </p:nvSpPr>
        <p:spPr>
          <a:xfrm>
            <a:off x="3427665" y="3870462"/>
            <a:ext cx="2232248" cy="1015663"/>
          </a:xfrm>
          <a:prstGeom prst="rect">
            <a:avLst/>
          </a:prstGeom>
          <a:noFill/>
        </p:spPr>
        <p:txBody>
          <a:bodyPr wrap="square" rtlCol="0">
            <a:spAutoFit/>
          </a:bodyPr>
          <a:lstStyle/>
          <a:p>
            <a:pPr algn="ctr"/>
            <a:endParaRPr lang="en-GB" sz="2800" dirty="0"/>
          </a:p>
          <a:p>
            <a:pPr algn="ctr"/>
            <a:r>
              <a:rPr lang="en-GB" sz="2800" dirty="0"/>
              <a:t>                         </a:t>
            </a:r>
            <a:r>
              <a:rPr lang="en-GB" sz="3200" dirty="0"/>
              <a:t>                                                    </a:t>
            </a:r>
            <a:r>
              <a:rPr lang="en-GB" dirty="0"/>
              <a:t> </a:t>
            </a:r>
          </a:p>
        </p:txBody>
      </p:sp>
      <p:sp>
        <p:nvSpPr>
          <p:cNvPr id="4" name="TextBox 3">
            <a:extLst>
              <a:ext uri="{FF2B5EF4-FFF2-40B4-BE49-F238E27FC236}">
                <a16:creationId xmlns:a16="http://schemas.microsoft.com/office/drawing/2014/main" id="{327A87F2-8B4A-1A4D-570A-35DCAAD7B4AB}"/>
              </a:ext>
            </a:extLst>
          </p:cNvPr>
          <p:cNvSpPr txBox="1"/>
          <p:nvPr/>
        </p:nvSpPr>
        <p:spPr>
          <a:xfrm>
            <a:off x="971600" y="1346226"/>
            <a:ext cx="2664296" cy="830997"/>
          </a:xfrm>
          <a:prstGeom prst="rect">
            <a:avLst/>
          </a:prstGeom>
          <a:noFill/>
        </p:spPr>
        <p:txBody>
          <a:bodyPr wrap="square" rtlCol="0">
            <a:spAutoFit/>
          </a:bodyPr>
          <a:lstStyle/>
          <a:p>
            <a:pPr algn="ctr"/>
            <a:r>
              <a:rPr lang="en-GB" sz="2400" b="1" dirty="0">
                <a:solidFill>
                  <a:srgbClr val="C00000"/>
                </a:solidFill>
              </a:rPr>
              <a:t>7LTA</a:t>
            </a:r>
          </a:p>
          <a:p>
            <a:pPr algn="ctr"/>
            <a:r>
              <a:rPr lang="en-GB" sz="2400" b="1" dirty="0">
                <a:solidFill>
                  <a:srgbClr val="C00000"/>
                </a:solidFill>
              </a:rPr>
              <a:t>Miss Taylor</a:t>
            </a:r>
          </a:p>
        </p:txBody>
      </p:sp>
      <p:sp>
        <p:nvSpPr>
          <p:cNvPr id="5" name="TextBox 4">
            <a:extLst>
              <a:ext uri="{FF2B5EF4-FFF2-40B4-BE49-F238E27FC236}">
                <a16:creationId xmlns:a16="http://schemas.microsoft.com/office/drawing/2014/main" id="{34639379-6EAE-4721-270C-50F40FCEEF02}"/>
              </a:ext>
            </a:extLst>
          </p:cNvPr>
          <p:cNvSpPr txBox="1"/>
          <p:nvPr/>
        </p:nvSpPr>
        <p:spPr>
          <a:xfrm>
            <a:off x="5148064" y="1364575"/>
            <a:ext cx="2880321" cy="830997"/>
          </a:xfrm>
          <a:prstGeom prst="rect">
            <a:avLst/>
          </a:prstGeom>
          <a:noFill/>
        </p:spPr>
        <p:txBody>
          <a:bodyPr wrap="square" rtlCol="0">
            <a:spAutoFit/>
          </a:bodyPr>
          <a:lstStyle/>
          <a:p>
            <a:pPr algn="ctr"/>
            <a:r>
              <a:rPr lang="en-GB" sz="2400" b="1" dirty="0">
                <a:solidFill>
                  <a:srgbClr val="C00000"/>
                </a:solidFill>
              </a:rPr>
              <a:t>7KHA</a:t>
            </a:r>
          </a:p>
          <a:p>
            <a:pPr algn="ctr"/>
            <a:r>
              <a:rPr lang="en-GB" sz="2400" b="1" dirty="0">
                <a:solidFill>
                  <a:srgbClr val="C00000"/>
                </a:solidFill>
              </a:rPr>
              <a:t>Miss Hamilton</a:t>
            </a:r>
          </a:p>
        </p:txBody>
      </p:sp>
      <p:pic>
        <p:nvPicPr>
          <p:cNvPr id="8" name="Picture 7">
            <a:extLst>
              <a:ext uri="{FF2B5EF4-FFF2-40B4-BE49-F238E27FC236}">
                <a16:creationId xmlns:a16="http://schemas.microsoft.com/office/drawing/2014/main" id="{8FF5D2D5-65BA-CD44-61E7-4754D25733E9}"/>
              </a:ext>
            </a:extLst>
          </p:cNvPr>
          <p:cNvPicPr>
            <a:picLocks noChangeAspect="1"/>
          </p:cNvPicPr>
          <p:nvPr/>
        </p:nvPicPr>
        <p:blipFill>
          <a:blip r:embed="rId2"/>
          <a:stretch>
            <a:fillRect/>
          </a:stretch>
        </p:blipFill>
        <p:spPr>
          <a:xfrm>
            <a:off x="5315332" y="2491079"/>
            <a:ext cx="2545783" cy="2395046"/>
          </a:xfrm>
          <a:prstGeom prst="rect">
            <a:avLst/>
          </a:prstGeom>
        </p:spPr>
      </p:pic>
      <p:pic>
        <p:nvPicPr>
          <p:cNvPr id="10" name="Picture 9">
            <a:extLst>
              <a:ext uri="{FF2B5EF4-FFF2-40B4-BE49-F238E27FC236}">
                <a16:creationId xmlns:a16="http://schemas.microsoft.com/office/drawing/2014/main" id="{3DAB5865-BDDC-9D0F-DB76-97D004464E4C}"/>
              </a:ext>
            </a:extLst>
          </p:cNvPr>
          <p:cNvPicPr>
            <a:picLocks noChangeAspect="1"/>
          </p:cNvPicPr>
          <p:nvPr/>
        </p:nvPicPr>
        <p:blipFill>
          <a:blip r:embed="rId3"/>
          <a:stretch>
            <a:fillRect/>
          </a:stretch>
        </p:blipFill>
        <p:spPr>
          <a:xfrm>
            <a:off x="1187624" y="2491079"/>
            <a:ext cx="2232248" cy="2964425"/>
          </a:xfrm>
          <a:prstGeom prst="rect">
            <a:avLst/>
          </a:prstGeom>
        </p:spPr>
      </p:pic>
    </p:spTree>
    <p:extLst>
      <p:ext uri="{BB962C8B-B14F-4D97-AF65-F5344CB8AC3E}">
        <p14:creationId xmlns:p14="http://schemas.microsoft.com/office/powerpoint/2010/main" val="243715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GB" b="1" dirty="0"/>
              <a:t>Dod College</a:t>
            </a:r>
            <a:endParaRPr lang="en-GB" dirty="0"/>
          </a:p>
        </p:txBody>
      </p:sp>
      <p:sp>
        <p:nvSpPr>
          <p:cNvPr id="3" name="Content Placeholder 2"/>
          <p:cNvSpPr>
            <a:spLocks noGrp="1"/>
          </p:cNvSpPr>
          <p:nvPr>
            <p:ph sz="half" idx="1"/>
          </p:nvPr>
        </p:nvSpPr>
        <p:spPr>
          <a:xfrm>
            <a:off x="628650" y="1825625"/>
            <a:ext cx="3867150" cy="4351338"/>
          </a:xfrm>
        </p:spPr>
        <p:txBody>
          <a:bodyPr>
            <a:normAutofit/>
          </a:bodyPr>
          <a:lstStyle/>
          <a:p>
            <a:r>
              <a:rPr lang="en-GB" sz="1800"/>
              <a:t>Named after Lottie Dod </a:t>
            </a:r>
          </a:p>
          <a:p>
            <a:pPr marL="0" indent="0">
              <a:buNone/>
            </a:pPr>
            <a:r>
              <a:rPr lang="en-GB" sz="1800"/>
              <a:t>Charlotte Dod (24 September 1871 – 27 June 1960) was an English multi-sport athlete, best known as a tennis player. She won the Wimbledon Ladies' Singles Championship five times, the first one when she was only 15 in the summer of 1887. She remains the youngest ladies' singles champion.</a:t>
            </a:r>
          </a:p>
          <a:p>
            <a:pPr marL="0" indent="0">
              <a:buNone/>
            </a:pPr>
            <a:endParaRPr lang="en-GB" sz="1800"/>
          </a:p>
          <a:p>
            <a:r>
              <a:rPr lang="en-GB" sz="1800"/>
              <a:t>College Colour is Red. </a:t>
            </a:r>
          </a:p>
          <a:p>
            <a:r>
              <a:rPr lang="en-GB" sz="1800"/>
              <a:t>Motto: </a:t>
            </a:r>
          </a:p>
          <a:p>
            <a:r>
              <a:rPr lang="en-GB" sz="1800"/>
              <a:t>College cup and collegiate pride</a:t>
            </a:r>
          </a:p>
        </p:txBody>
      </p:sp>
      <p:pic>
        <p:nvPicPr>
          <p:cNvPr id="5" name="Picture 4" descr="A person holding a tennis racket&#10;&#10;AI-generated content may be incorrect.">
            <a:extLst>
              <a:ext uri="{FF2B5EF4-FFF2-40B4-BE49-F238E27FC236}">
                <a16:creationId xmlns:a16="http://schemas.microsoft.com/office/drawing/2014/main" id="{37100266-6998-FCC4-4545-E1585860AB81}"/>
              </a:ext>
            </a:extLst>
          </p:cNvPr>
          <p:cNvPicPr>
            <a:picLocks noChangeAspect="1"/>
          </p:cNvPicPr>
          <p:nvPr/>
        </p:nvPicPr>
        <p:blipFill>
          <a:blip r:embed="rId2">
            <a:extLst>
              <a:ext uri="{28A0092B-C50C-407E-A947-70E740481C1C}">
                <a14:useLocalDpi xmlns:a14="http://schemas.microsoft.com/office/drawing/2010/main" val="0"/>
              </a:ext>
            </a:extLst>
          </a:blip>
          <a:srcRect l="4965" r="11632" b="1"/>
          <a:stretch>
            <a:fillRect/>
          </a:stretch>
        </p:blipFill>
        <p:spPr>
          <a:xfrm>
            <a:off x="4648200" y="1825625"/>
            <a:ext cx="3867150" cy="4351338"/>
          </a:xfrm>
          <a:prstGeom prst="rect">
            <a:avLst/>
          </a:prstGeom>
          <a:noFill/>
        </p:spPr>
      </p:pic>
    </p:spTree>
    <p:extLst>
      <p:ext uri="{BB962C8B-B14F-4D97-AF65-F5344CB8AC3E}">
        <p14:creationId xmlns:p14="http://schemas.microsoft.com/office/powerpoint/2010/main" val="20805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7F26-662C-1056-1038-DD77B854C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7E382-0F8C-418B-7C5F-17823E6BE635}"/>
              </a:ext>
            </a:extLst>
          </p:cNvPr>
          <p:cNvSpPr>
            <a:spLocks noGrp="1"/>
          </p:cNvSpPr>
          <p:nvPr>
            <p:ph type="title"/>
          </p:nvPr>
        </p:nvSpPr>
        <p:spPr>
          <a:prstGeom prst="rect">
            <a:avLst/>
          </a:prstGeom>
        </p:spPr>
        <p:txBody>
          <a:bodyPr/>
          <a:lstStyle/>
          <a:p>
            <a:r>
              <a:rPr lang="en-GB" b="1" dirty="0"/>
              <a:t>Alsager school website</a:t>
            </a:r>
            <a:endParaRPr lang="en-GB" dirty="0"/>
          </a:p>
        </p:txBody>
      </p:sp>
      <p:pic>
        <p:nvPicPr>
          <p:cNvPr id="5" name="Picture 4">
            <a:extLst>
              <a:ext uri="{FF2B5EF4-FFF2-40B4-BE49-F238E27FC236}">
                <a16:creationId xmlns:a16="http://schemas.microsoft.com/office/drawing/2014/main" id="{AECA2F2E-8DD6-CC3E-CA7C-1C5F62F6429A}"/>
              </a:ext>
            </a:extLst>
          </p:cNvPr>
          <p:cNvPicPr>
            <a:picLocks noChangeAspect="1"/>
          </p:cNvPicPr>
          <p:nvPr/>
        </p:nvPicPr>
        <p:blipFill>
          <a:blip r:embed="rId2"/>
          <a:stretch>
            <a:fillRect/>
          </a:stretch>
        </p:blipFill>
        <p:spPr>
          <a:xfrm>
            <a:off x="611560" y="1556792"/>
            <a:ext cx="6228184" cy="4193578"/>
          </a:xfrm>
          <a:prstGeom prst="rect">
            <a:avLst/>
          </a:prstGeom>
        </p:spPr>
      </p:pic>
    </p:spTree>
    <p:extLst>
      <p:ext uri="{BB962C8B-B14F-4D97-AF65-F5344CB8AC3E}">
        <p14:creationId xmlns:p14="http://schemas.microsoft.com/office/powerpoint/2010/main" val="358711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6F18-22CE-4CC8-C96A-AD6472271B34}"/>
              </a:ext>
            </a:extLst>
          </p:cNvPr>
          <p:cNvSpPr>
            <a:spLocks noGrp="1"/>
          </p:cNvSpPr>
          <p:nvPr>
            <p:ph type="title"/>
          </p:nvPr>
        </p:nvSpPr>
        <p:spPr>
          <a:prstGeom prst="rect">
            <a:avLst/>
          </a:prstGeom>
        </p:spPr>
        <p:txBody>
          <a:bodyPr>
            <a:normAutofit/>
          </a:bodyPr>
          <a:lstStyle/>
          <a:p>
            <a:r>
              <a:rPr lang="en-GB" b="1" dirty="0"/>
              <a:t>New for September!</a:t>
            </a:r>
          </a:p>
        </p:txBody>
      </p:sp>
      <p:sp>
        <p:nvSpPr>
          <p:cNvPr id="3" name="Content Placeholder 2">
            <a:extLst>
              <a:ext uri="{FF2B5EF4-FFF2-40B4-BE49-F238E27FC236}">
                <a16:creationId xmlns:a16="http://schemas.microsoft.com/office/drawing/2014/main" id="{1D892476-03F3-D658-4E01-F050EE67E3E1}"/>
              </a:ext>
            </a:extLst>
          </p:cNvPr>
          <p:cNvSpPr>
            <a:spLocks noGrp="1"/>
          </p:cNvSpPr>
          <p:nvPr>
            <p:ph idx="4294967295"/>
          </p:nvPr>
        </p:nvSpPr>
        <p:spPr>
          <a:xfrm>
            <a:off x="628650" y="1253331"/>
            <a:ext cx="7886700" cy="4351338"/>
          </a:xfrm>
          <a:prstGeom prst="rect">
            <a:avLst/>
          </a:prstGeom>
        </p:spPr>
        <p:txBody>
          <a:bodyPr>
            <a:noAutofit/>
          </a:bodyPr>
          <a:lstStyle/>
          <a:p>
            <a:pPr marL="0" indent="0">
              <a:buNone/>
            </a:pPr>
            <a:r>
              <a:rPr lang="en-GB" sz="2400" dirty="0"/>
              <a:t>A bespoke programme to guide Year 7 into high school. We will give a step-by-step introduction to settling in.</a:t>
            </a:r>
          </a:p>
          <a:p>
            <a:pPr marL="0" indent="0">
              <a:buNone/>
            </a:pPr>
            <a:r>
              <a:rPr lang="en-GB" sz="2400" dirty="0"/>
              <a:t>Activities include :- </a:t>
            </a:r>
          </a:p>
          <a:p>
            <a:r>
              <a:rPr lang="en-GB" sz="2400" dirty="0"/>
              <a:t>How to find your way around school</a:t>
            </a:r>
          </a:p>
          <a:p>
            <a:r>
              <a:rPr lang="en-GB" sz="2400" dirty="0"/>
              <a:t>Team building and becoming part of our community</a:t>
            </a:r>
          </a:p>
          <a:p>
            <a:r>
              <a:rPr lang="en-GB" sz="2400" dirty="0"/>
              <a:t>Introduction to everyday routines</a:t>
            </a:r>
          </a:p>
          <a:p>
            <a:r>
              <a:rPr lang="en-GB" sz="2400" dirty="0"/>
              <a:t>Joining an extra curricular club</a:t>
            </a:r>
          </a:p>
          <a:p>
            <a:r>
              <a:rPr lang="en-GB" sz="2400" dirty="0"/>
              <a:t>Who to speak to if your need support </a:t>
            </a:r>
          </a:p>
          <a:p>
            <a:r>
              <a:rPr lang="en-GB" sz="2400" dirty="0"/>
              <a:t>Inspiration for success</a:t>
            </a:r>
          </a:p>
          <a:p>
            <a:endParaRPr lang="en-GB" sz="2400" dirty="0"/>
          </a:p>
        </p:txBody>
      </p:sp>
    </p:spTree>
    <p:extLst>
      <p:ext uri="{BB962C8B-B14F-4D97-AF65-F5344CB8AC3E}">
        <p14:creationId xmlns:p14="http://schemas.microsoft.com/office/powerpoint/2010/main" val="175735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GB" b="1" dirty="0"/>
              <a:t>Uniform guidance/ expectations</a:t>
            </a:r>
          </a:p>
        </p:txBody>
      </p:sp>
      <p:sp>
        <p:nvSpPr>
          <p:cNvPr id="3" name="Content Placeholder 2"/>
          <p:cNvSpPr>
            <a:spLocks noGrp="1"/>
          </p:cNvSpPr>
          <p:nvPr>
            <p:ph idx="4294967295"/>
          </p:nvPr>
        </p:nvSpPr>
        <p:spPr>
          <a:xfrm>
            <a:off x="683568" y="1053555"/>
            <a:ext cx="8208912" cy="4351338"/>
          </a:xfrm>
          <a:prstGeom prst="rect">
            <a:avLst/>
          </a:prstGeom>
        </p:spPr>
        <p:txBody>
          <a:bodyPr>
            <a:noAutofit/>
          </a:bodyPr>
          <a:lstStyle/>
          <a:p>
            <a:r>
              <a:rPr lang="en-GB" sz="2200" dirty="0"/>
              <a:t>Outdoor coats should be waterproof and are only permitted outdoors.</a:t>
            </a:r>
          </a:p>
          <a:p>
            <a:r>
              <a:rPr lang="en-GB" sz="2200" dirty="0"/>
              <a:t>Standards cards. </a:t>
            </a:r>
          </a:p>
          <a:p>
            <a:r>
              <a:rPr lang="en-GB" sz="2200" dirty="0"/>
              <a:t>Piercings – one small stud in each ear lobe.</a:t>
            </a:r>
          </a:p>
          <a:p>
            <a:r>
              <a:rPr lang="en-GB" sz="2200" dirty="0"/>
              <a:t>No jewellery/ bracelets or rings – with the exception of a wrist watch and one charity band.</a:t>
            </a:r>
          </a:p>
          <a:p>
            <a:r>
              <a:rPr lang="en-GB" sz="2200" dirty="0"/>
              <a:t>Hair colour should be one natural colour.</a:t>
            </a:r>
          </a:p>
          <a:p>
            <a:r>
              <a:rPr lang="en-GB" sz="2200" dirty="0"/>
              <a:t>Extreme hairstyles are not permitted, including shaved designs.</a:t>
            </a:r>
          </a:p>
          <a:p>
            <a:r>
              <a:rPr lang="en-GB" sz="2200" dirty="0"/>
              <a:t>Black leather look shoes – a logo is a no go ! </a:t>
            </a:r>
          </a:p>
          <a:p>
            <a:r>
              <a:rPr lang="en-GB" sz="2200" dirty="0"/>
              <a:t>If for any reason your child can’t comply with uniform policy, please contact college office </a:t>
            </a:r>
          </a:p>
        </p:txBody>
      </p:sp>
    </p:spTree>
    <p:extLst>
      <p:ext uri="{BB962C8B-B14F-4D97-AF65-F5344CB8AC3E}">
        <p14:creationId xmlns:p14="http://schemas.microsoft.com/office/powerpoint/2010/main" val="327885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GB" b="1" dirty="0"/>
              <a:t>Technology</a:t>
            </a:r>
          </a:p>
        </p:txBody>
      </p:sp>
      <p:sp>
        <p:nvSpPr>
          <p:cNvPr id="3" name="Content Placeholder 2"/>
          <p:cNvSpPr>
            <a:spLocks noGrp="1"/>
          </p:cNvSpPr>
          <p:nvPr>
            <p:ph idx="4294967295"/>
          </p:nvPr>
        </p:nvSpPr>
        <p:spPr>
          <a:xfrm>
            <a:off x="755576" y="1340768"/>
            <a:ext cx="7886700" cy="4351338"/>
          </a:xfrm>
          <a:prstGeom prst="rect">
            <a:avLst/>
          </a:prstGeom>
        </p:spPr>
        <p:txBody>
          <a:bodyPr>
            <a:normAutofit/>
          </a:bodyPr>
          <a:lstStyle/>
          <a:p>
            <a:r>
              <a:rPr lang="en-GB" sz="2400" dirty="0"/>
              <a:t>Valuables remain the responsibility of the student. Alsager School accepts no responsibility for any loss or damage. </a:t>
            </a:r>
          </a:p>
          <a:p>
            <a:r>
              <a:rPr lang="en-GB" sz="2400" dirty="0"/>
              <a:t>Mobile phones </a:t>
            </a:r>
          </a:p>
          <a:p>
            <a:r>
              <a:rPr lang="en-GB" sz="2400" dirty="0"/>
              <a:t>Mobiles or smart watches are not to be used on the school site during the day. </a:t>
            </a:r>
          </a:p>
          <a:p>
            <a:r>
              <a:rPr lang="en-GB" sz="2400" dirty="0"/>
              <a:t>All contact with your child during the school day should be made via the school.</a:t>
            </a:r>
          </a:p>
          <a:p>
            <a:pPr marL="0" indent="0">
              <a:buNone/>
            </a:pPr>
            <a:endParaRPr lang="en-GB" sz="2400" dirty="0"/>
          </a:p>
        </p:txBody>
      </p:sp>
    </p:spTree>
    <p:extLst>
      <p:ext uri="{BB962C8B-B14F-4D97-AF65-F5344CB8AC3E}">
        <p14:creationId xmlns:p14="http://schemas.microsoft.com/office/powerpoint/2010/main" val="211803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GB" b="1" dirty="0"/>
              <a:t>How can I help my Child?</a:t>
            </a:r>
          </a:p>
        </p:txBody>
      </p:sp>
      <p:sp>
        <p:nvSpPr>
          <p:cNvPr id="3" name="Content Placeholder 2"/>
          <p:cNvSpPr>
            <a:spLocks noGrp="1"/>
          </p:cNvSpPr>
          <p:nvPr>
            <p:ph idx="4294967295"/>
          </p:nvPr>
        </p:nvSpPr>
        <p:spPr>
          <a:xfrm>
            <a:off x="755576" y="1412776"/>
            <a:ext cx="7886700" cy="4351338"/>
          </a:xfrm>
          <a:prstGeom prst="rect">
            <a:avLst/>
          </a:prstGeom>
        </p:spPr>
        <p:txBody>
          <a:bodyPr>
            <a:normAutofit/>
          </a:bodyPr>
          <a:lstStyle/>
          <a:p>
            <a:r>
              <a:rPr lang="en-GB" sz="2400" dirty="0"/>
              <a:t>Check your child’s organiser daily.</a:t>
            </a:r>
          </a:p>
          <a:p>
            <a:r>
              <a:rPr lang="en-GB" sz="2400" dirty="0"/>
              <a:t>Please sign it weekly. </a:t>
            </a:r>
          </a:p>
          <a:p>
            <a:r>
              <a:rPr lang="en-GB" sz="2400" dirty="0"/>
              <a:t>Encourage your child to pack their bag the night before.</a:t>
            </a:r>
          </a:p>
          <a:p>
            <a:r>
              <a:rPr lang="en-GB" sz="2400" dirty="0"/>
              <a:t>Make sure they have all their equipment daily</a:t>
            </a:r>
          </a:p>
          <a:p>
            <a:endParaRPr lang="en-GB" sz="2400" dirty="0"/>
          </a:p>
          <a:p>
            <a:endParaRPr lang="en-GB" sz="2400" dirty="0"/>
          </a:p>
        </p:txBody>
      </p:sp>
    </p:spTree>
    <p:extLst>
      <p:ext uri="{BB962C8B-B14F-4D97-AF65-F5344CB8AC3E}">
        <p14:creationId xmlns:p14="http://schemas.microsoft.com/office/powerpoint/2010/main" val="29342731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2F1A2D413EEB4A8B75CEBFE97F53E2" ma:contentTypeVersion="8" ma:contentTypeDescription="Create a new document." ma:contentTypeScope="" ma:versionID="ac80ea384460f3e109d2fb325bfb7863">
  <xsd:schema xmlns:xsd="http://www.w3.org/2001/XMLSchema" xmlns:xs="http://www.w3.org/2001/XMLSchema" xmlns:p="http://schemas.microsoft.com/office/2006/metadata/properties" xmlns:ns2="011c272d-8a03-4b7a-811f-b61a10107f43" xmlns:ns3="e87c34ee-8fa3-46c8-9a68-e569c6a02886" targetNamespace="http://schemas.microsoft.com/office/2006/metadata/properties" ma:root="true" ma:fieldsID="60505b78fffb4b54e1496cda8a6555ac" ns2:_="" ns3:_="">
    <xsd:import namespace="011c272d-8a03-4b7a-811f-b61a10107f43"/>
    <xsd:import namespace="e87c34ee-8fa3-46c8-9a68-e569c6a028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c272d-8a03-4b7a-811f-b61a10107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7c34ee-8fa3-46c8-9a68-e569c6a0288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001543-B5B6-42A4-9DFE-BFB8A18B382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C69A9B-DF99-40F8-9D4F-051038448FDB}">
  <ds:schemaRefs>
    <ds:schemaRef ds:uri="http://schemas.microsoft.com/sharepoint/v3/contenttype/forms"/>
  </ds:schemaRefs>
</ds:datastoreItem>
</file>

<file path=customXml/itemProps3.xml><?xml version="1.0" encoding="utf-8"?>
<ds:datastoreItem xmlns:ds="http://schemas.openxmlformats.org/officeDocument/2006/customXml" ds:itemID="{FA51121D-5721-48FA-9BA9-8FECD053C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1c272d-8a03-4b7a-811f-b61a10107f43"/>
    <ds:schemaRef ds:uri="e87c34ee-8fa3-46c8-9a68-e569c6a02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576</TotalTime>
  <Words>561</Words>
  <Application>Microsoft Office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Custom Design</vt:lpstr>
      <vt:lpstr>Dod College</vt:lpstr>
      <vt:lpstr>Introduction</vt:lpstr>
      <vt:lpstr>Year 7 Form Tutors </vt:lpstr>
      <vt:lpstr>Dod College</vt:lpstr>
      <vt:lpstr>Alsager school website</vt:lpstr>
      <vt:lpstr>New for September!</vt:lpstr>
      <vt:lpstr>Uniform guidance/ expectations</vt:lpstr>
      <vt:lpstr>Technology</vt:lpstr>
      <vt:lpstr>How can I help my Child?</vt:lpstr>
      <vt:lpstr>Pupil Attendance</vt:lpstr>
      <vt:lpstr>Behaviour for Learning </vt:lpstr>
      <vt:lpstr>First day</vt:lpstr>
    </vt:vector>
  </TitlesOfParts>
  <Company>Alsager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Potts</dc:creator>
  <cp:lastModifiedBy>Nia Salt</cp:lastModifiedBy>
  <cp:revision>82</cp:revision>
  <dcterms:created xsi:type="dcterms:W3CDTF">2015-07-09T06:53:24Z</dcterms:created>
  <dcterms:modified xsi:type="dcterms:W3CDTF">2025-07-01T10:05:27Z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0x010100352F1A2D413EEB4A8B75CEBFE97F53E2</vt:lpwstr>
  </property>
</Properties>
</file>