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sldIdLst>
    <p:sldId id="382" r:id="rId5"/>
    <p:sldId id="394" r:id="rId6"/>
    <p:sldId id="383" r:id="rId7"/>
    <p:sldId id="391" r:id="rId8"/>
    <p:sldId id="389" r:id="rId9"/>
    <p:sldId id="385" r:id="rId10"/>
    <p:sldId id="381" r:id="rId11"/>
    <p:sldId id="396" r:id="rId12"/>
    <p:sldId id="387" r:id="rId13"/>
    <p:sldId id="397" r:id="rId14"/>
    <p:sldId id="402" r:id="rId15"/>
    <p:sldId id="398" r:id="rId16"/>
    <p:sldId id="395" r:id="rId17"/>
    <p:sldId id="401" r:id="rId18"/>
    <p:sldId id="400" r:id="rId19"/>
    <p:sldId id="362" r:id="rId20"/>
    <p:sldId id="363" r:id="rId21"/>
    <p:sldId id="364" r:id="rId22"/>
    <p:sldId id="360" r:id="rId23"/>
    <p:sldId id="272" r:id="rId24"/>
    <p:sldId id="361" r:id="rId25"/>
    <p:sldId id="292" r:id="rId26"/>
    <p:sldId id="39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BC70B-8662-4BC4-98BD-E383C6B095C4}" v="15" dt="2022-10-04T15:21:42.399"/>
    <p1510:client id="{282567AE-EC44-4911-BE43-A8DBCCFFEEE1}" v="460" dt="2022-10-05T14:14:43.925"/>
    <p1510:client id="{5437A667-DBC8-EAFA-062B-A5F7834386EB}" v="348" dt="2022-10-05T06:11:22.605"/>
    <p1510:client id="{D89461B7-B408-4E4F-9B71-5138C81A3D1A}" v="4" dt="2022-10-05T17:12:12.171"/>
    <p1510:client id="{F7922B60-7CED-55AD-581F-5FFC14B4D453}" v="569" dt="2022-10-05T06:50:26.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5T13:29:32.67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1573 113,'0'-2,"-1"0,1-1,-1 1,0 0,0 0,0-1,-1 1,1 0,0 0,-1 0,1 1,-1-1,0 0,0 0,1 1,-1-1,0 1,0 0,0 0,-1-1,1 1,-4-1,-56-20,56 21,-30-8,0 2,0 1,-57-1,-117 9,67 2,59-5,-98 2,162 3,0 1,0 0,1 2,-1 0,1 1,-30 18,25-10,0 1,1 1,1 1,0 1,2 0,1 2,0 0,1 2,-26 46,2 10,-59 157,77-160,3 1,-17 123,26-88,6 1,10 167,0-240,1 1,2-1,2 0,1-1,3 0,17 39,120 219,-143-286,16 30,1-2,3 0,45 52,-56-75,0-2,0 0,2 0,0-2,0 0,1-1,1-1,0-1,31 12,217 55,-98-31,278 70,-361-100,1-3,0-4,110-4,-43-8,199-11,329 4,-267 11,-343-6,139-27,-49 4,-129 21,0-1,60-22,27-9,-10 14,-2-5,-2-5,-1-5,117-61,-215 97,0-2,0 1,0-1,0 0,-1-1,0 0,0 0,-1 0,0-1,-1 0,9-14,-8 9,0-1,-1 1,-1-1,0 0,-1 0,0-1,0-15,-2-18,-2 0,-3 0,-15-79,16 109,-26-103,19 85,1-1,-7-66,12 74,0 0,-2 1,-1 0,-1 0,-1 1,-2 0,-16-30,2 10,-3 0,-65-81,77 110,0 0,-1 1,-1 1,-1 1,-37-24,10 13,-75-30,-43-4,-228-52,276 81,-503-163,336 94,118 43,-54 5,-126-37,207 51,-236-34,88 22,14 11,230 37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5T13:29:45.7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5T13:30:05.7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5T13:30:27.48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83FF8-308E-4339-B6AD-F435F8987E8C}"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BC609-E146-470B-ABC2-E2977CC296EB}" type="slidenum">
              <a:rPr lang="en-GB" smtClean="0"/>
              <a:t>‹#›</a:t>
            </a:fld>
            <a:endParaRPr lang="en-GB"/>
          </a:p>
        </p:txBody>
      </p:sp>
    </p:spTree>
    <p:extLst>
      <p:ext uri="{BB962C8B-B14F-4D97-AF65-F5344CB8AC3E}">
        <p14:creationId xmlns:p14="http://schemas.microsoft.com/office/powerpoint/2010/main" val="242747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7684B6-7812-43FD-9DD0-CF43DFACD8EC}"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39790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7684B6-7812-43FD-9DD0-CF43DFACD8EC}"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30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7DA9C75-40E2-49B2-9599-31BABED21230}" type="datetimeFigureOut">
              <a:rPr lang="en-GB"/>
              <a:pPr>
                <a:defRPr/>
              </a:pPr>
              <a:t>06/10/2022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DC5DF7-CCB5-425A-9B7A-59DFECBB6D06}" type="slidenum">
              <a:rPr lang="en-GB"/>
              <a:pPr>
                <a:defRPr/>
              </a:pPr>
              <a:t>‹#›</a:t>
            </a:fld>
            <a:endParaRPr lang="en-GB"/>
          </a:p>
        </p:txBody>
      </p:sp>
    </p:spTree>
    <p:extLst>
      <p:ext uri="{BB962C8B-B14F-4D97-AF65-F5344CB8AC3E}">
        <p14:creationId xmlns:p14="http://schemas.microsoft.com/office/powerpoint/2010/main" val="60481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EE967CB-0B13-4358-9FB2-F8F4DC420FB7}" type="datetimeFigureOut">
              <a:rPr lang="en-GB"/>
              <a:pPr>
                <a:defRPr/>
              </a:pPr>
              <a:t>06/10/2022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986DB30-A729-4275-BE8E-1F542243C957}" type="slidenum">
              <a:rPr lang="en-GB"/>
              <a:pPr>
                <a:defRPr/>
              </a:pPr>
              <a:t>‹#›</a:t>
            </a:fld>
            <a:endParaRPr lang="en-GB"/>
          </a:p>
        </p:txBody>
      </p:sp>
    </p:spTree>
    <p:extLst>
      <p:ext uri="{BB962C8B-B14F-4D97-AF65-F5344CB8AC3E}">
        <p14:creationId xmlns:p14="http://schemas.microsoft.com/office/powerpoint/2010/main" val="199133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D27D8FD-CDB0-4F6C-85C4-5E2F1DAEA3CD}" type="datetimeFigureOut">
              <a:rPr lang="en-GB"/>
              <a:pPr>
                <a:defRPr/>
              </a:pPr>
              <a:t>06/10/2022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76FBD4-EB12-41A3-9C9A-F226283DC009}" type="slidenum">
              <a:rPr lang="en-GB"/>
              <a:pPr>
                <a:defRPr/>
              </a:pPr>
              <a:t>‹#›</a:t>
            </a:fld>
            <a:endParaRPr lang="en-GB"/>
          </a:p>
        </p:txBody>
      </p:sp>
    </p:spTree>
    <p:extLst>
      <p:ext uri="{BB962C8B-B14F-4D97-AF65-F5344CB8AC3E}">
        <p14:creationId xmlns:p14="http://schemas.microsoft.com/office/powerpoint/2010/main" val="6686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45D09EE-2B65-40C2-94EB-FAEA7D4B512A}" type="datetimeFigureOut">
              <a:rPr lang="en-GB"/>
              <a:pPr>
                <a:defRPr/>
              </a:pPr>
              <a:t>06/10/2022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04B37F8-1296-4DD7-AFD7-6EA6AD43779A}" type="slidenum">
              <a:rPr lang="en-GB"/>
              <a:pPr>
                <a:defRPr/>
              </a:pPr>
              <a:t>‹#›</a:t>
            </a:fld>
            <a:endParaRPr lang="en-GB"/>
          </a:p>
        </p:txBody>
      </p:sp>
    </p:spTree>
    <p:extLst>
      <p:ext uri="{BB962C8B-B14F-4D97-AF65-F5344CB8AC3E}">
        <p14:creationId xmlns:p14="http://schemas.microsoft.com/office/powerpoint/2010/main" val="231375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7279947-5FEE-4872-95B5-42FD38220A17}" type="datetimeFigureOut">
              <a:rPr lang="en-GB"/>
              <a:pPr>
                <a:defRPr/>
              </a:pPr>
              <a:t>06/10/2022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FA25E20-F5BD-4936-99C9-D7F984987472}" type="slidenum">
              <a:rPr lang="en-GB"/>
              <a:pPr>
                <a:defRPr/>
              </a:pPr>
              <a:t>‹#›</a:t>
            </a:fld>
            <a:endParaRPr lang="en-GB"/>
          </a:p>
        </p:txBody>
      </p:sp>
    </p:spTree>
    <p:extLst>
      <p:ext uri="{BB962C8B-B14F-4D97-AF65-F5344CB8AC3E}">
        <p14:creationId xmlns:p14="http://schemas.microsoft.com/office/powerpoint/2010/main" val="165030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EB08035-9A14-4748-B30D-9EFD0776EE27}" type="datetimeFigureOut">
              <a:rPr lang="en-GB"/>
              <a:pPr>
                <a:defRPr/>
              </a:pPr>
              <a:t>06/10/2022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5F048FF-D34D-476F-913F-D426E496D8F1}" type="slidenum">
              <a:rPr lang="en-GB"/>
              <a:pPr>
                <a:defRPr/>
              </a:pPr>
              <a:t>‹#›</a:t>
            </a:fld>
            <a:endParaRPr lang="en-GB"/>
          </a:p>
        </p:txBody>
      </p:sp>
    </p:spTree>
    <p:extLst>
      <p:ext uri="{BB962C8B-B14F-4D97-AF65-F5344CB8AC3E}">
        <p14:creationId xmlns:p14="http://schemas.microsoft.com/office/powerpoint/2010/main" val="169913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1F5850E0-E451-421F-911C-7946E2194D3F}" type="datetimeFigureOut">
              <a:rPr lang="en-GB"/>
              <a:pPr>
                <a:defRPr/>
              </a:pPr>
              <a:t>06/10/2022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B70A449-4C75-4A02-ACE0-7C6E009C465E}" type="slidenum">
              <a:rPr lang="en-GB"/>
              <a:pPr>
                <a:defRPr/>
              </a:pPr>
              <a:t>‹#›</a:t>
            </a:fld>
            <a:endParaRPr lang="en-GB"/>
          </a:p>
        </p:txBody>
      </p:sp>
    </p:spTree>
    <p:extLst>
      <p:ext uri="{BB962C8B-B14F-4D97-AF65-F5344CB8AC3E}">
        <p14:creationId xmlns:p14="http://schemas.microsoft.com/office/powerpoint/2010/main" val="206198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00BBCD9-3C4A-48B6-AD1D-905534A1798D}" type="datetimeFigureOut">
              <a:rPr lang="en-GB"/>
              <a:pPr>
                <a:defRPr/>
              </a:pPr>
              <a:t>06/10/2022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8685EB9-927C-4243-A4B5-E26193716D02}" type="slidenum">
              <a:rPr lang="en-GB"/>
              <a:pPr>
                <a:defRPr/>
              </a:pPr>
              <a:t>‹#›</a:t>
            </a:fld>
            <a:endParaRPr lang="en-GB"/>
          </a:p>
        </p:txBody>
      </p:sp>
    </p:spTree>
    <p:extLst>
      <p:ext uri="{BB962C8B-B14F-4D97-AF65-F5344CB8AC3E}">
        <p14:creationId xmlns:p14="http://schemas.microsoft.com/office/powerpoint/2010/main" val="33714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42ADB7-0D76-44EF-8994-4D74493AA4C8}" type="datetimeFigureOut">
              <a:rPr lang="en-GB"/>
              <a:pPr>
                <a:defRPr/>
              </a:pPr>
              <a:t>06/10/2022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F4C8CD6-887C-4315-8286-A4396FB1604B}" type="slidenum">
              <a:rPr lang="en-GB"/>
              <a:pPr>
                <a:defRPr/>
              </a:pPr>
              <a:t>‹#›</a:t>
            </a:fld>
            <a:endParaRPr lang="en-GB"/>
          </a:p>
        </p:txBody>
      </p:sp>
    </p:spTree>
    <p:extLst>
      <p:ext uri="{BB962C8B-B14F-4D97-AF65-F5344CB8AC3E}">
        <p14:creationId xmlns:p14="http://schemas.microsoft.com/office/powerpoint/2010/main" val="137776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016BEC-49F3-4DEB-ADBB-34ED1596DA23}" type="datetimeFigureOut">
              <a:rPr lang="en-GB"/>
              <a:pPr>
                <a:defRPr/>
              </a:pPr>
              <a:t>06/10/2022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646C604-C4E5-4EF7-B756-6DB53E5622C7}" type="slidenum">
              <a:rPr lang="en-GB"/>
              <a:pPr>
                <a:defRPr/>
              </a:pPr>
              <a:t>‹#›</a:t>
            </a:fld>
            <a:endParaRPr lang="en-GB"/>
          </a:p>
        </p:txBody>
      </p:sp>
    </p:spTree>
    <p:extLst>
      <p:ext uri="{BB962C8B-B14F-4D97-AF65-F5344CB8AC3E}">
        <p14:creationId xmlns:p14="http://schemas.microsoft.com/office/powerpoint/2010/main" val="133897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45B0E5-40FF-43BF-8715-3A147EB0C4B5}" type="datetimeFigureOut">
              <a:rPr lang="en-GB"/>
              <a:pPr>
                <a:defRPr/>
              </a:pPr>
              <a:t>06/10/2022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CA0A9C6-59D7-4B73-A4BA-07A4330ACB8B}" type="slidenum">
              <a:rPr lang="en-GB"/>
              <a:pPr>
                <a:defRPr/>
              </a:pPr>
              <a:t>‹#›</a:t>
            </a:fld>
            <a:endParaRPr lang="en-GB"/>
          </a:p>
        </p:txBody>
      </p:sp>
    </p:spTree>
    <p:extLst>
      <p:ext uri="{BB962C8B-B14F-4D97-AF65-F5344CB8AC3E}">
        <p14:creationId xmlns:p14="http://schemas.microsoft.com/office/powerpoint/2010/main" val="250236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1DB9CF-AF38-430A-88D2-175031F218B3}" type="datetimeFigureOut">
              <a:rPr lang="en-GB"/>
              <a:pPr>
                <a:defRPr/>
              </a:pPr>
              <a:t>06/10/2022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6426932-01C3-4076-826B-7095F312A847}" type="slidenum">
              <a:rPr lang="en-GB"/>
              <a:pPr>
                <a:defRPr/>
              </a:pPr>
              <a:t>‹#›</a:t>
            </a:fld>
            <a:endParaRPr lang="en-GB"/>
          </a:p>
        </p:txBody>
      </p:sp>
    </p:spTree>
    <p:extLst>
      <p:ext uri="{BB962C8B-B14F-4D97-AF65-F5344CB8AC3E}">
        <p14:creationId xmlns:p14="http://schemas.microsoft.com/office/powerpoint/2010/main" val="493395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customXml" Target="../ink/ink4.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3AF8-18FA-4BEA-A73F-F670E6E299D7}"/>
              </a:ext>
            </a:extLst>
          </p:cNvPr>
          <p:cNvSpPr>
            <a:spLocks noGrp="1"/>
          </p:cNvSpPr>
          <p:nvPr>
            <p:ph type="title"/>
          </p:nvPr>
        </p:nvSpPr>
        <p:spPr/>
        <p:txBody>
          <a:bodyPr/>
          <a:lstStyle/>
          <a:p>
            <a:r>
              <a:rPr lang="en-GB" sz="4000" dirty="0"/>
              <a:t>Supporting my Child with their Learning.</a:t>
            </a:r>
          </a:p>
        </p:txBody>
      </p:sp>
      <p:sp>
        <p:nvSpPr>
          <p:cNvPr id="3" name="Content Placeholder 2">
            <a:extLst>
              <a:ext uri="{FF2B5EF4-FFF2-40B4-BE49-F238E27FC236}">
                <a16:creationId xmlns:a16="http://schemas.microsoft.com/office/drawing/2014/main" id="{89850B0A-1157-4812-AFBA-693EC2D2D87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B242A90-8755-4222-8016-885E62C8675F}"/>
              </a:ext>
            </a:extLst>
          </p:cNvPr>
          <p:cNvPicPr>
            <a:picLocks noChangeAspect="1"/>
          </p:cNvPicPr>
          <p:nvPr/>
        </p:nvPicPr>
        <p:blipFill>
          <a:blip r:embed="rId2"/>
          <a:stretch>
            <a:fillRect/>
          </a:stretch>
        </p:blipFill>
        <p:spPr>
          <a:xfrm>
            <a:off x="800100" y="1385079"/>
            <a:ext cx="10544175" cy="4686300"/>
          </a:xfrm>
          <a:prstGeom prst="rect">
            <a:avLst/>
          </a:prstGeom>
        </p:spPr>
      </p:pic>
    </p:spTree>
    <p:extLst>
      <p:ext uri="{BB962C8B-B14F-4D97-AF65-F5344CB8AC3E}">
        <p14:creationId xmlns:p14="http://schemas.microsoft.com/office/powerpoint/2010/main" val="1480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B750-614F-7234-02F5-DACF09D2201F}"/>
              </a:ext>
            </a:extLst>
          </p:cNvPr>
          <p:cNvSpPr>
            <a:spLocks noGrp="1"/>
          </p:cNvSpPr>
          <p:nvPr>
            <p:ph type="title"/>
          </p:nvPr>
        </p:nvSpPr>
        <p:spPr/>
        <p:txBody>
          <a:bodyPr/>
          <a:lstStyle/>
          <a:p>
            <a:r>
              <a:rPr lang="en-GB" dirty="0"/>
              <a:t>Insight</a:t>
            </a:r>
          </a:p>
        </p:txBody>
      </p:sp>
      <p:pic>
        <p:nvPicPr>
          <p:cNvPr id="4" name="Picture 3">
            <a:extLst>
              <a:ext uri="{FF2B5EF4-FFF2-40B4-BE49-F238E27FC236}">
                <a16:creationId xmlns:a16="http://schemas.microsoft.com/office/drawing/2014/main" id="{D4D6824A-F36A-44BC-A29F-79BF4CD7BAC3}"/>
              </a:ext>
            </a:extLst>
          </p:cNvPr>
          <p:cNvPicPr>
            <a:picLocks noChangeAspect="1"/>
          </p:cNvPicPr>
          <p:nvPr/>
        </p:nvPicPr>
        <p:blipFill>
          <a:blip r:embed="rId2"/>
          <a:stretch>
            <a:fillRect/>
          </a:stretch>
        </p:blipFill>
        <p:spPr>
          <a:xfrm>
            <a:off x="1399922" y="1725433"/>
            <a:ext cx="9363328" cy="2822713"/>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5B777DF-32EA-4192-B9CD-B03A1BB8EBFD}"/>
                  </a:ext>
                </a:extLst>
              </p14:cNvPr>
              <p14:cNvContentPartPr/>
              <p14:nvPr/>
            </p14:nvContentPartPr>
            <p14:xfrm>
              <a:off x="6661205" y="3155494"/>
              <a:ext cx="1824120" cy="1004400"/>
            </p14:xfrm>
          </p:contentPart>
        </mc:Choice>
        <mc:Fallback xmlns="">
          <p:pic>
            <p:nvPicPr>
              <p:cNvPr id="5" name="Ink 4">
                <a:extLst>
                  <a:ext uri="{FF2B5EF4-FFF2-40B4-BE49-F238E27FC236}">
                    <a16:creationId xmlns:a16="http://schemas.microsoft.com/office/drawing/2014/main" id="{B5B777DF-32EA-4192-B9CD-B03A1BB8EBFD}"/>
                  </a:ext>
                </a:extLst>
              </p:cNvPr>
              <p:cNvPicPr/>
              <p:nvPr/>
            </p:nvPicPr>
            <p:blipFill>
              <a:blip r:embed="rId4"/>
              <a:stretch>
                <a:fillRect/>
              </a:stretch>
            </p:blipFill>
            <p:spPr>
              <a:xfrm>
                <a:off x="6652565" y="3146854"/>
                <a:ext cx="1841760" cy="1022040"/>
              </a:xfrm>
              <a:prstGeom prst="rect">
                <a:avLst/>
              </a:prstGeom>
            </p:spPr>
          </p:pic>
        </mc:Fallback>
      </mc:AlternateContent>
    </p:spTree>
    <p:extLst>
      <p:ext uri="{BB962C8B-B14F-4D97-AF65-F5344CB8AC3E}">
        <p14:creationId xmlns:p14="http://schemas.microsoft.com/office/powerpoint/2010/main" val="422244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B750-614F-7234-02F5-DACF09D2201F}"/>
              </a:ext>
            </a:extLst>
          </p:cNvPr>
          <p:cNvSpPr>
            <a:spLocks noGrp="1"/>
          </p:cNvSpPr>
          <p:nvPr>
            <p:ph type="title"/>
          </p:nvPr>
        </p:nvSpPr>
        <p:spPr>
          <a:xfrm>
            <a:off x="609600" y="274638"/>
            <a:ext cx="2428875" cy="1143000"/>
          </a:xfrm>
        </p:spPr>
        <p:txBody>
          <a:bodyPr/>
          <a:lstStyle/>
          <a:p>
            <a:r>
              <a:rPr lang="en-GB" dirty="0"/>
              <a:t>Insight</a:t>
            </a:r>
          </a:p>
        </p:txBody>
      </p:sp>
      <p:pic>
        <p:nvPicPr>
          <p:cNvPr id="4" name="Picture 3">
            <a:extLst>
              <a:ext uri="{FF2B5EF4-FFF2-40B4-BE49-F238E27FC236}">
                <a16:creationId xmlns:a16="http://schemas.microsoft.com/office/drawing/2014/main" id="{2366DDB8-B681-4DFB-B0FD-D13DBBB4A95D}"/>
              </a:ext>
            </a:extLst>
          </p:cNvPr>
          <p:cNvPicPr>
            <a:picLocks noChangeAspect="1"/>
          </p:cNvPicPr>
          <p:nvPr/>
        </p:nvPicPr>
        <p:blipFill>
          <a:blip r:embed="rId2"/>
          <a:stretch>
            <a:fillRect/>
          </a:stretch>
        </p:blipFill>
        <p:spPr>
          <a:xfrm>
            <a:off x="4000500" y="225425"/>
            <a:ext cx="7410449" cy="6107831"/>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5697913-6EF7-477D-8692-E99D3C4CAA40}"/>
                  </a:ext>
                </a:extLst>
              </p14:cNvPr>
              <p14:cNvContentPartPr/>
              <p14:nvPr/>
            </p14:nvContentPartPr>
            <p14:xfrm>
              <a:off x="6050645" y="3943534"/>
              <a:ext cx="360" cy="360"/>
            </p14:xfrm>
          </p:contentPart>
        </mc:Choice>
        <mc:Fallback xmlns="">
          <p:pic>
            <p:nvPicPr>
              <p:cNvPr id="5" name="Ink 4">
                <a:extLst>
                  <a:ext uri="{FF2B5EF4-FFF2-40B4-BE49-F238E27FC236}">
                    <a16:creationId xmlns:a16="http://schemas.microsoft.com/office/drawing/2014/main" id="{65697913-6EF7-477D-8692-E99D3C4CAA40}"/>
                  </a:ext>
                </a:extLst>
              </p:cNvPr>
              <p:cNvPicPr/>
              <p:nvPr/>
            </p:nvPicPr>
            <p:blipFill>
              <a:blip r:embed="rId4"/>
              <a:stretch>
                <a:fillRect/>
              </a:stretch>
            </p:blipFill>
            <p:spPr>
              <a:xfrm>
                <a:off x="6041645" y="3934534"/>
                <a:ext cx="18000" cy="18000"/>
              </a:xfrm>
              <a:prstGeom prst="rect">
                <a:avLst/>
              </a:prstGeom>
            </p:spPr>
          </p:pic>
        </mc:Fallback>
      </mc:AlternateContent>
    </p:spTree>
    <p:extLst>
      <p:ext uri="{BB962C8B-B14F-4D97-AF65-F5344CB8AC3E}">
        <p14:creationId xmlns:p14="http://schemas.microsoft.com/office/powerpoint/2010/main" val="224811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B750-614F-7234-02F5-DACF09D2201F}"/>
              </a:ext>
            </a:extLst>
          </p:cNvPr>
          <p:cNvSpPr>
            <a:spLocks noGrp="1"/>
          </p:cNvSpPr>
          <p:nvPr>
            <p:ph type="title"/>
          </p:nvPr>
        </p:nvSpPr>
        <p:spPr/>
        <p:txBody>
          <a:bodyPr/>
          <a:lstStyle/>
          <a:p>
            <a:r>
              <a:rPr lang="en-GB" dirty="0"/>
              <a:t>Student Planner</a:t>
            </a:r>
          </a:p>
        </p:txBody>
      </p:sp>
      <p:pic>
        <p:nvPicPr>
          <p:cNvPr id="4" name="Picture 3">
            <a:extLst>
              <a:ext uri="{FF2B5EF4-FFF2-40B4-BE49-F238E27FC236}">
                <a16:creationId xmlns:a16="http://schemas.microsoft.com/office/drawing/2014/main" id="{3A1C3FD2-176B-45A1-80D7-DE3F042E4B38}"/>
              </a:ext>
            </a:extLst>
          </p:cNvPr>
          <p:cNvPicPr>
            <a:picLocks noChangeAspect="1"/>
          </p:cNvPicPr>
          <p:nvPr/>
        </p:nvPicPr>
        <p:blipFill>
          <a:blip r:embed="rId2"/>
          <a:stretch>
            <a:fillRect/>
          </a:stretch>
        </p:blipFill>
        <p:spPr>
          <a:xfrm>
            <a:off x="853339" y="1417638"/>
            <a:ext cx="3231934" cy="4667751"/>
          </a:xfrm>
          <a:prstGeom prst="rect">
            <a:avLst/>
          </a:prstGeom>
        </p:spPr>
      </p:pic>
      <p:pic>
        <p:nvPicPr>
          <p:cNvPr id="6" name="Picture 5">
            <a:extLst>
              <a:ext uri="{FF2B5EF4-FFF2-40B4-BE49-F238E27FC236}">
                <a16:creationId xmlns:a16="http://schemas.microsoft.com/office/drawing/2014/main" id="{F0A6918B-5410-4B69-AF1F-8BF8EF6F9E0C}"/>
              </a:ext>
            </a:extLst>
          </p:cNvPr>
          <p:cNvPicPr>
            <a:picLocks noChangeAspect="1"/>
          </p:cNvPicPr>
          <p:nvPr/>
        </p:nvPicPr>
        <p:blipFill>
          <a:blip r:embed="rId3"/>
          <a:stretch>
            <a:fillRect/>
          </a:stretch>
        </p:blipFill>
        <p:spPr>
          <a:xfrm>
            <a:off x="5638800" y="1323717"/>
            <a:ext cx="5943600" cy="465639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A150E0A-8A0E-4F41-863C-D0E4323252BF}"/>
                  </a:ext>
                </a:extLst>
              </p14:cNvPr>
              <p14:cNvContentPartPr/>
              <p14:nvPr/>
            </p14:nvContentPartPr>
            <p14:xfrm>
              <a:off x="5064605" y="929974"/>
              <a:ext cx="360" cy="360"/>
            </p14:xfrm>
          </p:contentPart>
        </mc:Choice>
        <mc:Fallback xmlns="">
          <p:pic>
            <p:nvPicPr>
              <p:cNvPr id="3" name="Ink 2">
                <a:extLst>
                  <a:ext uri="{FF2B5EF4-FFF2-40B4-BE49-F238E27FC236}">
                    <a16:creationId xmlns:a16="http://schemas.microsoft.com/office/drawing/2014/main" id="{3A150E0A-8A0E-4F41-863C-D0E4323252BF}"/>
                  </a:ext>
                </a:extLst>
              </p:cNvPr>
              <p:cNvPicPr/>
              <p:nvPr/>
            </p:nvPicPr>
            <p:blipFill>
              <a:blip r:embed="rId5"/>
              <a:stretch>
                <a:fillRect/>
              </a:stretch>
            </p:blipFill>
            <p:spPr>
              <a:xfrm>
                <a:off x="5055965" y="920974"/>
                <a:ext cx="18000" cy="18000"/>
              </a:xfrm>
              <a:prstGeom prst="rect">
                <a:avLst/>
              </a:prstGeom>
            </p:spPr>
          </p:pic>
        </mc:Fallback>
      </mc:AlternateContent>
    </p:spTree>
    <p:extLst>
      <p:ext uri="{BB962C8B-B14F-4D97-AF65-F5344CB8AC3E}">
        <p14:creationId xmlns:p14="http://schemas.microsoft.com/office/powerpoint/2010/main" val="110877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5FAC-1B27-45A6-B026-616E29D300B6}"/>
              </a:ext>
            </a:extLst>
          </p:cNvPr>
          <p:cNvSpPr>
            <a:spLocks noGrp="1"/>
          </p:cNvSpPr>
          <p:nvPr>
            <p:ph type="title"/>
          </p:nvPr>
        </p:nvSpPr>
        <p:spPr/>
        <p:txBody>
          <a:bodyPr/>
          <a:lstStyle/>
          <a:p>
            <a:r>
              <a:rPr lang="en-GB" dirty="0"/>
              <a:t>Assessment Point (AP) Reports</a:t>
            </a:r>
            <a:br>
              <a:rPr lang="en-GB" dirty="0"/>
            </a:br>
            <a:endParaRPr lang="en-GB" dirty="0"/>
          </a:p>
        </p:txBody>
      </p:sp>
      <p:sp>
        <p:nvSpPr>
          <p:cNvPr id="3" name="Content Placeholder 2">
            <a:extLst>
              <a:ext uri="{FF2B5EF4-FFF2-40B4-BE49-F238E27FC236}">
                <a16:creationId xmlns:a16="http://schemas.microsoft.com/office/drawing/2014/main" id="{56525C02-7822-4486-8D70-779C4A64892D}"/>
              </a:ext>
            </a:extLst>
          </p:cNvPr>
          <p:cNvSpPr>
            <a:spLocks noGrp="1"/>
          </p:cNvSpPr>
          <p:nvPr>
            <p:ph idx="1"/>
          </p:nvPr>
        </p:nvSpPr>
        <p:spPr>
          <a:xfrm>
            <a:off x="609600" y="1009817"/>
            <a:ext cx="10972800" cy="5116348"/>
          </a:xfrm>
        </p:spPr>
        <p:txBody>
          <a:bodyPr>
            <a:normAutofit/>
          </a:bodyPr>
          <a:lstStyle/>
          <a:p>
            <a:r>
              <a:rPr lang="en-GB" dirty="0"/>
              <a:t>AP1 </a:t>
            </a:r>
            <a:r>
              <a:rPr lang="en-GB" dirty="0">
                <a:highlight>
                  <a:srgbClr val="FFFF00"/>
                </a:highlight>
              </a:rPr>
              <a:t>7/12/22</a:t>
            </a:r>
            <a:r>
              <a:rPr lang="en-GB" dirty="0"/>
              <a:t>	AP2  </a:t>
            </a:r>
            <a:r>
              <a:rPr lang="en-GB" dirty="0">
                <a:highlight>
                  <a:srgbClr val="FFFF00"/>
                </a:highlight>
              </a:rPr>
              <a:t>22/03/23</a:t>
            </a:r>
            <a:r>
              <a:rPr lang="en-GB" dirty="0"/>
              <a:t>	AP3 </a:t>
            </a:r>
            <a:r>
              <a:rPr lang="en-GB" dirty="0">
                <a:highlight>
                  <a:srgbClr val="FFFF00"/>
                </a:highlight>
              </a:rPr>
              <a:t>05/07/23</a:t>
            </a:r>
            <a:br>
              <a:rPr lang="en-GB" dirty="0">
                <a:highlight>
                  <a:srgbClr val="FFFF00"/>
                </a:highlight>
              </a:rPr>
            </a:br>
            <a:br>
              <a:rPr lang="en-GB" dirty="0">
                <a:highlight>
                  <a:srgbClr val="FFFF00"/>
                </a:highlight>
              </a:rPr>
            </a:br>
            <a:r>
              <a:rPr lang="en-GB" dirty="0"/>
              <a:t>Information about:</a:t>
            </a:r>
          </a:p>
          <a:p>
            <a:r>
              <a:rPr lang="en-GB" dirty="0"/>
              <a:t>Attendance.</a:t>
            </a:r>
          </a:p>
          <a:p>
            <a:r>
              <a:rPr lang="en-GB" dirty="0"/>
              <a:t>Behaviour for learning (BFL) grades.</a:t>
            </a:r>
          </a:p>
          <a:p>
            <a:r>
              <a:rPr lang="en-GB" dirty="0"/>
              <a:t>Advice on how to improve.</a:t>
            </a:r>
          </a:p>
          <a:p>
            <a:r>
              <a:rPr lang="en-GB" dirty="0"/>
              <a:t>Current assessment grades.</a:t>
            </a:r>
          </a:p>
        </p:txBody>
      </p:sp>
    </p:spTree>
    <p:extLst>
      <p:ext uri="{BB962C8B-B14F-4D97-AF65-F5344CB8AC3E}">
        <p14:creationId xmlns:p14="http://schemas.microsoft.com/office/powerpoint/2010/main" val="2649249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5FAC-1B27-45A6-B026-616E29D300B6}"/>
              </a:ext>
            </a:extLst>
          </p:cNvPr>
          <p:cNvSpPr>
            <a:spLocks noGrp="1"/>
          </p:cNvSpPr>
          <p:nvPr>
            <p:ph type="title"/>
          </p:nvPr>
        </p:nvSpPr>
        <p:spPr/>
        <p:txBody>
          <a:bodyPr/>
          <a:lstStyle/>
          <a:p>
            <a:r>
              <a:rPr lang="en-GB" dirty="0"/>
              <a:t>KS3 Assessment Points (AP)</a:t>
            </a:r>
            <a:br>
              <a:rPr lang="en-GB" dirty="0"/>
            </a:br>
            <a:endParaRPr lang="en-GB" dirty="0"/>
          </a:p>
        </p:txBody>
      </p:sp>
      <p:sp>
        <p:nvSpPr>
          <p:cNvPr id="3" name="Content Placeholder 2">
            <a:extLst>
              <a:ext uri="{FF2B5EF4-FFF2-40B4-BE49-F238E27FC236}">
                <a16:creationId xmlns:a16="http://schemas.microsoft.com/office/drawing/2014/main" id="{56525C02-7822-4486-8D70-779C4A64892D}"/>
              </a:ext>
            </a:extLst>
          </p:cNvPr>
          <p:cNvSpPr>
            <a:spLocks noGrp="1"/>
          </p:cNvSpPr>
          <p:nvPr>
            <p:ph idx="1"/>
          </p:nvPr>
        </p:nvSpPr>
        <p:spPr>
          <a:xfrm>
            <a:off x="609600" y="1234911"/>
            <a:ext cx="10972800" cy="4891253"/>
          </a:xfrm>
        </p:spPr>
        <p:txBody>
          <a:bodyPr>
            <a:normAutofit/>
          </a:bodyPr>
          <a:lstStyle/>
          <a:p>
            <a:pPr marL="0" indent="0" algn="ctr">
              <a:buNone/>
            </a:pPr>
            <a:r>
              <a:rPr lang="en-GB" dirty="0"/>
              <a:t>KNOWING MORE AND REMEMBERING MORE</a:t>
            </a:r>
          </a:p>
          <a:p>
            <a:pPr marL="0" indent="0" algn="ctr">
              <a:buNone/>
            </a:pPr>
            <a:r>
              <a:rPr lang="en-GB" dirty="0"/>
              <a:t>of what I have been taught!</a:t>
            </a:r>
          </a:p>
          <a:p>
            <a:pPr marL="0" indent="0">
              <a:buNone/>
            </a:pPr>
            <a:endParaRPr lang="en-GB" dirty="0"/>
          </a:p>
        </p:txBody>
      </p:sp>
      <p:pic>
        <p:nvPicPr>
          <p:cNvPr id="5" name="Picture 4">
            <a:extLst>
              <a:ext uri="{FF2B5EF4-FFF2-40B4-BE49-F238E27FC236}">
                <a16:creationId xmlns:a16="http://schemas.microsoft.com/office/drawing/2014/main" id="{8DD02475-781F-415B-903C-0405FCCE88F2}"/>
              </a:ext>
            </a:extLst>
          </p:cNvPr>
          <p:cNvPicPr>
            <a:picLocks noChangeAspect="1"/>
          </p:cNvPicPr>
          <p:nvPr/>
        </p:nvPicPr>
        <p:blipFill>
          <a:blip r:embed="rId2"/>
          <a:stretch>
            <a:fillRect/>
          </a:stretch>
        </p:blipFill>
        <p:spPr>
          <a:xfrm>
            <a:off x="302001" y="3061453"/>
            <a:ext cx="2066925" cy="1809750"/>
          </a:xfrm>
          <a:prstGeom prst="rect">
            <a:avLst/>
          </a:prstGeom>
        </p:spPr>
      </p:pic>
      <p:pic>
        <p:nvPicPr>
          <p:cNvPr id="7" name="Picture 6">
            <a:extLst>
              <a:ext uri="{FF2B5EF4-FFF2-40B4-BE49-F238E27FC236}">
                <a16:creationId xmlns:a16="http://schemas.microsoft.com/office/drawing/2014/main" id="{8FEB815E-C017-4E49-869B-776FB96E799B}"/>
              </a:ext>
            </a:extLst>
          </p:cNvPr>
          <p:cNvPicPr>
            <a:picLocks noChangeAspect="1"/>
          </p:cNvPicPr>
          <p:nvPr/>
        </p:nvPicPr>
        <p:blipFill>
          <a:blip r:embed="rId3"/>
          <a:stretch>
            <a:fillRect/>
          </a:stretch>
        </p:blipFill>
        <p:spPr>
          <a:xfrm>
            <a:off x="2676525" y="3061453"/>
            <a:ext cx="2009775" cy="1971675"/>
          </a:xfrm>
          <a:prstGeom prst="rect">
            <a:avLst/>
          </a:prstGeom>
        </p:spPr>
      </p:pic>
      <p:pic>
        <p:nvPicPr>
          <p:cNvPr id="9" name="Picture 8">
            <a:extLst>
              <a:ext uri="{FF2B5EF4-FFF2-40B4-BE49-F238E27FC236}">
                <a16:creationId xmlns:a16="http://schemas.microsoft.com/office/drawing/2014/main" id="{7EF63138-A45E-4D26-8F29-A0642544E8A8}"/>
              </a:ext>
            </a:extLst>
          </p:cNvPr>
          <p:cNvPicPr>
            <a:picLocks noChangeAspect="1"/>
          </p:cNvPicPr>
          <p:nvPr/>
        </p:nvPicPr>
        <p:blipFill>
          <a:blip r:embed="rId4"/>
          <a:stretch>
            <a:fillRect/>
          </a:stretch>
        </p:blipFill>
        <p:spPr>
          <a:xfrm>
            <a:off x="4993899" y="3061453"/>
            <a:ext cx="2047875" cy="2028825"/>
          </a:xfrm>
          <a:prstGeom prst="rect">
            <a:avLst/>
          </a:prstGeom>
        </p:spPr>
      </p:pic>
      <p:pic>
        <p:nvPicPr>
          <p:cNvPr id="11" name="Picture 10">
            <a:extLst>
              <a:ext uri="{FF2B5EF4-FFF2-40B4-BE49-F238E27FC236}">
                <a16:creationId xmlns:a16="http://schemas.microsoft.com/office/drawing/2014/main" id="{82A01C9B-9864-4B78-945B-289BC59733EF}"/>
              </a:ext>
            </a:extLst>
          </p:cNvPr>
          <p:cNvPicPr>
            <a:picLocks noChangeAspect="1"/>
          </p:cNvPicPr>
          <p:nvPr/>
        </p:nvPicPr>
        <p:blipFill>
          <a:blip r:embed="rId5"/>
          <a:stretch>
            <a:fillRect/>
          </a:stretch>
        </p:blipFill>
        <p:spPr>
          <a:xfrm>
            <a:off x="7343775" y="3073236"/>
            <a:ext cx="2171700" cy="2162175"/>
          </a:xfrm>
          <a:prstGeom prst="rect">
            <a:avLst/>
          </a:prstGeom>
        </p:spPr>
      </p:pic>
      <p:pic>
        <p:nvPicPr>
          <p:cNvPr id="13" name="Picture 12">
            <a:extLst>
              <a:ext uri="{FF2B5EF4-FFF2-40B4-BE49-F238E27FC236}">
                <a16:creationId xmlns:a16="http://schemas.microsoft.com/office/drawing/2014/main" id="{239DB471-3C6B-4675-8F80-203814ECE4CF}"/>
              </a:ext>
            </a:extLst>
          </p:cNvPr>
          <p:cNvPicPr>
            <a:picLocks noChangeAspect="1"/>
          </p:cNvPicPr>
          <p:nvPr/>
        </p:nvPicPr>
        <p:blipFill>
          <a:blip r:embed="rId6"/>
          <a:stretch>
            <a:fillRect/>
          </a:stretch>
        </p:blipFill>
        <p:spPr>
          <a:xfrm>
            <a:off x="9931432" y="3073236"/>
            <a:ext cx="2076450" cy="2276475"/>
          </a:xfrm>
          <a:prstGeom prst="rect">
            <a:avLst/>
          </a:prstGeom>
        </p:spPr>
      </p:pic>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EC2F766D-3526-440F-ADEC-F161789ED8DC}"/>
                  </a:ext>
                </a:extLst>
              </p14:cNvPr>
              <p14:cNvContentPartPr/>
              <p14:nvPr/>
            </p14:nvContentPartPr>
            <p14:xfrm>
              <a:off x="7195805" y="524254"/>
              <a:ext cx="360" cy="360"/>
            </p14:xfrm>
          </p:contentPart>
        </mc:Choice>
        <mc:Fallback xmlns="">
          <p:pic>
            <p:nvPicPr>
              <p:cNvPr id="4" name="Ink 3">
                <a:extLst>
                  <a:ext uri="{FF2B5EF4-FFF2-40B4-BE49-F238E27FC236}">
                    <a16:creationId xmlns:a16="http://schemas.microsoft.com/office/drawing/2014/main" id="{EC2F766D-3526-440F-ADEC-F161789ED8DC}"/>
                  </a:ext>
                </a:extLst>
              </p:cNvPr>
              <p:cNvPicPr/>
              <p:nvPr/>
            </p:nvPicPr>
            <p:blipFill>
              <a:blip r:embed="rId8"/>
              <a:stretch>
                <a:fillRect/>
              </a:stretch>
            </p:blipFill>
            <p:spPr>
              <a:xfrm>
                <a:off x="7186805" y="515614"/>
                <a:ext cx="18000" cy="18000"/>
              </a:xfrm>
              <a:prstGeom prst="rect">
                <a:avLst/>
              </a:prstGeom>
            </p:spPr>
          </p:pic>
        </mc:Fallback>
      </mc:AlternateContent>
    </p:spTree>
    <p:extLst>
      <p:ext uri="{BB962C8B-B14F-4D97-AF65-F5344CB8AC3E}">
        <p14:creationId xmlns:p14="http://schemas.microsoft.com/office/powerpoint/2010/main" val="879841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C16EFCF-C314-4F50-AC2E-D71F2E13F9A9}"/>
              </a:ext>
            </a:extLst>
          </p:cNvPr>
          <p:cNvGraphicFramePr>
            <a:graphicFrameLocks noGrp="1"/>
          </p:cNvGraphicFramePr>
          <p:nvPr>
            <p:ph idx="1"/>
            <p:extLst>
              <p:ext uri="{D42A27DB-BD31-4B8C-83A1-F6EECF244321}">
                <p14:modId xmlns:p14="http://schemas.microsoft.com/office/powerpoint/2010/main" val="2226352912"/>
              </p:ext>
            </p:extLst>
          </p:nvPr>
        </p:nvGraphicFramePr>
        <p:xfrm>
          <a:off x="758300" y="329766"/>
          <a:ext cx="10280488" cy="1791265"/>
        </p:xfrm>
        <a:graphic>
          <a:graphicData uri="http://schemas.openxmlformats.org/drawingml/2006/table">
            <a:tbl>
              <a:tblPr firstRow="1" firstCol="1" bandRow="1"/>
              <a:tblGrid>
                <a:gridCol w="2452273">
                  <a:extLst>
                    <a:ext uri="{9D8B030D-6E8A-4147-A177-3AD203B41FA5}">
                      <a16:colId xmlns:a16="http://schemas.microsoft.com/office/drawing/2014/main" val="1076399933"/>
                    </a:ext>
                  </a:extLst>
                </a:gridCol>
                <a:gridCol w="1410182">
                  <a:extLst>
                    <a:ext uri="{9D8B030D-6E8A-4147-A177-3AD203B41FA5}">
                      <a16:colId xmlns:a16="http://schemas.microsoft.com/office/drawing/2014/main" val="2012754533"/>
                    </a:ext>
                  </a:extLst>
                </a:gridCol>
                <a:gridCol w="1421214">
                  <a:extLst>
                    <a:ext uri="{9D8B030D-6E8A-4147-A177-3AD203B41FA5}">
                      <a16:colId xmlns:a16="http://schemas.microsoft.com/office/drawing/2014/main" val="73791055"/>
                    </a:ext>
                  </a:extLst>
                </a:gridCol>
                <a:gridCol w="2497406">
                  <a:extLst>
                    <a:ext uri="{9D8B030D-6E8A-4147-A177-3AD203B41FA5}">
                      <a16:colId xmlns:a16="http://schemas.microsoft.com/office/drawing/2014/main" val="2893126646"/>
                    </a:ext>
                  </a:extLst>
                </a:gridCol>
                <a:gridCol w="1293838">
                  <a:extLst>
                    <a:ext uri="{9D8B030D-6E8A-4147-A177-3AD203B41FA5}">
                      <a16:colId xmlns:a16="http://schemas.microsoft.com/office/drawing/2014/main" val="917034009"/>
                    </a:ext>
                  </a:extLst>
                </a:gridCol>
                <a:gridCol w="1205575">
                  <a:extLst>
                    <a:ext uri="{9D8B030D-6E8A-4147-A177-3AD203B41FA5}">
                      <a16:colId xmlns:a16="http://schemas.microsoft.com/office/drawing/2014/main" val="4185767108"/>
                    </a:ext>
                  </a:extLst>
                </a:gridCol>
              </a:tblGrid>
              <a:tr h="358253">
                <a:tc>
                  <a:txBody>
                    <a:bodyPr/>
                    <a:lstStyle/>
                    <a:p>
                      <a:pPr algn="ctr"/>
                      <a:r>
                        <a:rPr lang="en-GB" sz="1400" b="1" dirty="0">
                          <a:effectLst/>
                          <a:latin typeface="Gill Sans MT" panose="020B0502020104020203" pitchFamily="34" charset="0"/>
                          <a:ea typeface="Times New Roman" panose="02020603050405020304" pitchFamily="18" charset="0"/>
                          <a:cs typeface="Calibri" panose="020F0502020204030204" pitchFamily="34" charset="0"/>
                        </a:rPr>
                        <a:t> </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400" b="1">
                          <a:effectLst/>
                          <a:latin typeface="Gill Sans MT" panose="020B0502020104020203" pitchFamily="34" charset="0"/>
                          <a:ea typeface="Times New Roman" panose="02020603050405020304" pitchFamily="18" charset="0"/>
                          <a:cs typeface="Calibri" panose="020F0502020204030204" pitchFamily="34" charset="0"/>
                        </a:rPr>
                        <a:t>Cumulative count to:</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r>
                        <a:rPr lang="en-GB" sz="1400" b="1">
                          <a:effectLst/>
                          <a:latin typeface="Gill Sans MT" panose="020B0502020104020203" pitchFamily="34" charset="0"/>
                          <a:ea typeface="Times New Roman" panose="02020603050405020304" pitchFamily="18" charset="0"/>
                          <a:cs typeface="Calibri" panose="020F0502020204030204" pitchFamily="34" charset="0"/>
                        </a:rPr>
                        <a:t> </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400" b="1">
                          <a:effectLst/>
                          <a:latin typeface="Gill Sans MT" panose="020B0502020104020203" pitchFamily="34" charset="0"/>
                          <a:ea typeface="Times New Roman" panose="02020603050405020304" pitchFamily="18" charset="0"/>
                          <a:cs typeface="Calibri" panose="020F0502020204030204" pitchFamily="34" charset="0"/>
                        </a:rPr>
                        <a:t>Cumulative count to:</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13614482"/>
                  </a:ext>
                </a:extLst>
              </a:tr>
              <a:tr h="358253">
                <a:tc>
                  <a:txBody>
                    <a:bodyPr/>
                    <a:lstStyle/>
                    <a:p>
                      <a:pPr algn="ctr"/>
                      <a:r>
                        <a:rPr lang="en-GB" sz="1400" b="1" dirty="0">
                          <a:effectLst/>
                          <a:latin typeface="Gill Sans MT" panose="020B0502020104020203" pitchFamily="34" charset="0"/>
                          <a:ea typeface="Times New Roman" panose="02020603050405020304" pitchFamily="18" charset="0"/>
                          <a:cs typeface="Calibri" panose="020F0502020204030204" pitchFamily="34" charset="0"/>
                        </a:rPr>
                        <a:t>BFL Grade</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a:effectLst/>
                          <a:latin typeface="Gill Sans MT" panose="020B0502020104020203" pitchFamily="34" charset="0"/>
                          <a:ea typeface="Times New Roman" panose="02020603050405020304" pitchFamily="18" charset="0"/>
                          <a:cs typeface="Calibri" panose="020F0502020204030204" pitchFamily="34" charset="0"/>
                        </a:rPr>
                        <a:t>AP2</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a:effectLst/>
                          <a:latin typeface="Gill Sans MT" panose="020B0502020104020203" pitchFamily="34" charset="0"/>
                          <a:ea typeface="Times New Roman" panose="02020603050405020304" pitchFamily="18" charset="0"/>
                          <a:cs typeface="Calibri" panose="020F0502020204030204" pitchFamily="34" charset="0"/>
                        </a:rPr>
                        <a:t>AP1</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a:effectLst/>
                          <a:latin typeface="Gill Sans MT" panose="020B0502020104020203" pitchFamily="34" charset="0"/>
                          <a:ea typeface="Times New Roman" panose="02020603050405020304" pitchFamily="18" charset="0"/>
                          <a:cs typeface="Calibri" panose="020F0502020204030204" pitchFamily="34" charset="0"/>
                        </a:rPr>
                        <a:t>BFL Grade</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a:effectLst/>
                          <a:latin typeface="Gill Sans MT" panose="020B0502020104020203" pitchFamily="34" charset="0"/>
                          <a:ea typeface="Times New Roman" panose="02020603050405020304" pitchFamily="18" charset="0"/>
                          <a:cs typeface="Calibri" panose="020F0502020204030204" pitchFamily="34" charset="0"/>
                        </a:rPr>
                        <a:t>AP2</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a:effectLst/>
                          <a:latin typeface="Gill Sans MT" panose="020B0502020104020203" pitchFamily="34" charset="0"/>
                          <a:ea typeface="Times New Roman" panose="02020603050405020304" pitchFamily="18" charset="0"/>
                          <a:cs typeface="Calibri" panose="020F0502020204030204" pitchFamily="34" charset="0"/>
                        </a:rPr>
                        <a:t>AP1</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329821"/>
                  </a:ext>
                </a:extLst>
              </a:tr>
              <a:tr h="358253">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Excellent Standard (1)</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dirty="0">
                          <a:effectLst/>
                          <a:latin typeface="Gill Sans MT" panose="020B0502020104020203" pitchFamily="34" charset="0"/>
                          <a:ea typeface="Times New Roman" panose="02020603050405020304" pitchFamily="18" charset="0"/>
                          <a:cs typeface="Calibri" panose="020F0502020204030204" pitchFamily="34" charset="0"/>
                        </a:rPr>
                        <a:t>64</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15</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Serious Cause for Concern (4)</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5</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0</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407347"/>
                  </a:ext>
                </a:extLst>
              </a:tr>
              <a:tr h="358253">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Expected Standard (2)</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594</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dirty="0">
                          <a:effectLst/>
                          <a:latin typeface="Gill Sans MT" panose="020B0502020104020203" pitchFamily="34" charset="0"/>
                          <a:ea typeface="Times New Roman" panose="02020603050405020304" pitchFamily="18" charset="0"/>
                          <a:cs typeface="Calibri" panose="020F0502020204030204" pitchFamily="34" charset="0"/>
                        </a:rPr>
                        <a:t>221</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dirty="0">
                          <a:effectLst/>
                          <a:latin typeface="Gill Sans MT" panose="020B0502020104020203" pitchFamily="34" charset="0"/>
                          <a:ea typeface="Times New Roman" panose="02020603050405020304" pitchFamily="18" charset="0"/>
                          <a:cs typeface="Calibri" panose="020F0502020204030204" pitchFamily="34" charset="0"/>
                        </a:rPr>
                        <a:t>Issue with Homework (7)</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dirty="0">
                          <a:effectLst/>
                          <a:latin typeface="Gill Sans MT" panose="020B0502020104020203" pitchFamily="34" charset="0"/>
                          <a:ea typeface="Times New Roman" panose="02020603050405020304" pitchFamily="18" charset="0"/>
                          <a:cs typeface="Calibri" panose="020F0502020204030204" pitchFamily="34" charset="0"/>
                        </a:rPr>
                        <a:t>1</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0</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011761"/>
                  </a:ext>
                </a:extLst>
              </a:tr>
              <a:tr h="358253">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Below Expected Standard (3)</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1</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0</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a:effectLst/>
                          <a:latin typeface="Gill Sans MT" panose="020B0502020104020203" pitchFamily="34" charset="0"/>
                          <a:ea typeface="Times New Roman" panose="02020603050405020304" pitchFamily="18" charset="0"/>
                          <a:cs typeface="Calibri" panose="020F0502020204030204" pitchFamily="34" charset="0"/>
                        </a:rPr>
                        <a:t>Missing Equipment (9)</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dirty="0">
                          <a:effectLst/>
                          <a:latin typeface="Gill Sans MT" panose="020B0502020104020203" pitchFamily="34" charset="0"/>
                          <a:ea typeface="Times New Roman" panose="02020603050405020304" pitchFamily="18" charset="0"/>
                          <a:cs typeface="Calibri" panose="020F0502020204030204" pitchFamily="34" charset="0"/>
                        </a:rPr>
                        <a:t>0</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dirty="0">
                          <a:effectLst/>
                          <a:latin typeface="Gill Sans MT" panose="020B0502020104020203" pitchFamily="34" charset="0"/>
                          <a:ea typeface="Times New Roman" panose="02020603050405020304" pitchFamily="18" charset="0"/>
                          <a:cs typeface="Calibri" panose="020F0502020204030204" pitchFamily="34" charset="0"/>
                        </a:rPr>
                        <a:t>0</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64565"/>
                  </a:ext>
                </a:extLst>
              </a:tr>
            </a:tbl>
          </a:graphicData>
        </a:graphic>
      </p:graphicFrame>
      <p:graphicFrame>
        <p:nvGraphicFramePr>
          <p:cNvPr id="8" name="Table 7">
            <a:extLst>
              <a:ext uri="{FF2B5EF4-FFF2-40B4-BE49-F238E27FC236}">
                <a16:creationId xmlns:a16="http://schemas.microsoft.com/office/drawing/2014/main" id="{165479F0-20FD-4959-B382-3ABAD57341DD}"/>
              </a:ext>
            </a:extLst>
          </p:cNvPr>
          <p:cNvGraphicFramePr>
            <a:graphicFrameLocks noGrp="1"/>
          </p:cNvGraphicFramePr>
          <p:nvPr>
            <p:extLst>
              <p:ext uri="{D42A27DB-BD31-4B8C-83A1-F6EECF244321}">
                <p14:modId xmlns:p14="http://schemas.microsoft.com/office/powerpoint/2010/main" val="2752696463"/>
              </p:ext>
            </p:extLst>
          </p:nvPr>
        </p:nvGraphicFramePr>
        <p:xfrm>
          <a:off x="338137" y="2648225"/>
          <a:ext cx="2669014" cy="1124007"/>
        </p:xfrm>
        <a:graphic>
          <a:graphicData uri="http://schemas.openxmlformats.org/drawingml/2006/table">
            <a:tbl>
              <a:tblPr firstRow="1" firstCol="1"/>
              <a:tblGrid>
                <a:gridCol w="1425618">
                  <a:extLst>
                    <a:ext uri="{9D8B030D-6E8A-4147-A177-3AD203B41FA5}">
                      <a16:colId xmlns:a16="http://schemas.microsoft.com/office/drawing/2014/main" val="3731032422"/>
                    </a:ext>
                  </a:extLst>
                </a:gridCol>
                <a:gridCol w="1243396">
                  <a:extLst>
                    <a:ext uri="{9D8B030D-6E8A-4147-A177-3AD203B41FA5}">
                      <a16:colId xmlns:a16="http://schemas.microsoft.com/office/drawing/2014/main" val="1948353366"/>
                    </a:ext>
                  </a:extLst>
                </a:gridCol>
              </a:tblGrid>
              <a:tr h="374669">
                <a:tc gridSpan="2">
                  <a:txBody>
                    <a:bodyPr/>
                    <a:lstStyle/>
                    <a:p>
                      <a:pPr marL="285750" indent="-57150" algn="ctr"/>
                      <a:r>
                        <a:rPr lang="en-GB" sz="1600" dirty="0">
                          <a:effectLst/>
                          <a:latin typeface="Gill Sans MT" panose="020B0502020104020203" pitchFamily="34" charset="0"/>
                          <a:ea typeface="Times New Roman" panose="02020603050405020304" pitchFamily="18" charset="0"/>
                          <a:cs typeface="Arial" panose="020B0604020202020204" pitchFamily="34" charset="0"/>
                        </a:rPr>
                        <a:t>Baseline Standard</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55417260"/>
                  </a:ext>
                </a:extLst>
              </a:tr>
              <a:tr h="374669">
                <a:tc>
                  <a:txBody>
                    <a:bodyPr/>
                    <a:lstStyle/>
                    <a:p>
                      <a:pPr marL="285750" indent="-57150"/>
                      <a:r>
                        <a:rPr lang="en-GB" sz="1600" dirty="0">
                          <a:effectLst/>
                          <a:latin typeface="Gill Sans MT" panose="020B0502020104020203" pitchFamily="34" charset="0"/>
                          <a:ea typeface="Times New Roman" panose="02020603050405020304" pitchFamily="18" charset="0"/>
                          <a:cs typeface="Arial" panose="020B0604020202020204" pitchFamily="34" charset="0"/>
                        </a:rPr>
                        <a:t>English</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57150"/>
                      <a:r>
                        <a:rPr lang="en-GB" sz="1600" dirty="0">
                          <a:effectLst/>
                          <a:latin typeface="Gill Sans MT" panose="020B0502020104020203" pitchFamily="34" charset="0"/>
                          <a:ea typeface="Times New Roman" panose="02020603050405020304" pitchFamily="18" charset="0"/>
                          <a:cs typeface="Arial" panose="020B0604020202020204" pitchFamily="34" charset="0"/>
                        </a:rPr>
                        <a:t>Enhancing</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603728"/>
                  </a:ext>
                </a:extLst>
              </a:tr>
              <a:tr h="374669">
                <a:tc>
                  <a:txBody>
                    <a:bodyPr/>
                    <a:lstStyle/>
                    <a:p>
                      <a:pPr marL="285750" indent="-57150"/>
                      <a:r>
                        <a:rPr lang="en-GB" sz="1600">
                          <a:effectLst/>
                          <a:latin typeface="Gill Sans MT" panose="020B0502020104020203" pitchFamily="34" charset="0"/>
                          <a:ea typeface="Times New Roman" panose="02020603050405020304" pitchFamily="18" charset="0"/>
                          <a:cs typeface="Arial" panose="020B0604020202020204" pitchFamily="34" charset="0"/>
                        </a:rPr>
                        <a:t>Maths</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57150"/>
                      <a:r>
                        <a:rPr lang="en-GB" sz="1600" dirty="0">
                          <a:effectLst/>
                          <a:latin typeface="Gill Sans MT" panose="020B0502020104020203" pitchFamily="34" charset="0"/>
                          <a:ea typeface="Times New Roman" panose="02020603050405020304" pitchFamily="18" charset="0"/>
                          <a:cs typeface="Arial" panose="020B0604020202020204" pitchFamily="34" charset="0"/>
                        </a:rPr>
                        <a:t>Securing</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429408"/>
                  </a:ext>
                </a:extLst>
              </a:tr>
            </a:tbl>
          </a:graphicData>
        </a:graphic>
      </p:graphicFrame>
      <p:graphicFrame>
        <p:nvGraphicFramePr>
          <p:cNvPr id="9" name="Table 8">
            <a:extLst>
              <a:ext uri="{FF2B5EF4-FFF2-40B4-BE49-F238E27FC236}">
                <a16:creationId xmlns:a16="http://schemas.microsoft.com/office/drawing/2014/main" id="{90817F8C-D1FE-4226-92AB-953912915841}"/>
              </a:ext>
            </a:extLst>
          </p:cNvPr>
          <p:cNvGraphicFramePr>
            <a:graphicFrameLocks noGrp="1"/>
          </p:cNvGraphicFramePr>
          <p:nvPr>
            <p:extLst>
              <p:ext uri="{D42A27DB-BD31-4B8C-83A1-F6EECF244321}">
                <p14:modId xmlns:p14="http://schemas.microsoft.com/office/powerpoint/2010/main" val="2881658821"/>
              </p:ext>
            </p:extLst>
          </p:nvPr>
        </p:nvGraphicFramePr>
        <p:xfrm>
          <a:off x="3761435" y="2477352"/>
          <a:ext cx="7644998" cy="3433255"/>
        </p:xfrm>
        <a:graphic>
          <a:graphicData uri="http://schemas.openxmlformats.org/drawingml/2006/table">
            <a:tbl>
              <a:tblPr firstRow="1" firstCol="1" bandRow="1"/>
              <a:tblGrid>
                <a:gridCol w="1233090">
                  <a:extLst>
                    <a:ext uri="{9D8B030D-6E8A-4147-A177-3AD203B41FA5}">
                      <a16:colId xmlns:a16="http://schemas.microsoft.com/office/drawing/2014/main" val="2351827653"/>
                    </a:ext>
                  </a:extLst>
                </a:gridCol>
                <a:gridCol w="878374">
                  <a:extLst>
                    <a:ext uri="{9D8B030D-6E8A-4147-A177-3AD203B41FA5}">
                      <a16:colId xmlns:a16="http://schemas.microsoft.com/office/drawing/2014/main" val="878665874"/>
                    </a:ext>
                  </a:extLst>
                </a:gridCol>
                <a:gridCol w="4502457">
                  <a:extLst>
                    <a:ext uri="{9D8B030D-6E8A-4147-A177-3AD203B41FA5}">
                      <a16:colId xmlns:a16="http://schemas.microsoft.com/office/drawing/2014/main" val="1507844896"/>
                    </a:ext>
                  </a:extLst>
                </a:gridCol>
                <a:gridCol w="1031077">
                  <a:extLst>
                    <a:ext uri="{9D8B030D-6E8A-4147-A177-3AD203B41FA5}">
                      <a16:colId xmlns:a16="http://schemas.microsoft.com/office/drawing/2014/main" val="1562056877"/>
                    </a:ext>
                  </a:extLst>
                </a:gridCol>
              </a:tblGrid>
              <a:tr h="636395">
                <a:tc>
                  <a:txBody>
                    <a:bodyPr/>
                    <a:lstStyle/>
                    <a:p>
                      <a:pPr algn="ctr">
                        <a:tabLst>
                          <a:tab pos="457200" algn="l"/>
                          <a:tab pos="2743200" algn="ctr"/>
                          <a:tab pos="5486400" algn="r"/>
                        </a:tabLst>
                      </a:pPr>
                      <a:r>
                        <a:rPr lang="en-GB" sz="1100" b="1" dirty="0">
                          <a:effectLst/>
                          <a:latin typeface="Gill Sans MT" panose="020B0502020104020203" pitchFamily="34" charset="0"/>
                          <a:ea typeface="Times New Roman" panose="02020603050405020304" pitchFamily="18" charset="0"/>
                          <a:cs typeface="Calibri" panose="020F0502020204030204" pitchFamily="34" charset="0"/>
                        </a:rPr>
                        <a:t>Subject</a:t>
                      </a:r>
                      <a:endParaRPr lang="en-GB"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457200" algn="l"/>
                          <a:tab pos="2743200" algn="ctr"/>
                          <a:tab pos="5486400" algn="r"/>
                        </a:tabLst>
                      </a:pPr>
                      <a:r>
                        <a:rPr lang="en-GB" sz="1100" b="1" dirty="0">
                          <a:effectLst/>
                          <a:latin typeface="Gill Sans MT" panose="020B0502020104020203" pitchFamily="34" charset="0"/>
                          <a:ea typeface="Times New Roman" panose="02020603050405020304" pitchFamily="18" charset="0"/>
                          <a:cs typeface="Calibri" panose="020F0502020204030204" pitchFamily="34" charset="0"/>
                        </a:rPr>
                        <a:t>BFL</a:t>
                      </a:r>
                      <a:endParaRPr lang="en-GB"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457200" algn="l"/>
                          <a:tab pos="2743200" algn="ctr"/>
                          <a:tab pos="5486400" algn="r"/>
                        </a:tabLst>
                      </a:pPr>
                      <a:r>
                        <a:rPr lang="en-GB" sz="1100" b="1" dirty="0">
                          <a:effectLst/>
                          <a:latin typeface="Gill Sans MT" panose="020B0502020104020203" pitchFamily="34" charset="0"/>
                          <a:ea typeface="Times New Roman" panose="02020603050405020304" pitchFamily="18" charset="0"/>
                          <a:cs typeface="Calibri" panose="020F0502020204030204" pitchFamily="34" charset="0"/>
                        </a:rPr>
                        <a:t>How to Improve</a:t>
                      </a:r>
                      <a:endParaRPr lang="en-GB"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457200" algn="l"/>
                          <a:tab pos="2743200" algn="ctr"/>
                          <a:tab pos="5486400" algn="r"/>
                        </a:tabLst>
                      </a:pPr>
                      <a:r>
                        <a:rPr lang="en-GB" sz="1100" b="1">
                          <a:effectLst/>
                          <a:latin typeface="Gill Sans MT" panose="020B0502020104020203" pitchFamily="34" charset="0"/>
                          <a:ea typeface="Times New Roman" panose="02020603050405020304" pitchFamily="18" charset="0"/>
                          <a:cs typeface="Calibri" panose="020F0502020204030204" pitchFamily="34" charset="0"/>
                        </a:rPr>
                        <a:t>Assessment</a:t>
                      </a:r>
                      <a:endParaRPr lang="en-GB" sz="1100">
                        <a:effectLst/>
                        <a:latin typeface="Times New Roman" panose="02020603050405020304" pitchFamily="18" charset="0"/>
                        <a:ea typeface="Times New Roman" panose="02020603050405020304" pitchFamily="18" charset="0"/>
                      </a:endParaRPr>
                    </a:p>
                    <a:p>
                      <a:pPr algn="ctr">
                        <a:tabLst>
                          <a:tab pos="457200" algn="l"/>
                          <a:tab pos="2743200" algn="ctr"/>
                          <a:tab pos="5486400" algn="r"/>
                        </a:tabLst>
                      </a:pPr>
                      <a:r>
                        <a:rPr lang="en-GB" sz="1100" b="1">
                          <a:effectLst/>
                          <a:latin typeface="Gill Sans MT" panose="020B0502020104020203" pitchFamily="34" charset="0"/>
                          <a:ea typeface="Times New Roman" panose="02020603050405020304" pitchFamily="18" charset="0"/>
                          <a:cs typeface="Calibri" panose="020F0502020204030204" pitchFamily="34" charset="0"/>
                        </a:rPr>
                        <a:t>Grade at AP2</a:t>
                      </a:r>
                      <a:endParaRPr lang="en-GB"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83656"/>
                  </a:ext>
                </a:extLst>
              </a:tr>
              <a:tr h="524411">
                <a:tc>
                  <a:txBody>
                    <a:bodyPr/>
                    <a:lstStyle/>
                    <a:p>
                      <a:pPr marR="127000" algn="ctr"/>
                      <a:r>
                        <a:rPr lang="en-GB" sz="1100">
                          <a:effectLst/>
                          <a:latin typeface="Gill Sans MT" panose="020B0502020104020203" pitchFamily="34" charset="0"/>
                          <a:ea typeface="Times New Roman" panose="02020603050405020304" pitchFamily="18" charset="0"/>
                          <a:cs typeface="Calibri" panose="020F0502020204030204" pitchFamily="34" charset="0"/>
                        </a:rPr>
                        <a:t>English</a:t>
                      </a:r>
                      <a:endParaRPr lang="en-GB"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0" algn="ctr"/>
                      <a:r>
                        <a:rPr lang="en-US"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Expected</a:t>
                      </a:r>
                      <a:endParaRPr lang="en-GB"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FF80"/>
                    </a:solidFill>
                  </a:tcPr>
                </a:tc>
                <a:tc>
                  <a:txBody>
                    <a:bodyPr/>
                    <a:lstStyle/>
                    <a:p>
                      <a:pPr marR="127000" algn="l"/>
                      <a:r>
                        <a:rPr lang="en-US" sz="1100" dirty="0">
                          <a:effectLst/>
                          <a:latin typeface="Gill Sans MT" panose="020B0502020104020203" pitchFamily="34" charset="0"/>
                          <a:ea typeface="Times New Roman" panose="02020603050405020304" pitchFamily="18" charset="0"/>
                          <a:cs typeface="Calibri" panose="020F0502020204030204" pitchFamily="34" charset="0"/>
                        </a:rPr>
                        <a:t>Aim to include examples of figurative language in your descriptions and stories. Complete worksheet I (Similes and Metaphors) on Teams, then write a description of a storm using metaphors and similes.</a:t>
                      </a:r>
                      <a:endParaRPr lang="en-GB"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0" algn="ctr"/>
                      <a:r>
                        <a:rPr lang="en-US" sz="1100">
                          <a:effectLst/>
                          <a:latin typeface="Gill Sans MT" panose="020B0502020104020203" pitchFamily="34" charset="0"/>
                          <a:ea typeface="Times New Roman" panose="02020603050405020304" pitchFamily="18" charset="0"/>
                          <a:cs typeface="Calibri" panose="020F0502020204030204" pitchFamily="34" charset="0"/>
                        </a:rPr>
                        <a:t>Enhancing</a:t>
                      </a:r>
                      <a:endParaRPr lang="en-GB"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505312"/>
                  </a:ext>
                </a:extLst>
              </a:tr>
              <a:tr h="874019">
                <a:tc>
                  <a:txBody>
                    <a:bodyPr/>
                    <a:lstStyle/>
                    <a:p>
                      <a:pPr marR="127000" algn="ctr"/>
                      <a:r>
                        <a:rPr lang="en-US" sz="1100">
                          <a:effectLst/>
                          <a:latin typeface="Gill Sans MT" panose="020B0502020104020203" pitchFamily="34" charset="0"/>
                          <a:ea typeface="Times New Roman" panose="02020603050405020304" pitchFamily="18" charset="0"/>
                          <a:cs typeface="Calibri" panose="020F0502020204030204" pitchFamily="34" charset="0"/>
                        </a:rPr>
                        <a:t>Maths</a:t>
                      </a:r>
                      <a:endParaRPr lang="en-GB"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0" algn="ctr"/>
                      <a:r>
                        <a:rPr lang="en-US"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Excellent</a:t>
                      </a:r>
                      <a:endParaRPr lang="en-GB"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FFFF"/>
                    </a:solidFill>
                  </a:tcPr>
                </a:tc>
                <a:tc>
                  <a:txBody>
                    <a:bodyPr/>
                    <a:lstStyle/>
                    <a:p>
                      <a:pPr marR="127000" algn="l"/>
                      <a:r>
                        <a:rPr lang="en-US" sz="1100" dirty="0">
                          <a:effectLst/>
                          <a:latin typeface="Gill Sans MT" panose="020B0502020104020203" pitchFamily="34" charset="0"/>
                          <a:ea typeface="Times New Roman" panose="02020603050405020304" pitchFamily="18" charset="0"/>
                          <a:cs typeface="Calibri" panose="020F0502020204030204" pitchFamily="34" charset="0"/>
                        </a:rPr>
                        <a:t>To improve your understanding of the impact of rounding in increasingly complex calculations and how to apply it appropriately watch </a:t>
                      </a:r>
                      <a:r>
                        <a:rPr lang="en-US" sz="1100" dirty="0" err="1">
                          <a:effectLst/>
                          <a:latin typeface="Gill Sans MT" panose="020B0502020104020203" pitchFamily="34" charset="0"/>
                          <a:ea typeface="Times New Roman" panose="02020603050405020304" pitchFamily="18" charset="0"/>
                          <a:cs typeface="Calibri" panose="020F0502020204030204" pitchFamily="34" charset="0"/>
                        </a:rPr>
                        <a:t>Mathswatch</a:t>
                      </a:r>
                      <a:r>
                        <a:rPr lang="en-US" sz="1100" dirty="0">
                          <a:effectLst/>
                          <a:latin typeface="Gill Sans MT" panose="020B0502020104020203" pitchFamily="34" charset="0"/>
                          <a:ea typeface="Times New Roman" panose="02020603050405020304" pitchFamily="18" charset="0"/>
                          <a:cs typeface="Calibri" panose="020F0502020204030204" pitchFamily="34" charset="0"/>
                        </a:rPr>
                        <a:t> video N45b and complete the included worksheets at the end of the video.</a:t>
                      </a:r>
                      <a:endParaRPr lang="en-GB" sz="1100" dirty="0">
                        <a:effectLst/>
                        <a:latin typeface="Times New Roman" panose="02020603050405020304" pitchFamily="18" charset="0"/>
                        <a:ea typeface="Times New Roman" panose="02020603050405020304" pitchFamily="18" charset="0"/>
                      </a:endParaRPr>
                    </a:p>
                    <a:p>
                      <a:pPr marR="127000" algn="l"/>
                      <a:r>
                        <a:rPr lang="en-US" sz="1100" dirty="0">
                          <a:effectLst/>
                          <a:latin typeface="Gill Sans MT" panose="020B0502020104020203" pitchFamily="34" charset="0"/>
                          <a:ea typeface="Times New Roman" panose="02020603050405020304" pitchFamily="18" charset="0"/>
                          <a:cs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0" algn="l"/>
                      <a:r>
                        <a:rPr lang="en-US" sz="1100" dirty="0">
                          <a:effectLst/>
                          <a:latin typeface="Gill Sans MT" panose="020B0502020104020203" pitchFamily="34" charset="0"/>
                          <a:ea typeface="Times New Roman" panose="02020603050405020304" pitchFamily="18" charset="0"/>
                          <a:cs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marR="127000" algn="ctr"/>
                      <a:r>
                        <a:rPr lang="en-US" sz="1100" dirty="0">
                          <a:effectLst/>
                          <a:latin typeface="Gill Sans MT" panose="020B0502020104020203" pitchFamily="34" charset="0"/>
                          <a:ea typeface="Times New Roman" panose="02020603050405020304" pitchFamily="18" charset="0"/>
                          <a:cs typeface="Calibri" panose="020F0502020204030204" pitchFamily="34" charset="0"/>
                        </a:rPr>
                        <a:t>Mastering</a:t>
                      </a:r>
                      <a:endParaRPr lang="en-GB"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306374"/>
                  </a:ext>
                </a:extLst>
              </a:tr>
              <a:tr h="1398430">
                <a:tc>
                  <a:txBody>
                    <a:bodyPr/>
                    <a:lstStyle/>
                    <a:p>
                      <a:pPr marR="127000" algn="ctr"/>
                      <a:r>
                        <a:rPr lang="en-US" sz="1100">
                          <a:effectLst/>
                          <a:latin typeface="Gill Sans MT" panose="020B0502020104020203" pitchFamily="34" charset="0"/>
                          <a:ea typeface="Times New Roman" panose="02020603050405020304" pitchFamily="18" charset="0"/>
                          <a:cs typeface="Calibri" panose="020F0502020204030204" pitchFamily="34" charset="0"/>
                        </a:rPr>
                        <a:t>Science</a:t>
                      </a:r>
                      <a:endParaRPr lang="en-GB"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0" algn="ctr"/>
                      <a:r>
                        <a:rPr lang="en-US"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Below Expected</a:t>
                      </a:r>
                      <a:endParaRPr lang="en-GB"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R="127000" algn="l"/>
                      <a:r>
                        <a:rPr lang="en-US" sz="1100">
                          <a:effectLst/>
                          <a:latin typeface="Gill Sans MT" panose="020B0502020104020203" pitchFamily="34" charset="0"/>
                          <a:ea typeface="Times New Roman" panose="02020603050405020304" pitchFamily="18" charset="0"/>
                          <a:cs typeface="Calibri" panose="020F0502020204030204" pitchFamily="34" charset="0"/>
                        </a:rPr>
                        <a:t>You have experienced the 'Adventures of Little Francis' topic. To improve use the websites below to- Recognise that gametes are adapted to their function, explain the functions of the main reproductive organs and why a pregnant woman must avoid some substances, recognise the reasons behind using IVF, the importance of the maternal lifestyle during pregnancy, and how knowledge of the results of having sex is important in making lifestyle choices. </a:t>
                      </a:r>
                      <a:endParaRPr lang="en-GB" sz="1100">
                        <a:effectLst/>
                        <a:latin typeface="Times New Roman" panose="02020603050405020304" pitchFamily="18" charset="0"/>
                        <a:ea typeface="Times New Roman" panose="02020603050405020304" pitchFamily="18" charset="0"/>
                      </a:endParaRPr>
                    </a:p>
                    <a:p>
                      <a:pPr marR="127000" algn="l"/>
                      <a:r>
                        <a:rPr lang="en-US" sz="1100">
                          <a:effectLst/>
                          <a:latin typeface="Gill Sans MT" panose="020B0502020104020203" pitchFamily="34" charset="0"/>
                          <a:ea typeface="Times New Roman" panose="02020603050405020304" pitchFamily="18" charset="0"/>
                          <a:cs typeface="Calibri" panose="020F0502020204030204" pitchFamily="34" charset="0"/>
                        </a:rPr>
                        <a:t>KS3 BBC Bitesize / Biology / Reproduction:  KS3 BBC Bitesize / </a:t>
                      </a:r>
                      <a:endParaRPr lang="en-GB"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0" algn="ctr"/>
                      <a:r>
                        <a:rPr lang="en-US" sz="1100" dirty="0">
                          <a:effectLst/>
                          <a:latin typeface="Gill Sans MT" panose="020B0502020104020203" pitchFamily="34" charset="0"/>
                          <a:ea typeface="Times New Roman" panose="02020603050405020304" pitchFamily="18" charset="0"/>
                          <a:cs typeface="Calibri" panose="020F0502020204030204" pitchFamily="34" charset="0"/>
                        </a:rPr>
                        <a:t>Emerging</a:t>
                      </a:r>
                      <a:endParaRPr lang="en-GB"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025279"/>
                  </a:ext>
                </a:extLst>
              </a:tr>
            </a:tbl>
          </a:graphicData>
        </a:graphic>
      </p:graphicFrame>
      <p:sp>
        <p:nvSpPr>
          <p:cNvPr id="11" name="TextBox 10">
            <a:extLst>
              <a:ext uri="{FF2B5EF4-FFF2-40B4-BE49-F238E27FC236}">
                <a16:creationId xmlns:a16="http://schemas.microsoft.com/office/drawing/2014/main" id="{69C3D617-CEB8-4878-87EA-2987EF904585}"/>
              </a:ext>
            </a:extLst>
          </p:cNvPr>
          <p:cNvSpPr txBox="1"/>
          <p:nvPr/>
        </p:nvSpPr>
        <p:spPr>
          <a:xfrm>
            <a:off x="103695" y="4128554"/>
            <a:ext cx="4682764" cy="276999"/>
          </a:xfrm>
          <a:prstGeom prst="rect">
            <a:avLst/>
          </a:prstGeom>
          <a:noFill/>
        </p:spPr>
        <p:txBody>
          <a:bodyPr wrap="square">
            <a:spAutoFit/>
          </a:bodyPr>
          <a:lstStyle/>
          <a:p>
            <a:pPr marL="450215" marR="448310">
              <a:spcAft>
                <a:spcPts val="0"/>
              </a:spcAft>
            </a:pPr>
            <a:r>
              <a:rPr lang="en-GB" sz="1200" b="1" dirty="0">
                <a:effectLst/>
                <a:latin typeface="Gill Sans MT" panose="020B0502020104020203" pitchFamily="34" charset="0"/>
                <a:ea typeface="Times New Roman" panose="02020603050405020304" pitchFamily="18" charset="0"/>
                <a:cs typeface="Calibri" panose="020F0502020204030204" pitchFamily="34" charset="0"/>
              </a:rPr>
              <a:t>Attendance at AP2: 97.2%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869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4CE9-6A8E-455B-A0F5-568B53A4840F}"/>
              </a:ext>
            </a:extLst>
          </p:cNvPr>
          <p:cNvSpPr>
            <a:spLocks noGrp="1"/>
          </p:cNvSpPr>
          <p:nvPr>
            <p:ph type="ctrTitle"/>
          </p:nvPr>
        </p:nvSpPr>
        <p:spPr>
          <a:xfrm>
            <a:off x="2209800" y="581546"/>
            <a:ext cx="7772400" cy="1470025"/>
          </a:xfrm>
        </p:spPr>
        <p:txBody>
          <a:bodyPr/>
          <a:lstStyle/>
          <a:p>
            <a:r>
              <a:rPr lang="en-GB" sz="11500" b="1" dirty="0"/>
              <a:t>Reading</a:t>
            </a:r>
          </a:p>
        </p:txBody>
      </p:sp>
      <p:sp>
        <p:nvSpPr>
          <p:cNvPr id="3" name="Subtitle 2">
            <a:extLst>
              <a:ext uri="{FF2B5EF4-FFF2-40B4-BE49-F238E27FC236}">
                <a16:creationId xmlns:a16="http://schemas.microsoft.com/office/drawing/2014/main" id="{E2745ED2-1D96-40FC-A12F-6D06C6CC03D2}"/>
              </a:ext>
            </a:extLst>
          </p:cNvPr>
          <p:cNvSpPr>
            <a:spLocks noGrp="1"/>
          </p:cNvSpPr>
          <p:nvPr>
            <p:ph type="subTitle" idx="1"/>
          </p:nvPr>
        </p:nvSpPr>
        <p:spPr>
          <a:xfrm>
            <a:off x="1524000" y="2878494"/>
            <a:ext cx="9144000" cy="1752600"/>
          </a:xfrm>
        </p:spPr>
        <p:txBody>
          <a:bodyPr/>
          <a:lstStyle/>
          <a:p>
            <a:r>
              <a:rPr lang="en-GB" i="1" dirty="0">
                <a:solidFill>
                  <a:schemeClr val="tx1"/>
                </a:solidFill>
              </a:rPr>
              <a:t>The academic challenges faced by students moving from primary to secondary education are often underestimated.</a:t>
            </a:r>
          </a:p>
          <a:p>
            <a:endParaRPr lang="en-GB" dirty="0"/>
          </a:p>
        </p:txBody>
      </p:sp>
    </p:spTree>
    <p:extLst>
      <p:ext uri="{BB962C8B-B14F-4D97-AF65-F5344CB8AC3E}">
        <p14:creationId xmlns:p14="http://schemas.microsoft.com/office/powerpoint/2010/main" val="3945263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30069-88D2-449B-89BC-BE089F6DD637}"/>
              </a:ext>
            </a:extLst>
          </p:cNvPr>
          <p:cNvSpPr>
            <a:spLocks noGrp="1"/>
          </p:cNvSpPr>
          <p:nvPr>
            <p:ph idx="1"/>
          </p:nvPr>
        </p:nvSpPr>
        <p:spPr>
          <a:xfrm>
            <a:off x="1654630" y="569168"/>
            <a:ext cx="8873411" cy="5556998"/>
          </a:xfrm>
        </p:spPr>
        <p:txBody>
          <a:bodyPr/>
          <a:lstStyle/>
          <a:p>
            <a:pPr marL="0" indent="0" algn="ctr">
              <a:buNone/>
            </a:pPr>
            <a:r>
              <a:rPr lang="en-GB" sz="2800" dirty="0"/>
              <a:t>Your child must adjust to being taught by a range of teachers using a range of new types of texts, which are often dense and more technical than those encountered in primary school. </a:t>
            </a:r>
          </a:p>
          <a:p>
            <a:pPr marL="0" indent="0" algn="ctr">
              <a:buNone/>
            </a:pPr>
            <a:endParaRPr lang="en-GB" dirty="0"/>
          </a:p>
          <a:p>
            <a:pPr marL="0" indent="0" algn="ctr">
              <a:buNone/>
            </a:pPr>
            <a:r>
              <a:rPr lang="en-GB" sz="2800" dirty="0"/>
              <a:t>Such challenges can create a ‘literacy gap’, meaning that nationally many students making the transition from primary struggle to access the secondary school curriculum</a:t>
            </a:r>
            <a:r>
              <a:rPr lang="en-GB" dirty="0"/>
              <a:t>.</a:t>
            </a:r>
            <a:endParaRPr lang="en-GB" i="1" dirty="0"/>
          </a:p>
          <a:p>
            <a:endParaRPr lang="en-GB" dirty="0"/>
          </a:p>
        </p:txBody>
      </p:sp>
    </p:spTree>
    <p:extLst>
      <p:ext uri="{BB962C8B-B14F-4D97-AF65-F5344CB8AC3E}">
        <p14:creationId xmlns:p14="http://schemas.microsoft.com/office/powerpoint/2010/main" val="327845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65C8D-28D4-418D-9860-096723B25A16}"/>
              </a:ext>
            </a:extLst>
          </p:cNvPr>
          <p:cNvSpPr>
            <a:spLocks noGrp="1"/>
          </p:cNvSpPr>
          <p:nvPr>
            <p:ph idx="1"/>
          </p:nvPr>
        </p:nvSpPr>
        <p:spPr>
          <a:xfrm>
            <a:off x="1981200" y="1310954"/>
            <a:ext cx="8229600" cy="4525963"/>
          </a:xfrm>
        </p:spPr>
        <p:txBody>
          <a:bodyPr/>
          <a:lstStyle/>
          <a:p>
            <a:pPr marL="0" indent="0">
              <a:buNone/>
            </a:pPr>
            <a:r>
              <a:rPr lang="en-GB" sz="2800" dirty="0"/>
              <a:t>We need to work together to ensure fluent reading of increasingly difficult texts from Year 7-11.</a:t>
            </a:r>
          </a:p>
          <a:p>
            <a:pPr marL="0" indent="0">
              <a:buNone/>
            </a:pPr>
            <a:endParaRPr lang="en-GB" sz="2800" dirty="0"/>
          </a:p>
          <a:p>
            <a:pPr marL="0" indent="0">
              <a:buNone/>
            </a:pPr>
            <a:r>
              <a:rPr lang="en-GB" sz="2800" dirty="0"/>
              <a:t>97% accuracy is required for independent reading.  Anything below 90% is at frustration level.</a:t>
            </a:r>
          </a:p>
          <a:p>
            <a:pPr marL="0" indent="0">
              <a:buNone/>
            </a:pPr>
            <a:endParaRPr lang="en-GB" sz="2800" dirty="0"/>
          </a:p>
          <a:p>
            <a:pPr marL="0" indent="0">
              <a:buNone/>
            </a:pPr>
            <a:r>
              <a:rPr lang="en-GB" sz="2800" dirty="0"/>
              <a:t>This becomes all the more challenging as motivation for reading declines in adolescence, making them less likely to want to read.</a:t>
            </a:r>
          </a:p>
        </p:txBody>
      </p:sp>
      <p:sp>
        <p:nvSpPr>
          <p:cNvPr id="5" name="Title 4">
            <a:extLst>
              <a:ext uri="{FF2B5EF4-FFF2-40B4-BE49-F238E27FC236}">
                <a16:creationId xmlns:a16="http://schemas.microsoft.com/office/drawing/2014/main" id="{43193BA2-E393-467C-A442-9A232628DAE2}"/>
              </a:ext>
            </a:extLst>
          </p:cNvPr>
          <p:cNvSpPr>
            <a:spLocks noGrp="1"/>
          </p:cNvSpPr>
          <p:nvPr>
            <p:ph type="title"/>
          </p:nvPr>
        </p:nvSpPr>
        <p:spPr/>
        <p:txBody>
          <a:bodyPr/>
          <a:lstStyle/>
          <a:p>
            <a:r>
              <a:rPr lang="en-GB" sz="4800" b="1" dirty="0"/>
              <a:t>Reading Fluency</a:t>
            </a:r>
          </a:p>
        </p:txBody>
      </p:sp>
    </p:spTree>
    <p:extLst>
      <p:ext uri="{BB962C8B-B14F-4D97-AF65-F5344CB8AC3E}">
        <p14:creationId xmlns:p14="http://schemas.microsoft.com/office/powerpoint/2010/main" val="13665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259C7E8-A513-4876-89C9-F8D8EA5699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491" y="940972"/>
            <a:ext cx="8601018" cy="4237518"/>
          </a:xfrm>
        </p:spPr>
      </p:pic>
    </p:spTree>
    <p:extLst>
      <p:ext uri="{BB962C8B-B14F-4D97-AF65-F5344CB8AC3E}">
        <p14:creationId xmlns:p14="http://schemas.microsoft.com/office/powerpoint/2010/main" val="355576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DA3E3-C1E9-47B5-90E1-1EC702289001}"/>
              </a:ext>
            </a:extLst>
          </p:cNvPr>
          <p:cNvSpPr/>
          <p:nvPr/>
        </p:nvSpPr>
        <p:spPr>
          <a:xfrm>
            <a:off x="5974813" y="3244334"/>
            <a:ext cx="300082" cy="369332"/>
          </a:xfrm>
          <a:prstGeom prst="rect">
            <a:avLst/>
          </a:prstGeom>
        </p:spPr>
        <p:txBody>
          <a:bodyPr wrap="none">
            <a:spAutoFit/>
          </a:bodyPr>
          <a:lstStyle/>
          <a:p>
            <a:pPr fontAlgn="base">
              <a:spcBef>
                <a:spcPct val="0"/>
              </a:spcBef>
              <a:spcAft>
                <a:spcPct val="0"/>
              </a:spcAft>
            </a:pPr>
            <a:r>
              <a:rPr lang="en-GB">
                <a:solidFill>
                  <a:srgbClr val="000000"/>
                </a:solidFill>
                <a:latin typeface="Times New Roman" panose="02020603050405020304" pitchFamily="18" charset="0"/>
                <a:cs typeface="Arial" charset="0"/>
              </a:rPr>
              <a:t> </a:t>
            </a:r>
            <a:r>
              <a:rPr lang="en-GB">
                <a:solidFill>
                  <a:prstClr val="black"/>
                </a:solidFill>
                <a:latin typeface="Calibri" pitchFamily="34" charset="0"/>
                <a:cs typeface="Arial" charset="0"/>
              </a:rPr>
              <a:t> </a:t>
            </a:r>
          </a:p>
        </p:txBody>
      </p:sp>
      <p:sp>
        <p:nvSpPr>
          <p:cNvPr id="3" name="TextBox 2">
            <a:extLst>
              <a:ext uri="{FF2B5EF4-FFF2-40B4-BE49-F238E27FC236}">
                <a16:creationId xmlns:a16="http://schemas.microsoft.com/office/drawing/2014/main" id="{D20E9F5B-4372-4986-A6BD-E3CD51817B37}"/>
              </a:ext>
            </a:extLst>
          </p:cNvPr>
          <p:cNvSpPr txBox="1"/>
          <p:nvPr/>
        </p:nvSpPr>
        <p:spPr>
          <a:xfrm>
            <a:off x="7959306" y="396815"/>
            <a:ext cx="37927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Tuesday, 04 October 2022</a:t>
            </a:r>
            <a:endParaRPr lang="en-US"/>
          </a:p>
        </p:txBody>
      </p:sp>
      <p:sp>
        <p:nvSpPr>
          <p:cNvPr id="6" name="Title 5">
            <a:extLst>
              <a:ext uri="{FF2B5EF4-FFF2-40B4-BE49-F238E27FC236}">
                <a16:creationId xmlns:a16="http://schemas.microsoft.com/office/drawing/2014/main" id="{7D8CC135-5986-4419-9079-D43963ED0220}"/>
              </a:ext>
            </a:extLst>
          </p:cNvPr>
          <p:cNvSpPr>
            <a:spLocks noGrp="1"/>
          </p:cNvSpPr>
          <p:nvPr>
            <p:ph type="ctrTitle"/>
          </p:nvPr>
        </p:nvSpPr>
        <p:spPr/>
        <p:txBody>
          <a:bodyPr/>
          <a:lstStyle/>
          <a:p>
            <a:r>
              <a:rPr lang="en-GB" b="1" dirty="0">
                <a:cs typeface="Calibri"/>
              </a:rPr>
              <a:t>Curriculum: the what, when and how of teaching.</a:t>
            </a:r>
          </a:p>
        </p:txBody>
      </p:sp>
    </p:spTree>
    <p:extLst>
      <p:ext uri="{BB962C8B-B14F-4D97-AF65-F5344CB8AC3E}">
        <p14:creationId xmlns:p14="http://schemas.microsoft.com/office/powerpoint/2010/main" val="3512134880"/>
      </p:ext>
    </p:extLst>
  </p:cSld>
  <p:clrMapOvr>
    <a:masterClrMapping/>
  </p:clrMapOvr>
  <mc:AlternateContent xmlns:mc="http://schemas.openxmlformats.org/markup-compatibility/2006" xmlns:p14="http://schemas.microsoft.com/office/powerpoint/2010/main">
    <mc:Choice Requires="p14">
      <p:transition spd="slow" p14:dur="2000" advTm="10969"/>
    </mc:Choice>
    <mc:Fallback xmlns="">
      <p:transition spd="slow" advTm="1096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8B3C0-D3FD-4B85-AD2D-9145865D03E8}"/>
              </a:ext>
            </a:extLst>
          </p:cNvPr>
          <p:cNvSpPr>
            <a:spLocks noGrp="1"/>
          </p:cNvSpPr>
          <p:nvPr>
            <p:ph idx="1"/>
          </p:nvPr>
        </p:nvSpPr>
        <p:spPr>
          <a:xfrm>
            <a:off x="1981200" y="1097065"/>
            <a:ext cx="8229600" cy="5029101"/>
          </a:xfrm>
        </p:spPr>
        <p:txBody>
          <a:bodyPr/>
          <a:lstStyle/>
          <a:p>
            <a:pPr marL="0" indent="0" algn="ctr">
              <a:buNone/>
            </a:pPr>
            <a:r>
              <a:rPr lang="en-GB" i="1"/>
              <a:t>‘Nationally, children perform 10-30% worse on arithmetic word problems than on comparable problems based in numeric format’</a:t>
            </a:r>
            <a:endParaRPr lang="en-GB" i="1">
              <a:cs typeface="Calibri"/>
            </a:endParaRPr>
          </a:p>
          <a:p>
            <a:endParaRPr lang="en-GB">
              <a:cs typeface="Calibri"/>
            </a:endParaRPr>
          </a:p>
          <a:p>
            <a:pPr marL="0" indent="0" algn="r">
              <a:buNone/>
            </a:pPr>
            <a:r>
              <a:rPr lang="en-GB"/>
              <a:t>‘The Language Factor in Mathematics Tests’, Abedi and Lord (2001)</a:t>
            </a:r>
            <a:endParaRPr lang="en-GB">
              <a:cs typeface="Calibri"/>
            </a:endParaRPr>
          </a:p>
        </p:txBody>
      </p:sp>
    </p:spTree>
    <p:extLst>
      <p:ext uri="{BB962C8B-B14F-4D97-AF65-F5344CB8AC3E}">
        <p14:creationId xmlns:p14="http://schemas.microsoft.com/office/powerpoint/2010/main" val="336257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5842-9CDE-40A5-9ECA-FC4F5AC18238}"/>
              </a:ext>
            </a:extLst>
          </p:cNvPr>
          <p:cNvSpPr>
            <a:spLocks noGrp="1"/>
          </p:cNvSpPr>
          <p:nvPr>
            <p:ph type="title"/>
          </p:nvPr>
        </p:nvSpPr>
        <p:spPr/>
        <p:txBody>
          <a:bodyPr/>
          <a:lstStyle/>
          <a:p>
            <a:r>
              <a:rPr lang="en-GB" sz="4800" b="1" dirty="0"/>
              <a:t>The impact of poor reading</a:t>
            </a:r>
          </a:p>
        </p:txBody>
      </p:sp>
      <p:sp>
        <p:nvSpPr>
          <p:cNvPr id="3" name="Content Placeholder 2">
            <a:extLst>
              <a:ext uri="{FF2B5EF4-FFF2-40B4-BE49-F238E27FC236}">
                <a16:creationId xmlns:a16="http://schemas.microsoft.com/office/drawing/2014/main" id="{A1EDA248-21E6-487C-98FE-75E863B2C50D}"/>
              </a:ext>
            </a:extLst>
          </p:cNvPr>
          <p:cNvSpPr>
            <a:spLocks noGrp="1"/>
          </p:cNvSpPr>
          <p:nvPr>
            <p:ph idx="1"/>
          </p:nvPr>
        </p:nvSpPr>
        <p:spPr>
          <a:xfrm>
            <a:off x="1981200" y="1674847"/>
            <a:ext cx="8229600" cy="4525963"/>
          </a:xfrm>
        </p:spPr>
        <p:txBody>
          <a:bodyPr/>
          <a:lstStyle/>
          <a:p>
            <a:pPr algn="ctr"/>
            <a:r>
              <a:rPr lang="en-GB" sz="3600" dirty="0"/>
              <a:t>Academic achievement</a:t>
            </a:r>
          </a:p>
          <a:p>
            <a:pPr algn="ctr"/>
            <a:r>
              <a:rPr lang="en-GB" sz="3600" dirty="0"/>
              <a:t>Impact on qualifications and careers</a:t>
            </a:r>
          </a:p>
          <a:p>
            <a:pPr algn="ctr"/>
            <a:r>
              <a:rPr lang="en-GB" sz="3600" dirty="0"/>
              <a:t>Mental Health</a:t>
            </a:r>
          </a:p>
        </p:txBody>
      </p:sp>
    </p:spTree>
    <p:extLst>
      <p:ext uri="{BB962C8B-B14F-4D97-AF65-F5344CB8AC3E}">
        <p14:creationId xmlns:p14="http://schemas.microsoft.com/office/powerpoint/2010/main" val="270863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DF30-8326-C217-DE64-4039F1FB0830}"/>
              </a:ext>
            </a:extLst>
          </p:cNvPr>
          <p:cNvSpPr>
            <a:spLocks noGrp="1"/>
          </p:cNvSpPr>
          <p:nvPr>
            <p:ph type="title"/>
          </p:nvPr>
        </p:nvSpPr>
        <p:spPr>
          <a:xfrm>
            <a:off x="1491343" y="-238546"/>
            <a:ext cx="9209314" cy="1143000"/>
          </a:xfrm>
        </p:spPr>
        <p:txBody>
          <a:bodyPr/>
          <a:lstStyle/>
          <a:p>
            <a:r>
              <a:rPr lang="en-US" sz="4000" b="1" dirty="0"/>
              <a:t>How can you support your child at home?</a:t>
            </a:r>
          </a:p>
        </p:txBody>
      </p:sp>
      <p:sp>
        <p:nvSpPr>
          <p:cNvPr id="3" name="Content Placeholder 2">
            <a:extLst>
              <a:ext uri="{FF2B5EF4-FFF2-40B4-BE49-F238E27FC236}">
                <a16:creationId xmlns:a16="http://schemas.microsoft.com/office/drawing/2014/main" id="{4CBEF7D9-B197-6985-9508-B01510DB8D67}"/>
              </a:ext>
            </a:extLst>
          </p:cNvPr>
          <p:cNvSpPr>
            <a:spLocks noGrp="1"/>
          </p:cNvSpPr>
          <p:nvPr>
            <p:ph idx="1"/>
          </p:nvPr>
        </p:nvSpPr>
        <p:spPr>
          <a:xfrm>
            <a:off x="329962" y="811149"/>
            <a:ext cx="11660504" cy="4782557"/>
          </a:xfrm>
        </p:spPr>
        <p:txBody>
          <a:bodyPr/>
          <a:lstStyle/>
          <a:p>
            <a:r>
              <a:rPr lang="en-US" sz="2800" dirty="0"/>
              <a:t>Establish/continue regular reading routines </a:t>
            </a:r>
            <a:r>
              <a:rPr lang="en-US" sz="2800" i="1" dirty="0"/>
              <a:t>(without it seeming like a chore)</a:t>
            </a:r>
            <a:r>
              <a:rPr lang="en-US" sz="2800" dirty="0"/>
              <a:t>.</a:t>
            </a:r>
            <a:endParaRPr lang="en-US" sz="2800" dirty="0">
              <a:cs typeface="Calibri"/>
            </a:endParaRPr>
          </a:p>
          <a:p>
            <a:r>
              <a:rPr lang="en-US" sz="2800" dirty="0"/>
              <a:t>Read and discuss reading with friends and family.</a:t>
            </a:r>
            <a:endParaRPr lang="en-US" sz="2800" dirty="0">
              <a:cs typeface="Calibri"/>
            </a:endParaRPr>
          </a:p>
          <a:p>
            <a:r>
              <a:rPr lang="en-US" sz="2800" dirty="0"/>
              <a:t>Encourage your child to read widely </a:t>
            </a:r>
            <a:r>
              <a:rPr lang="en-US" sz="2800" i="1" dirty="0"/>
              <a:t>e.g. fiction and non-fiction, </a:t>
            </a:r>
            <a:r>
              <a:rPr lang="en-US" sz="2800" dirty="0"/>
              <a:t>including articles. </a:t>
            </a:r>
          </a:p>
          <a:p>
            <a:r>
              <a:rPr lang="en-US" sz="2800" dirty="0"/>
              <a:t>Read ‘orbit’ texts to develop their knowledge and understanding of a topic.</a:t>
            </a:r>
            <a:endParaRPr lang="en-US" sz="2800" dirty="0">
              <a:cs typeface="Calibri"/>
            </a:endParaRPr>
          </a:p>
          <a:p>
            <a:r>
              <a:rPr lang="en-GB" sz="2800" dirty="0"/>
              <a:t>Read aloud to them, or listen to an audio book together, so that they can regularly hear fluent reading of a variety of texts.</a:t>
            </a:r>
            <a:endParaRPr lang="en-US" sz="2800" dirty="0">
              <a:cs typeface="Calibri"/>
            </a:endParaRPr>
          </a:p>
          <a:p>
            <a:r>
              <a:rPr lang="en-US" sz="2800" dirty="0"/>
              <a:t>Ask your child lots of questions about what they’re reading. </a:t>
            </a:r>
            <a:endParaRPr lang="en-US" sz="2800" dirty="0">
              <a:cs typeface="Calibri"/>
            </a:endParaRPr>
          </a:p>
          <a:p>
            <a:r>
              <a:rPr lang="en-US" sz="2800" dirty="0"/>
              <a:t>Ask them to </a:t>
            </a:r>
            <a:r>
              <a:rPr lang="en-US" sz="2800" dirty="0" err="1"/>
              <a:t>summarise</a:t>
            </a:r>
            <a:r>
              <a:rPr lang="en-US" sz="2800" dirty="0"/>
              <a:t> what they have read and make predictions about what might happen.</a:t>
            </a:r>
            <a:endParaRPr lang="en-US" sz="2800" dirty="0">
              <a:cs typeface="Calibri"/>
            </a:endParaRPr>
          </a:p>
          <a:p>
            <a:endParaRPr lang="en-US" sz="2800" dirty="0">
              <a:cs typeface="Calibri"/>
            </a:endParaRPr>
          </a:p>
          <a:p>
            <a:endParaRPr lang="en-US" sz="2800" dirty="0">
              <a:cs typeface="Calibri"/>
            </a:endParaRPr>
          </a:p>
        </p:txBody>
      </p:sp>
    </p:spTree>
    <p:extLst>
      <p:ext uri="{BB962C8B-B14F-4D97-AF65-F5344CB8AC3E}">
        <p14:creationId xmlns:p14="http://schemas.microsoft.com/office/powerpoint/2010/main" val="314437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22EF9-A9EF-461E-9B22-8C35127AD544}"/>
              </a:ext>
            </a:extLst>
          </p:cNvPr>
          <p:cNvSpPr>
            <a:spLocks noGrp="1"/>
          </p:cNvSpPr>
          <p:nvPr>
            <p:ph idx="1"/>
          </p:nvPr>
        </p:nvSpPr>
        <p:spPr>
          <a:xfrm>
            <a:off x="524759" y="289875"/>
            <a:ext cx="10972800" cy="4525963"/>
          </a:xfrm>
        </p:spPr>
        <p:txBody>
          <a:bodyPr/>
          <a:lstStyle/>
          <a:p>
            <a:pPr marL="0" indent="0" algn="just">
              <a:buNone/>
            </a:pPr>
            <a:r>
              <a:rPr lang="en-GB" b="0" i="0" dirty="0">
                <a:solidFill>
                  <a:srgbClr val="202124"/>
                </a:solidFill>
                <a:effectLst/>
                <a:latin typeface="arial" panose="020B0604020202020204" pitchFamily="34" charset="0"/>
              </a:rPr>
              <a:t>The more parents are engaged in the education of their children, </a:t>
            </a:r>
            <a:r>
              <a:rPr lang="en-GB" b="1" i="0" dirty="0">
                <a:solidFill>
                  <a:srgbClr val="202124"/>
                </a:solidFill>
                <a:effectLst/>
                <a:latin typeface="arial" panose="020B0604020202020204" pitchFamily="34" charset="0"/>
              </a:rPr>
              <a:t>the more likely their children are to succeed in the education system</a:t>
            </a:r>
            <a:r>
              <a:rPr lang="en-GB" b="0" i="0" dirty="0">
                <a:solidFill>
                  <a:srgbClr val="202124"/>
                </a:solidFill>
                <a:effectLst/>
                <a:latin typeface="arial" panose="020B0604020202020204" pitchFamily="34" charset="0"/>
              </a:rPr>
              <a:t>. </a:t>
            </a:r>
            <a:r>
              <a:rPr lang="en-GB" dirty="0">
                <a:solidFill>
                  <a:srgbClr val="202124"/>
                </a:solidFill>
                <a:latin typeface="arial" panose="020B0604020202020204" pitchFamily="34" charset="0"/>
              </a:rPr>
              <a:t>R</a:t>
            </a:r>
            <a:r>
              <a:rPr lang="en-GB" b="0" i="0" dirty="0">
                <a:solidFill>
                  <a:srgbClr val="202124"/>
                </a:solidFill>
                <a:effectLst/>
                <a:latin typeface="arial" panose="020B0604020202020204" pitchFamily="34" charset="0"/>
              </a:rPr>
              <a:t>esearch consistently shows that parental engagement is one of the key factors in securing higher student achievement.</a:t>
            </a:r>
            <a:endParaRPr lang="en-GB" dirty="0"/>
          </a:p>
        </p:txBody>
      </p:sp>
      <p:pic>
        <p:nvPicPr>
          <p:cNvPr id="7" name="Picture 6">
            <a:extLst>
              <a:ext uri="{FF2B5EF4-FFF2-40B4-BE49-F238E27FC236}">
                <a16:creationId xmlns:a16="http://schemas.microsoft.com/office/drawing/2014/main" id="{03B426D1-E489-4B8D-91A0-62049C94590D}"/>
              </a:ext>
            </a:extLst>
          </p:cNvPr>
          <p:cNvPicPr>
            <a:picLocks noChangeAspect="1"/>
          </p:cNvPicPr>
          <p:nvPr/>
        </p:nvPicPr>
        <p:blipFill>
          <a:blip r:embed="rId2"/>
          <a:stretch>
            <a:fillRect/>
          </a:stretch>
        </p:blipFill>
        <p:spPr>
          <a:xfrm>
            <a:off x="3113054" y="3166306"/>
            <a:ext cx="4822348" cy="3033928"/>
          </a:xfrm>
          <a:prstGeom prst="rect">
            <a:avLst/>
          </a:prstGeom>
        </p:spPr>
      </p:pic>
    </p:spTree>
    <p:extLst>
      <p:ext uri="{BB962C8B-B14F-4D97-AF65-F5344CB8AC3E}">
        <p14:creationId xmlns:p14="http://schemas.microsoft.com/office/powerpoint/2010/main" val="260865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4426-5CCF-E046-95E5-17367E956A54}"/>
              </a:ext>
            </a:extLst>
          </p:cNvPr>
          <p:cNvSpPr>
            <a:spLocks noGrp="1"/>
          </p:cNvSpPr>
          <p:nvPr>
            <p:ph type="title"/>
          </p:nvPr>
        </p:nvSpPr>
        <p:spPr/>
        <p:txBody>
          <a:bodyPr/>
          <a:lstStyle/>
          <a:p>
            <a:r>
              <a:rPr lang="en-US">
                <a:cs typeface="Calibri"/>
              </a:rPr>
              <a:t>Our Curriculum..</a:t>
            </a:r>
          </a:p>
        </p:txBody>
      </p:sp>
      <p:sp>
        <p:nvSpPr>
          <p:cNvPr id="4" name="TextBox 1">
            <a:extLst>
              <a:ext uri="{FF2B5EF4-FFF2-40B4-BE49-F238E27FC236}">
                <a16:creationId xmlns:a16="http://schemas.microsoft.com/office/drawing/2014/main" id="{EC191C62-1A90-2CB2-7872-EFEBBC1BC1D6}"/>
              </a:ext>
            </a:extLst>
          </p:cNvPr>
          <p:cNvSpPr txBox="1"/>
          <p:nvPr/>
        </p:nvSpPr>
        <p:spPr>
          <a:xfrm>
            <a:off x="1779798" y="1359042"/>
            <a:ext cx="3727173" cy="47089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latin typeface="Calibri"/>
                <a:cs typeface="Arial"/>
              </a:rPr>
              <a:t>English</a:t>
            </a:r>
            <a:endParaRPr lang="en-US" sz="2000" b="1"/>
          </a:p>
          <a:p>
            <a:r>
              <a:rPr lang="en-US" sz="2000" b="1" err="1">
                <a:latin typeface="Calibri"/>
                <a:cs typeface="Arial"/>
              </a:rPr>
              <a:t>Maths</a:t>
            </a:r>
            <a:endParaRPr lang="en-US" sz="2000" b="1" err="1"/>
          </a:p>
          <a:p>
            <a:pPr algn="l"/>
            <a:r>
              <a:rPr lang="en-US" sz="2000" b="1">
                <a:latin typeface="Calibri"/>
                <a:cs typeface="Arial"/>
              </a:rPr>
              <a:t>Science</a:t>
            </a:r>
          </a:p>
          <a:p>
            <a:r>
              <a:rPr lang="en-US" sz="2000" b="1">
                <a:latin typeface="Calibri"/>
                <a:cs typeface="Arial"/>
              </a:rPr>
              <a:t>Geography</a:t>
            </a:r>
            <a:endParaRPr lang="en-US" sz="2000" b="1"/>
          </a:p>
          <a:p>
            <a:r>
              <a:rPr lang="en-US" sz="2000" b="1">
                <a:latin typeface="Calibri"/>
                <a:cs typeface="Arial"/>
              </a:rPr>
              <a:t>RE</a:t>
            </a:r>
          </a:p>
          <a:p>
            <a:r>
              <a:rPr lang="en-US" sz="2000" b="1">
                <a:latin typeface="Calibri"/>
                <a:cs typeface="Arial"/>
              </a:rPr>
              <a:t>History</a:t>
            </a:r>
          </a:p>
          <a:p>
            <a:r>
              <a:rPr lang="en-US" sz="2000" b="1">
                <a:latin typeface="Calibri"/>
                <a:cs typeface="Arial"/>
              </a:rPr>
              <a:t>Modern Foreign Language</a:t>
            </a:r>
          </a:p>
          <a:p>
            <a:r>
              <a:rPr lang="en-US" sz="2000" b="1">
                <a:latin typeface="Calibri"/>
                <a:cs typeface="Arial"/>
              </a:rPr>
              <a:t>Computing and ICT</a:t>
            </a:r>
          </a:p>
          <a:p>
            <a:r>
              <a:rPr lang="en-US" sz="2000" b="1">
                <a:latin typeface="Calibri"/>
                <a:cs typeface="Arial"/>
              </a:rPr>
              <a:t>Design and Technology </a:t>
            </a:r>
          </a:p>
          <a:p>
            <a:r>
              <a:rPr lang="en-US" sz="2000" b="1">
                <a:latin typeface="Calibri"/>
                <a:cs typeface="Arial"/>
              </a:rPr>
              <a:t>Art</a:t>
            </a:r>
          </a:p>
          <a:p>
            <a:r>
              <a:rPr lang="en-US" sz="2000" b="1">
                <a:latin typeface="Calibri"/>
                <a:cs typeface="Arial"/>
              </a:rPr>
              <a:t>Music</a:t>
            </a:r>
          </a:p>
          <a:p>
            <a:r>
              <a:rPr lang="en-US" sz="2000" b="1">
                <a:latin typeface="Calibri"/>
                <a:cs typeface="Arial"/>
              </a:rPr>
              <a:t>Drama</a:t>
            </a:r>
          </a:p>
          <a:p>
            <a:r>
              <a:rPr lang="en-US" sz="2000" b="1">
                <a:latin typeface="Calibri"/>
                <a:cs typeface="Arial"/>
              </a:rPr>
              <a:t>PE</a:t>
            </a:r>
          </a:p>
          <a:p>
            <a:r>
              <a:rPr lang="en-US" sz="2000" b="1">
                <a:latin typeface="Calibri"/>
                <a:cs typeface="Arial"/>
              </a:rPr>
              <a:t>SPIRIT</a:t>
            </a:r>
          </a:p>
          <a:p>
            <a:endParaRPr lang="en-US" sz="2000" b="1">
              <a:latin typeface="Calibri"/>
              <a:cs typeface="Arial"/>
            </a:endParaRPr>
          </a:p>
        </p:txBody>
      </p:sp>
      <p:pic>
        <p:nvPicPr>
          <p:cNvPr id="5" name="Picture 4" descr="A picture containing diagram&#10;&#10;Description automatically generated">
            <a:extLst>
              <a:ext uri="{FF2B5EF4-FFF2-40B4-BE49-F238E27FC236}">
                <a16:creationId xmlns:a16="http://schemas.microsoft.com/office/drawing/2014/main" id="{B927CA66-2F96-ABCB-E0E9-54CA0500C595}"/>
              </a:ext>
            </a:extLst>
          </p:cNvPr>
          <p:cNvPicPr>
            <a:picLocks noChangeAspect="1"/>
          </p:cNvPicPr>
          <p:nvPr/>
        </p:nvPicPr>
        <p:blipFill>
          <a:blip r:embed="rId2"/>
          <a:stretch>
            <a:fillRect/>
          </a:stretch>
        </p:blipFill>
        <p:spPr>
          <a:xfrm>
            <a:off x="4897795" y="1351892"/>
            <a:ext cx="2620873" cy="4525963"/>
          </a:xfrm>
          <a:prstGeom prst="rect">
            <a:avLst/>
          </a:prstGeom>
          <a:noFill/>
        </p:spPr>
      </p:pic>
      <p:sp>
        <p:nvSpPr>
          <p:cNvPr id="8" name="Content Placeholder 2">
            <a:extLst>
              <a:ext uri="{FF2B5EF4-FFF2-40B4-BE49-F238E27FC236}">
                <a16:creationId xmlns:a16="http://schemas.microsoft.com/office/drawing/2014/main" id="{3F686740-EAE4-E483-55EA-60034FA17CA2}"/>
              </a:ext>
            </a:extLst>
          </p:cNvPr>
          <p:cNvSpPr txBox="1">
            <a:spLocks/>
          </p:cNvSpPr>
          <p:nvPr/>
        </p:nvSpPr>
        <p:spPr>
          <a:xfrm>
            <a:off x="7827925" y="1360968"/>
            <a:ext cx="3781056" cy="4517103"/>
          </a:xfrm>
          <a:prstGeom prst="rect">
            <a:avLst/>
          </a:prstGeom>
        </p:spPr>
        <p:txBody>
          <a:bodyPr wrap="square" lIns="91440" tIns="45720" rIns="91440" bIns="45720" anchor="t">
            <a:normAutofit fontScale="92500" lnSpcReduction="1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600" dirty="0"/>
              <a:t>SPIRIT lessons – our PSHE "plus" curriculum</a:t>
            </a:r>
          </a:p>
          <a:p>
            <a:pPr>
              <a:lnSpc>
                <a:spcPct val="90000"/>
              </a:lnSpc>
            </a:pPr>
            <a:r>
              <a:rPr lang="en-US" sz="2600" dirty="0"/>
              <a:t>SPIRIT enrichment – clubs after school and at lunch time – opportunities to participate</a:t>
            </a:r>
          </a:p>
          <a:p>
            <a:pPr>
              <a:lnSpc>
                <a:spcPct val="90000"/>
              </a:lnSpc>
            </a:pPr>
            <a:r>
              <a:rPr lang="en-US" sz="2600" dirty="0"/>
              <a:t>SPIRT in </a:t>
            </a:r>
            <a:r>
              <a:rPr lang="en-US" sz="2600" dirty="0" err="1"/>
              <a:t>BfL</a:t>
            </a:r>
            <a:r>
              <a:rPr lang="en-US" sz="2600" dirty="0"/>
              <a:t> - "you demonstrate your capacity to be resilient and embrace change"</a:t>
            </a:r>
            <a:endParaRPr lang="en-US" sz="2600" dirty="0">
              <a:cs typeface="Calibri"/>
            </a:endParaRPr>
          </a:p>
          <a:p>
            <a:pPr>
              <a:lnSpc>
                <a:spcPct val="90000"/>
              </a:lnSpc>
            </a:pPr>
            <a:r>
              <a:rPr lang="en-US" sz="2600" dirty="0"/>
              <a:t>Student code of conduct</a:t>
            </a:r>
          </a:p>
          <a:p>
            <a:pPr>
              <a:lnSpc>
                <a:spcPct val="90000"/>
              </a:lnSpc>
            </a:pPr>
            <a:r>
              <a:rPr lang="en-US" sz="2600" dirty="0"/>
              <a:t>Cross curricular</a:t>
            </a:r>
            <a:endParaRPr lang="en-US" sz="2600" dirty="0">
              <a:cs typeface="Calibri"/>
            </a:endParaRPr>
          </a:p>
          <a:p>
            <a:pPr>
              <a:lnSpc>
                <a:spcPct val="90000"/>
              </a:lnSpc>
            </a:pPr>
            <a:r>
              <a:rPr lang="en-US" sz="2600" dirty="0" err="1"/>
              <a:t>BfL</a:t>
            </a:r>
            <a:r>
              <a:rPr lang="en-US" sz="2600" dirty="0"/>
              <a:t> program</a:t>
            </a:r>
            <a:endParaRPr lang="en-US" sz="2600" dirty="0">
              <a:cs typeface="Calibri"/>
            </a:endParaRPr>
          </a:p>
          <a:p>
            <a:pPr marL="0" indent="0">
              <a:lnSpc>
                <a:spcPct val="90000"/>
              </a:lnSpc>
              <a:buFont typeface="Arial" charset="0"/>
              <a:buNone/>
            </a:pPr>
            <a:endParaRPr lang="en-US" sz="2600"/>
          </a:p>
        </p:txBody>
      </p:sp>
    </p:spTree>
    <p:extLst>
      <p:ext uri="{BB962C8B-B14F-4D97-AF65-F5344CB8AC3E}">
        <p14:creationId xmlns:p14="http://schemas.microsoft.com/office/powerpoint/2010/main" val="129256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4DD4-8F95-D838-B032-02224174E3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7D1F97-02B6-11F9-ADCB-0B2BF643A079}"/>
              </a:ext>
            </a:extLst>
          </p:cNvPr>
          <p:cNvSpPr>
            <a:spLocks noGrp="1"/>
          </p:cNvSpPr>
          <p:nvPr>
            <p:ph idx="1"/>
          </p:nvPr>
        </p:nvSpPr>
        <p:spPr/>
        <p:txBody>
          <a:bodyPr/>
          <a:lstStyle/>
          <a:p>
            <a:endParaRPr lang="en-US"/>
          </a:p>
        </p:txBody>
      </p:sp>
      <p:sp>
        <p:nvSpPr>
          <p:cNvPr id="4" name="TextBox 1">
            <a:extLst>
              <a:ext uri="{FF2B5EF4-FFF2-40B4-BE49-F238E27FC236}">
                <a16:creationId xmlns:a16="http://schemas.microsoft.com/office/drawing/2014/main" id="{1472FAB5-1F06-C459-7F42-9BBA7FE4A525}"/>
              </a:ext>
            </a:extLst>
          </p:cNvPr>
          <p:cNvSpPr txBox="1"/>
          <p:nvPr/>
        </p:nvSpPr>
        <p:spPr>
          <a:xfrm>
            <a:off x="3462956" y="372103"/>
            <a:ext cx="5055494" cy="1200329"/>
          </a:xfrm>
          <a:prstGeom prst="rect">
            <a:avLst/>
          </a:prstGeom>
          <a:solidFill>
            <a:srgbClr val="690020"/>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US" b="1">
                <a:latin typeface="Calibri"/>
                <a:cs typeface="Arial"/>
              </a:rPr>
              <a:t>NEW!</a:t>
            </a:r>
            <a:endParaRPr lang="en-US" b="1"/>
          </a:p>
          <a:p>
            <a:r>
              <a:rPr lang="en-US">
                <a:latin typeface="Calibri"/>
                <a:cs typeface="Arial"/>
              </a:rPr>
              <a:t>Half termly information for parents is available on the website, so that you can get a </a:t>
            </a:r>
            <a:r>
              <a:rPr lang="en-US" err="1">
                <a:latin typeface="Calibri"/>
                <a:cs typeface="Arial"/>
              </a:rPr>
              <a:t>flavour</a:t>
            </a:r>
            <a:r>
              <a:rPr lang="en-US">
                <a:latin typeface="Calibri"/>
                <a:cs typeface="Arial"/>
              </a:rPr>
              <a:t> of what your child is learning.</a:t>
            </a:r>
          </a:p>
        </p:txBody>
      </p:sp>
      <p:pic>
        <p:nvPicPr>
          <p:cNvPr id="5" name="Picture 4" descr="Graphical user interface&#10;&#10;Description automatically generated">
            <a:extLst>
              <a:ext uri="{FF2B5EF4-FFF2-40B4-BE49-F238E27FC236}">
                <a16:creationId xmlns:a16="http://schemas.microsoft.com/office/drawing/2014/main" id="{18782A64-CB70-53CB-78A4-A1C5AE878228}"/>
              </a:ext>
            </a:extLst>
          </p:cNvPr>
          <p:cNvPicPr>
            <a:picLocks noChangeAspect="1"/>
          </p:cNvPicPr>
          <p:nvPr/>
        </p:nvPicPr>
        <p:blipFill rotWithShape="1">
          <a:blip r:embed="rId2"/>
          <a:srcRect l="13274" t="9686" r="13127" b="2618"/>
          <a:stretch/>
        </p:blipFill>
        <p:spPr>
          <a:xfrm>
            <a:off x="3466214" y="1718265"/>
            <a:ext cx="5479685" cy="3661630"/>
          </a:xfrm>
          <a:prstGeom prst="rect">
            <a:avLst/>
          </a:prstGeom>
        </p:spPr>
      </p:pic>
      <p:cxnSp>
        <p:nvCxnSpPr>
          <p:cNvPr id="6" name="Straight Arrow Connector 5">
            <a:extLst>
              <a:ext uri="{FF2B5EF4-FFF2-40B4-BE49-F238E27FC236}">
                <a16:creationId xmlns:a16="http://schemas.microsoft.com/office/drawing/2014/main" id="{F5A9B270-F312-1C5B-76E3-9DA5547D9C35}"/>
              </a:ext>
            </a:extLst>
          </p:cNvPr>
          <p:cNvCxnSpPr/>
          <p:nvPr/>
        </p:nvCxnSpPr>
        <p:spPr>
          <a:xfrm flipH="1">
            <a:off x="5924106" y="2803453"/>
            <a:ext cx="3161414" cy="148146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 name="TextBox 4">
            <a:extLst>
              <a:ext uri="{FF2B5EF4-FFF2-40B4-BE49-F238E27FC236}">
                <a16:creationId xmlns:a16="http://schemas.microsoft.com/office/drawing/2014/main" id="{A14CE7D8-6DEB-5898-0928-CDABC55BED63}"/>
              </a:ext>
            </a:extLst>
          </p:cNvPr>
          <p:cNvSpPr txBox="1"/>
          <p:nvPr/>
        </p:nvSpPr>
        <p:spPr>
          <a:xfrm>
            <a:off x="8949068" y="1789814"/>
            <a:ext cx="1559441"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About us&gt;&gt;</a:t>
            </a:r>
          </a:p>
          <a:p>
            <a:endParaRPr lang="en-US">
              <a:cs typeface="Calibri"/>
            </a:endParaRPr>
          </a:p>
          <a:p>
            <a:r>
              <a:rPr lang="en-US">
                <a:cs typeface="Calibri"/>
              </a:rPr>
              <a:t>Curriculum&gt;&gt;</a:t>
            </a:r>
          </a:p>
          <a:p>
            <a:endParaRPr lang="en-US">
              <a:cs typeface="Calibri"/>
            </a:endParaRPr>
          </a:p>
          <a:p>
            <a:r>
              <a:rPr lang="en-US">
                <a:cs typeface="Calibri"/>
              </a:rPr>
              <a:t>Curriculum Year 7,8 and 9.</a:t>
            </a:r>
          </a:p>
        </p:txBody>
      </p:sp>
    </p:spTree>
    <p:extLst>
      <p:ext uri="{BB962C8B-B14F-4D97-AF65-F5344CB8AC3E}">
        <p14:creationId xmlns:p14="http://schemas.microsoft.com/office/powerpoint/2010/main" val="362816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Graphical user interface, text, application&#10;&#10;Description automatically generated">
            <a:extLst>
              <a:ext uri="{FF2B5EF4-FFF2-40B4-BE49-F238E27FC236}">
                <a16:creationId xmlns:a16="http://schemas.microsoft.com/office/drawing/2014/main" id="{5F17EF3B-2582-3522-6F9E-675EBB8109F9}"/>
              </a:ext>
            </a:extLst>
          </p:cNvPr>
          <p:cNvPicPr>
            <a:picLocks noGrp="1" noChangeAspect="1"/>
          </p:cNvPicPr>
          <p:nvPr>
            <p:ph idx="1"/>
          </p:nvPr>
        </p:nvPicPr>
        <p:blipFill>
          <a:blip r:embed="rId2"/>
          <a:stretch>
            <a:fillRect/>
          </a:stretch>
        </p:blipFill>
        <p:spPr>
          <a:xfrm>
            <a:off x="912925" y="150543"/>
            <a:ext cx="10644932" cy="5882694"/>
          </a:xfrm>
        </p:spPr>
      </p:pic>
    </p:spTree>
    <p:extLst>
      <p:ext uri="{BB962C8B-B14F-4D97-AF65-F5344CB8AC3E}">
        <p14:creationId xmlns:p14="http://schemas.microsoft.com/office/powerpoint/2010/main" val="3134857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408A-203C-DFAA-6820-55B8E1837E30}"/>
              </a:ext>
            </a:extLst>
          </p:cNvPr>
          <p:cNvSpPr>
            <a:spLocks noGrp="1"/>
          </p:cNvSpPr>
          <p:nvPr>
            <p:ph type="title"/>
          </p:nvPr>
        </p:nvSpPr>
        <p:spPr/>
        <p:txBody>
          <a:bodyPr/>
          <a:lstStyle/>
          <a:p>
            <a:r>
              <a:rPr lang="en-US">
                <a:cs typeface="Calibri"/>
              </a:rPr>
              <a:t>Parent engagement:</a:t>
            </a:r>
          </a:p>
        </p:txBody>
      </p:sp>
      <p:sp>
        <p:nvSpPr>
          <p:cNvPr id="3" name="Content Placeholder 2">
            <a:extLst>
              <a:ext uri="{FF2B5EF4-FFF2-40B4-BE49-F238E27FC236}">
                <a16:creationId xmlns:a16="http://schemas.microsoft.com/office/drawing/2014/main" id="{67698A87-7A58-C1C1-3CEF-CD37707FD93A}"/>
              </a:ext>
            </a:extLst>
          </p:cNvPr>
          <p:cNvSpPr>
            <a:spLocks noGrp="1"/>
          </p:cNvSpPr>
          <p:nvPr>
            <p:ph idx="1"/>
          </p:nvPr>
        </p:nvSpPr>
        <p:spPr>
          <a:xfrm>
            <a:off x="609600" y="1600201"/>
            <a:ext cx="5294971" cy="4525963"/>
          </a:xfrm>
        </p:spPr>
        <p:txBody>
          <a:bodyPr/>
          <a:lstStyle/>
          <a:p>
            <a:pPr marL="0" indent="0">
              <a:buNone/>
            </a:pPr>
            <a:r>
              <a:rPr lang="en-US" sz="2800" dirty="0">
                <a:cs typeface="Calibri"/>
              </a:rPr>
              <a:t>"parent practices that establish a positive learning environment at home" make a difference to student learning and achievement. (Harris et al, 2009)</a:t>
            </a:r>
          </a:p>
          <a:p>
            <a:pPr marL="0" indent="0">
              <a:buNone/>
            </a:pPr>
            <a:r>
              <a:rPr lang="en-US" sz="2800" dirty="0">
                <a:ea typeface="+mn-lt"/>
                <a:cs typeface="+mn-lt"/>
              </a:rPr>
              <a:t>Parental engagement has a positive impact on average of 4 months’ additional progress. (EEF, 2021)</a:t>
            </a:r>
          </a:p>
          <a:p>
            <a:pPr marL="0" indent="0">
              <a:buNone/>
            </a:pPr>
            <a:endParaRPr lang="en-US" sz="2800"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a:cs typeface="Calibri"/>
            </a:endParaRPr>
          </a:p>
        </p:txBody>
      </p:sp>
      <p:sp>
        <p:nvSpPr>
          <p:cNvPr id="6" name="TextBox 5">
            <a:extLst>
              <a:ext uri="{FF2B5EF4-FFF2-40B4-BE49-F238E27FC236}">
                <a16:creationId xmlns:a16="http://schemas.microsoft.com/office/drawing/2014/main" id="{9B5B4141-C1B3-082A-5FD1-51632EEBB4D4}"/>
              </a:ext>
            </a:extLst>
          </p:cNvPr>
          <p:cNvSpPr txBox="1"/>
          <p:nvPr/>
        </p:nvSpPr>
        <p:spPr>
          <a:xfrm>
            <a:off x="6946604" y="1718930"/>
            <a:ext cx="4704906" cy="39703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Make a calm space and time for homework.</a:t>
            </a:r>
          </a:p>
          <a:p>
            <a:r>
              <a:rPr lang="en-US" dirty="0">
                <a:cs typeface="Calibri"/>
              </a:rPr>
              <a:t>Ask about homework, encourage use of examples in books and online resources to help.</a:t>
            </a:r>
          </a:p>
          <a:p>
            <a:endParaRPr lang="en-US" dirty="0">
              <a:cs typeface="Calibri"/>
            </a:endParaRPr>
          </a:p>
          <a:p>
            <a:r>
              <a:rPr lang="en-US" dirty="0">
                <a:cs typeface="Calibri"/>
              </a:rPr>
              <a:t>Start a conversation about school, show that you value how well they are doing and what they are learning.</a:t>
            </a:r>
            <a:endParaRPr lang="en-US"/>
          </a:p>
          <a:p>
            <a:r>
              <a:rPr lang="en-US" dirty="0">
                <a:cs typeface="Calibri"/>
              </a:rPr>
              <a:t>Find the positives! What went well today? What was the best bit? What made you laugh today?</a:t>
            </a:r>
          </a:p>
          <a:p>
            <a:endParaRPr lang="en-US" dirty="0">
              <a:cs typeface="Calibri"/>
            </a:endParaRPr>
          </a:p>
          <a:p>
            <a:r>
              <a:rPr lang="en-US" dirty="0">
                <a:cs typeface="Calibri"/>
              </a:rPr>
              <a:t>Work with us: let us know if there are big changes to home situations. Talk to us if you have concerns. Remember that we all want your child to be happy and successful.</a:t>
            </a:r>
          </a:p>
        </p:txBody>
      </p:sp>
    </p:spTree>
    <p:extLst>
      <p:ext uri="{BB962C8B-B14F-4D97-AF65-F5344CB8AC3E}">
        <p14:creationId xmlns:p14="http://schemas.microsoft.com/office/powerpoint/2010/main" val="413954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DA3E3-C1E9-47B5-90E1-1EC702289001}"/>
              </a:ext>
            </a:extLst>
          </p:cNvPr>
          <p:cNvSpPr/>
          <p:nvPr/>
        </p:nvSpPr>
        <p:spPr>
          <a:xfrm>
            <a:off x="5974813" y="3244334"/>
            <a:ext cx="300082" cy="369332"/>
          </a:xfrm>
          <a:prstGeom prst="rect">
            <a:avLst/>
          </a:prstGeom>
        </p:spPr>
        <p:txBody>
          <a:bodyPr wrap="none">
            <a:spAutoFit/>
          </a:bodyPr>
          <a:lstStyle/>
          <a:p>
            <a:pPr fontAlgn="base">
              <a:spcBef>
                <a:spcPct val="0"/>
              </a:spcBef>
              <a:spcAft>
                <a:spcPct val="0"/>
              </a:spcAft>
            </a:pPr>
            <a:r>
              <a:rPr lang="en-GB">
                <a:solidFill>
                  <a:srgbClr val="000000"/>
                </a:solidFill>
                <a:latin typeface="Times New Roman" panose="02020603050405020304" pitchFamily="18" charset="0"/>
                <a:cs typeface="Arial" charset="0"/>
              </a:rPr>
              <a:t> </a:t>
            </a:r>
            <a:r>
              <a:rPr lang="en-GB">
                <a:solidFill>
                  <a:prstClr val="black"/>
                </a:solidFill>
                <a:latin typeface="Calibri" pitchFamily="34" charset="0"/>
                <a:cs typeface="Arial" charset="0"/>
              </a:rPr>
              <a:t> </a:t>
            </a:r>
          </a:p>
        </p:txBody>
      </p:sp>
      <p:sp>
        <p:nvSpPr>
          <p:cNvPr id="3" name="TextBox 2">
            <a:extLst>
              <a:ext uri="{FF2B5EF4-FFF2-40B4-BE49-F238E27FC236}">
                <a16:creationId xmlns:a16="http://schemas.microsoft.com/office/drawing/2014/main" id="{D20E9F5B-4372-4986-A6BD-E3CD51817B37}"/>
              </a:ext>
            </a:extLst>
          </p:cNvPr>
          <p:cNvSpPr txBox="1"/>
          <p:nvPr/>
        </p:nvSpPr>
        <p:spPr>
          <a:xfrm>
            <a:off x="7959306" y="396815"/>
            <a:ext cx="37927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Tuesday, 04 October 2022</a:t>
            </a:r>
            <a:endParaRPr lang="en-US"/>
          </a:p>
        </p:txBody>
      </p:sp>
      <p:sp>
        <p:nvSpPr>
          <p:cNvPr id="6" name="Title 5">
            <a:extLst>
              <a:ext uri="{FF2B5EF4-FFF2-40B4-BE49-F238E27FC236}">
                <a16:creationId xmlns:a16="http://schemas.microsoft.com/office/drawing/2014/main" id="{7D8CC135-5986-4419-9079-D43963ED0220}"/>
              </a:ext>
            </a:extLst>
          </p:cNvPr>
          <p:cNvSpPr>
            <a:spLocks noGrp="1"/>
          </p:cNvSpPr>
          <p:nvPr>
            <p:ph type="ctrTitle"/>
          </p:nvPr>
        </p:nvSpPr>
        <p:spPr/>
        <p:txBody>
          <a:bodyPr/>
          <a:lstStyle/>
          <a:p>
            <a:r>
              <a:rPr lang="en-GB" b="1" dirty="0"/>
              <a:t>Assessment, Reporting and Behaviour for Learning (BFL)</a:t>
            </a:r>
            <a:br>
              <a:rPr lang="en-GB" b="1" dirty="0"/>
            </a:br>
            <a:br>
              <a:rPr lang="en-GB" b="1" dirty="0"/>
            </a:br>
            <a:r>
              <a:rPr lang="en-GB" b="1" dirty="0"/>
              <a:t>How is my child doing?</a:t>
            </a:r>
            <a:endParaRPr lang="en-GB" dirty="0"/>
          </a:p>
        </p:txBody>
      </p:sp>
    </p:spTree>
    <p:extLst>
      <p:ext uri="{BB962C8B-B14F-4D97-AF65-F5344CB8AC3E}">
        <p14:creationId xmlns:p14="http://schemas.microsoft.com/office/powerpoint/2010/main" val="14374776"/>
      </p:ext>
    </p:extLst>
  </p:cSld>
  <p:clrMapOvr>
    <a:masterClrMapping/>
  </p:clrMapOvr>
  <mc:AlternateContent xmlns:mc="http://schemas.openxmlformats.org/markup-compatibility/2006" xmlns:p14="http://schemas.microsoft.com/office/powerpoint/2010/main">
    <mc:Choice Requires="p14">
      <p:transition spd="slow" p14:dur="2000" advTm="10969"/>
    </mc:Choice>
    <mc:Fallback xmlns="">
      <p:transition spd="slow" advTm="1096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149C-CBF3-88AE-A906-1EB7DD73FCC5}"/>
              </a:ext>
            </a:extLst>
          </p:cNvPr>
          <p:cNvSpPr>
            <a:spLocks noGrp="1"/>
          </p:cNvSpPr>
          <p:nvPr>
            <p:ph type="title"/>
          </p:nvPr>
        </p:nvSpPr>
        <p:spPr/>
        <p:txBody>
          <a:bodyPr/>
          <a:lstStyle/>
          <a:p>
            <a:r>
              <a:rPr lang="en-GB" dirty="0"/>
              <a:t>How do I know what is going on?</a:t>
            </a:r>
          </a:p>
        </p:txBody>
      </p:sp>
      <p:sp>
        <p:nvSpPr>
          <p:cNvPr id="3" name="Content Placeholder 2">
            <a:extLst>
              <a:ext uri="{FF2B5EF4-FFF2-40B4-BE49-F238E27FC236}">
                <a16:creationId xmlns:a16="http://schemas.microsoft.com/office/drawing/2014/main" id="{D179A86D-C7BD-F108-CC23-5A7D6083E3EB}"/>
              </a:ext>
            </a:extLst>
          </p:cNvPr>
          <p:cNvSpPr>
            <a:spLocks noGrp="1"/>
          </p:cNvSpPr>
          <p:nvPr>
            <p:ph idx="1"/>
          </p:nvPr>
        </p:nvSpPr>
        <p:spPr>
          <a:xfrm>
            <a:off x="609600" y="1359673"/>
            <a:ext cx="10972800" cy="4766491"/>
          </a:xfrm>
        </p:spPr>
        <p:txBody>
          <a:bodyPr/>
          <a:lstStyle/>
          <a:p>
            <a:r>
              <a:rPr lang="en-GB" dirty="0"/>
              <a:t>Daily – Insight (parent portal)</a:t>
            </a:r>
          </a:p>
          <a:p>
            <a:r>
              <a:rPr lang="en-GB" dirty="0"/>
              <a:t>Daily – Planner</a:t>
            </a:r>
          </a:p>
          <a:p>
            <a:r>
              <a:rPr lang="en-GB" dirty="0"/>
              <a:t>Termly – Assessment Points (AP)</a:t>
            </a:r>
            <a:br>
              <a:rPr lang="en-GB" dirty="0"/>
            </a:br>
            <a:r>
              <a:rPr lang="en-GB" dirty="0"/>
              <a:t>AP1 </a:t>
            </a:r>
            <a:r>
              <a:rPr lang="en-GB" dirty="0">
                <a:highlight>
                  <a:srgbClr val="FFFF00"/>
                </a:highlight>
              </a:rPr>
              <a:t>7/12/22</a:t>
            </a:r>
            <a:r>
              <a:rPr lang="en-GB" dirty="0"/>
              <a:t>	AP2  </a:t>
            </a:r>
            <a:r>
              <a:rPr lang="en-GB" dirty="0">
                <a:highlight>
                  <a:srgbClr val="FFFF00"/>
                </a:highlight>
              </a:rPr>
              <a:t>22/03/23</a:t>
            </a:r>
            <a:r>
              <a:rPr lang="en-GB" dirty="0"/>
              <a:t>	AP3 </a:t>
            </a:r>
            <a:r>
              <a:rPr lang="en-GB" dirty="0">
                <a:highlight>
                  <a:srgbClr val="FFFF00"/>
                </a:highlight>
              </a:rPr>
              <a:t>05/07/23</a:t>
            </a:r>
          </a:p>
          <a:p>
            <a:r>
              <a:rPr lang="en-GB" dirty="0"/>
              <a:t>Parents’ Evening with subject teachers</a:t>
            </a:r>
            <a:br>
              <a:rPr lang="en-GB" dirty="0"/>
            </a:br>
            <a:r>
              <a:rPr lang="en-GB" dirty="0">
                <a:highlight>
                  <a:srgbClr val="FFFF00"/>
                </a:highlight>
              </a:rPr>
              <a:t>30/03/23</a:t>
            </a:r>
          </a:p>
          <a:p>
            <a:r>
              <a:rPr lang="en-GB" dirty="0"/>
              <a:t>Whenever you like – phone or email us</a:t>
            </a:r>
          </a:p>
          <a:p>
            <a:pPr marL="0" indent="0">
              <a:buNone/>
            </a:pPr>
            <a:r>
              <a:rPr lang="en-GB" dirty="0"/>
              <a:t>*Year 07 AP1 is a ‘Settling in Report’ (BFL grades and attendance)</a:t>
            </a:r>
          </a:p>
        </p:txBody>
      </p:sp>
    </p:spTree>
    <p:extLst>
      <p:ext uri="{BB962C8B-B14F-4D97-AF65-F5344CB8AC3E}">
        <p14:creationId xmlns:p14="http://schemas.microsoft.com/office/powerpoint/2010/main" val="74476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B750-614F-7234-02F5-DACF09D2201F}"/>
              </a:ext>
            </a:extLst>
          </p:cNvPr>
          <p:cNvSpPr>
            <a:spLocks noGrp="1"/>
          </p:cNvSpPr>
          <p:nvPr>
            <p:ph type="title"/>
          </p:nvPr>
        </p:nvSpPr>
        <p:spPr/>
        <p:txBody>
          <a:bodyPr/>
          <a:lstStyle/>
          <a:p>
            <a:r>
              <a:rPr lang="en-GB" dirty="0"/>
              <a:t>Insight</a:t>
            </a:r>
          </a:p>
        </p:txBody>
      </p:sp>
      <p:sp>
        <p:nvSpPr>
          <p:cNvPr id="3" name="Content Placeholder 2">
            <a:extLst>
              <a:ext uri="{FF2B5EF4-FFF2-40B4-BE49-F238E27FC236}">
                <a16:creationId xmlns:a16="http://schemas.microsoft.com/office/drawing/2014/main" id="{91BA60E7-882B-4AA2-F7E6-FFED6944DBF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80DC02B-8800-4B32-9A71-6A171811A877}"/>
              </a:ext>
            </a:extLst>
          </p:cNvPr>
          <p:cNvPicPr>
            <a:picLocks noChangeAspect="1"/>
          </p:cNvPicPr>
          <p:nvPr/>
        </p:nvPicPr>
        <p:blipFill>
          <a:blip r:embed="rId2"/>
          <a:stretch>
            <a:fillRect/>
          </a:stretch>
        </p:blipFill>
        <p:spPr>
          <a:xfrm>
            <a:off x="1385887" y="2938462"/>
            <a:ext cx="8620125" cy="2124075"/>
          </a:xfrm>
          <a:prstGeom prst="rect">
            <a:avLst/>
          </a:prstGeom>
        </p:spPr>
      </p:pic>
      <p:sp>
        <p:nvSpPr>
          <p:cNvPr id="6" name="Arrow: Down 5">
            <a:extLst>
              <a:ext uri="{FF2B5EF4-FFF2-40B4-BE49-F238E27FC236}">
                <a16:creationId xmlns:a16="http://schemas.microsoft.com/office/drawing/2014/main" id="{7BC31ADA-AA1C-45D9-8A35-65C0BFAF140B}"/>
              </a:ext>
            </a:extLst>
          </p:cNvPr>
          <p:cNvSpPr/>
          <p:nvPr/>
        </p:nvSpPr>
        <p:spPr>
          <a:xfrm>
            <a:off x="5305424" y="1990725"/>
            <a:ext cx="781050" cy="171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8669805"/>
      </p:ext>
    </p:extLst>
  </p:cSld>
  <p:clrMapOvr>
    <a:masterClrMapping/>
  </p:clrMapOvr>
</p:sld>
</file>

<file path=ppt/theme/theme1.xml><?xml version="1.0" encoding="utf-8"?>
<a:theme xmlns:a="http://schemas.openxmlformats.org/drawingml/2006/main" name="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E36AE1EF28A45B7796A161474F301" ma:contentTypeVersion="29" ma:contentTypeDescription="Create a new document." ma:contentTypeScope="" ma:versionID="6eec5e0a770ed307e98e48a830c9e49d">
  <xsd:schema xmlns:xsd="http://www.w3.org/2001/XMLSchema" xmlns:xs="http://www.w3.org/2001/XMLSchema" xmlns:p="http://schemas.microsoft.com/office/2006/metadata/properties" xmlns:ns3="dd78ba73-1a2d-4ee4-ac70-35b015513766" xmlns:ns4="a7f29ce1-c3d2-4878-8736-8c9a559c0782" targetNamespace="http://schemas.microsoft.com/office/2006/metadata/properties" ma:root="true" ma:fieldsID="af42cbfa8b6d856b2042cf196f57dbc7" ns3:_="" ns4:_="">
    <xsd:import namespace="dd78ba73-1a2d-4ee4-ac70-35b015513766"/>
    <xsd:import namespace="a7f29ce1-c3d2-4878-8736-8c9a559c078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8ba73-1a2d-4ee4-ac70-35b0155137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1" nillable="true" ma:displayName="Math Settings" ma:internalName="Math_Settings">
      <xsd:simpleType>
        <xsd:restriction base="dms:Text"/>
      </xsd:simple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7" nillable="true" ma:displayName="Distribution Groups" ma:internalName="Distribution_Groups">
      <xsd:simpleType>
        <xsd:restriction base="dms:Note">
          <xsd:maxLength value="255"/>
        </xsd:restriction>
      </xsd:simpleType>
    </xsd:element>
    <xsd:element name="LMS_Mappings" ma:index="28" nillable="true" ma:displayName="LMS Mappings" ma:internalName="LMS_Mappings">
      <xsd:simpleType>
        <xsd:restriction base="dms:Note">
          <xsd:maxLength value="255"/>
        </xsd:restriction>
      </xsd:simpleType>
    </xsd:element>
    <xsd:element name="Invited_Teachers" ma:index="29" nillable="true" ma:displayName="Invited Teachers" ma:internalName="Invited_Teachers">
      <xsd:simpleType>
        <xsd:restriction base="dms:Note">
          <xsd:maxLength value="255"/>
        </xsd:restriction>
      </xsd:simpleType>
    </xsd:element>
    <xsd:element name="Invited_Students" ma:index="30" nillable="true" ma:displayName="Invited Students" ma:internalName="Invited_Students">
      <xsd:simpleType>
        <xsd:restriction base="dms:Note">
          <xsd:maxLength value="255"/>
        </xsd:restriction>
      </xsd:simpleType>
    </xsd:element>
    <xsd:element name="Self_Registration_Enabled" ma:index="31" nillable="true" ma:displayName="Self Registration Enabled" ma:internalName="Self_Registration_Enabled">
      <xsd:simpleType>
        <xsd:restriction base="dms:Boolean"/>
      </xsd:simpleType>
    </xsd:element>
    <xsd:element name="Has_Teacher_Only_SectionGroup" ma:index="32" nillable="true" ma:displayName="Has Teacher Only SectionGroup" ma:internalName="Has_Teacher_Only_SectionGroup">
      <xsd:simpleType>
        <xsd:restriction base="dms:Boolean"/>
      </xsd:simpleType>
    </xsd:element>
    <xsd:element name="Is_Collaboration_Space_Locked" ma:index="33" nillable="true" ma:displayName="Is Collaboration Space Locked" ma:internalName="Is_Collaboration_Space_Locked">
      <xsd:simpleType>
        <xsd:restriction base="dms:Boolean"/>
      </xsd:simpleType>
    </xsd:element>
    <xsd:element name="IsNotebookLocked" ma:index="34" nillable="true" ma:displayName="Is Notebook Locked" ma:internalName="IsNotebookLocked">
      <xsd:simpleType>
        <xsd:restriction base="dms:Boolean"/>
      </xsd:simpleType>
    </xsd:element>
    <xsd:element name="Teams_Channel_Section_Location" ma:index="35" nillable="true" ma:displayName="Teams Channel Section Location" ma:internalName="Teams_Channel_Section_Location">
      <xsd:simpleType>
        <xsd:restriction base="dms:Text"/>
      </xsd:simpleType>
    </xsd:element>
    <xsd:element name="MediaServiceDateTaken" ma:index="3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f29ce1-c3d2-4878-8736-8c9a559c078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s xmlns="dd78ba73-1a2d-4ee4-ac70-35b015513766" xsi:nil="true"/>
    <NotebookType xmlns="dd78ba73-1a2d-4ee4-ac70-35b015513766" xsi:nil="true"/>
    <FolderType xmlns="dd78ba73-1a2d-4ee4-ac70-35b015513766" xsi:nil="true"/>
    <AppVersion xmlns="dd78ba73-1a2d-4ee4-ac70-35b015513766" xsi:nil="true"/>
    <Owner xmlns="dd78ba73-1a2d-4ee4-ac70-35b015513766">
      <UserInfo>
        <DisplayName/>
        <AccountId xsi:nil="true"/>
        <AccountType/>
      </UserInfo>
    </Owner>
    <Teachers xmlns="dd78ba73-1a2d-4ee4-ac70-35b015513766">
      <UserInfo>
        <DisplayName/>
        <AccountId xsi:nil="true"/>
        <AccountType/>
      </UserInfo>
    </Teachers>
    <TeamsChannelId xmlns="dd78ba73-1a2d-4ee4-ac70-35b015513766" xsi:nil="true"/>
    <LMS_Mappings xmlns="dd78ba73-1a2d-4ee4-ac70-35b015513766" xsi:nil="true"/>
    <Invited_Teachers xmlns="dd78ba73-1a2d-4ee4-ac70-35b015513766" xsi:nil="true"/>
    <IsNotebookLocked xmlns="dd78ba73-1a2d-4ee4-ac70-35b015513766" xsi:nil="true"/>
    <Teams_Channel_Section_Location xmlns="dd78ba73-1a2d-4ee4-ac70-35b015513766" xsi:nil="true"/>
    <CultureName xmlns="dd78ba73-1a2d-4ee4-ac70-35b015513766" xsi:nil="true"/>
    <Students xmlns="dd78ba73-1a2d-4ee4-ac70-35b015513766">
      <UserInfo>
        <DisplayName/>
        <AccountId xsi:nil="true"/>
        <AccountType/>
      </UserInfo>
    </Students>
    <Student_Groups xmlns="dd78ba73-1a2d-4ee4-ac70-35b015513766">
      <UserInfo>
        <DisplayName/>
        <AccountId xsi:nil="true"/>
        <AccountType/>
      </UserInfo>
    </Student_Groups>
    <Invited_Students xmlns="dd78ba73-1a2d-4ee4-ac70-35b015513766" xsi:nil="true"/>
    <DefaultSectionNames xmlns="dd78ba73-1a2d-4ee4-ac70-35b015513766" xsi:nil="true"/>
    <Math_Settings xmlns="dd78ba73-1a2d-4ee4-ac70-35b015513766" xsi:nil="true"/>
    <Self_Registration_Enabled xmlns="dd78ba73-1a2d-4ee4-ac70-35b015513766" xsi:nil="true"/>
    <Has_Teacher_Only_SectionGroup xmlns="dd78ba73-1a2d-4ee4-ac70-35b015513766" xsi:nil="true"/>
    <Distribution_Groups xmlns="dd78ba73-1a2d-4ee4-ac70-35b015513766" xsi:nil="true"/>
    <Is_Collaboration_Space_Locked xmlns="dd78ba73-1a2d-4ee4-ac70-35b01551376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28EDA5-8953-4CF3-9256-4364E6458905}">
  <ds:schemaRefs>
    <ds:schemaRef ds:uri="a7f29ce1-c3d2-4878-8736-8c9a559c0782"/>
    <ds:schemaRef ds:uri="dd78ba73-1a2d-4ee4-ac70-35b0155137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70F890F-DD8C-4F9B-8011-514E39C1EA8D}">
  <ds:schemaRefs>
    <ds:schemaRef ds:uri="http://purl.org/dc/terms/"/>
    <ds:schemaRef ds:uri="a7f29ce1-c3d2-4878-8736-8c9a559c0782"/>
    <ds:schemaRef ds:uri="dd78ba73-1a2d-4ee4-ac70-35b015513766"/>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EC7FEE-8A11-448C-A7F3-92F420BB1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TotalTime>
  <Words>1053</Words>
  <Application>Microsoft Office PowerPoint</Application>
  <PresentationFormat>Widescreen</PresentationFormat>
  <Paragraphs>150</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PowerPoint Master</vt:lpstr>
      <vt:lpstr>Supporting my Child with their Learning.</vt:lpstr>
      <vt:lpstr>Curriculum: the what, when and how of teaching.</vt:lpstr>
      <vt:lpstr>Our Curriculum..</vt:lpstr>
      <vt:lpstr>PowerPoint Presentation</vt:lpstr>
      <vt:lpstr>PowerPoint Presentation</vt:lpstr>
      <vt:lpstr>Parent engagement:</vt:lpstr>
      <vt:lpstr>Assessment, Reporting and Behaviour for Learning (BFL)  How is my child doing?</vt:lpstr>
      <vt:lpstr>How do I know what is going on?</vt:lpstr>
      <vt:lpstr>Insight</vt:lpstr>
      <vt:lpstr>Insight</vt:lpstr>
      <vt:lpstr>Insight</vt:lpstr>
      <vt:lpstr>Student Planner</vt:lpstr>
      <vt:lpstr>Assessment Point (AP) Reports </vt:lpstr>
      <vt:lpstr>KS3 Assessment Points (AP) </vt:lpstr>
      <vt:lpstr>PowerPoint Presentation</vt:lpstr>
      <vt:lpstr>Reading</vt:lpstr>
      <vt:lpstr>PowerPoint Presentation</vt:lpstr>
      <vt:lpstr>Reading Fluency</vt:lpstr>
      <vt:lpstr>PowerPoint Presentation</vt:lpstr>
      <vt:lpstr>PowerPoint Presentation</vt:lpstr>
      <vt:lpstr>The impact of poor reading</vt:lpstr>
      <vt:lpstr>How can you support your child at 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to 18 Accountability Measures</dc:title>
  <dc:creator>steven rubin</dc:creator>
  <cp:lastModifiedBy>Steve Rubin</cp:lastModifiedBy>
  <cp:revision>140</cp:revision>
  <dcterms:created xsi:type="dcterms:W3CDTF">2021-09-27T18:43:53Z</dcterms:created>
  <dcterms:modified xsi:type="dcterms:W3CDTF">2022-10-06T17:24:18Z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0x0101005DBE36AE1EF28A45B7796A161474F301</vt:lpwstr>
  </property>
</Properties>
</file>