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45"/>
  </p:notesMasterIdLst>
  <p:sldIdLst>
    <p:sldId id="285" r:id="rId6"/>
    <p:sldId id="288" r:id="rId7"/>
    <p:sldId id="289" r:id="rId8"/>
    <p:sldId id="279" r:id="rId9"/>
    <p:sldId id="290" r:id="rId10"/>
    <p:sldId id="291" r:id="rId11"/>
    <p:sldId id="261" r:id="rId12"/>
    <p:sldId id="282" r:id="rId13"/>
    <p:sldId id="276" r:id="rId14"/>
    <p:sldId id="271" r:id="rId15"/>
    <p:sldId id="286" r:id="rId16"/>
    <p:sldId id="366" r:id="rId17"/>
    <p:sldId id="281" r:id="rId18"/>
    <p:sldId id="283" r:id="rId19"/>
    <p:sldId id="284" r:id="rId20"/>
    <p:sldId id="280" r:id="rId21"/>
    <p:sldId id="358" r:id="rId22"/>
    <p:sldId id="298" r:id="rId23"/>
    <p:sldId id="354" r:id="rId24"/>
    <p:sldId id="365" r:id="rId25"/>
    <p:sldId id="330" r:id="rId26"/>
    <p:sldId id="318" r:id="rId27"/>
    <p:sldId id="351" r:id="rId28"/>
    <p:sldId id="359" r:id="rId29"/>
    <p:sldId id="265" r:id="rId30"/>
    <p:sldId id="360" r:id="rId31"/>
    <p:sldId id="272" r:id="rId32"/>
    <p:sldId id="267" r:id="rId33"/>
    <p:sldId id="268" r:id="rId34"/>
    <p:sldId id="270" r:id="rId35"/>
    <p:sldId id="361" r:id="rId36"/>
    <p:sldId id="362" r:id="rId37"/>
    <p:sldId id="352" r:id="rId38"/>
    <p:sldId id="294" r:id="rId39"/>
    <p:sldId id="363" r:id="rId40"/>
    <p:sldId id="355" r:id="rId41"/>
    <p:sldId id="364" r:id="rId42"/>
    <p:sldId id="292" r:id="rId43"/>
    <p:sldId id="377" r:id="rId44"/>
  </p:sldIdLst>
  <p:sldSz cx="9144000" cy="6858000" type="screen4x3"/>
  <p:notesSz cx="6858000" cy="9144000"/>
  <p:defaultTextStyle>
    <a:defPPr>
      <a:defRPr lang="en-GB"/>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147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31FF9C-E74E-4F1E-9702-E09F219DFC2C}" type="doc">
      <dgm:prSet loTypeId="urn:microsoft.com/office/officeart/2005/8/layout/funnel1" loCatId="relationship" qsTypeId="urn:microsoft.com/office/officeart/2005/8/quickstyle/simple1" qsCatId="simple" csTypeId="urn:microsoft.com/office/officeart/2005/8/colors/accent2_2" csCatId="accent2" phldr="1"/>
      <dgm:spPr/>
      <dgm:t>
        <a:bodyPr/>
        <a:lstStyle/>
        <a:p>
          <a:endParaRPr lang="en-GB"/>
        </a:p>
      </dgm:t>
    </dgm:pt>
    <dgm:pt modelId="{A3149C49-F5DC-4951-A542-ABDFAFB2FE15}">
      <dgm:prSet phldrT="[Text]"/>
      <dgm:spPr/>
      <dgm:t>
        <a:bodyPr/>
        <a:lstStyle/>
        <a:p>
          <a:r>
            <a:rPr lang="en-GB"/>
            <a:t>Geography</a:t>
          </a:r>
        </a:p>
      </dgm:t>
    </dgm:pt>
    <dgm:pt modelId="{AE48EAE5-0167-4667-9927-5FBF93FF1B0E}" type="parTrans" cxnId="{7E36C00A-5F52-40D9-9153-DC4B53446B8C}">
      <dgm:prSet/>
      <dgm:spPr/>
      <dgm:t>
        <a:bodyPr/>
        <a:lstStyle/>
        <a:p>
          <a:endParaRPr lang="en-GB"/>
        </a:p>
      </dgm:t>
    </dgm:pt>
    <dgm:pt modelId="{0F7C9F01-CA43-4DFB-AD24-453B2BBB829D}" type="sibTrans" cxnId="{7E36C00A-5F52-40D9-9153-DC4B53446B8C}">
      <dgm:prSet/>
      <dgm:spPr/>
      <dgm:t>
        <a:bodyPr/>
        <a:lstStyle/>
        <a:p>
          <a:endParaRPr lang="en-GB"/>
        </a:p>
      </dgm:t>
    </dgm:pt>
    <dgm:pt modelId="{96C79721-A3C4-4D7A-90CA-F1C9C566E224}">
      <dgm:prSet phldrT="[Text]"/>
      <dgm:spPr/>
      <dgm:t>
        <a:bodyPr/>
        <a:lstStyle/>
        <a:p>
          <a:r>
            <a:rPr lang="en-GB"/>
            <a:t>History</a:t>
          </a:r>
        </a:p>
      </dgm:t>
    </dgm:pt>
    <dgm:pt modelId="{71BF1327-F05F-41F1-9144-C4F545878BE9}" type="parTrans" cxnId="{F9F47374-C9FA-4C03-824C-400C34EDC4B5}">
      <dgm:prSet/>
      <dgm:spPr/>
      <dgm:t>
        <a:bodyPr/>
        <a:lstStyle/>
        <a:p>
          <a:endParaRPr lang="en-GB"/>
        </a:p>
      </dgm:t>
    </dgm:pt>
    <dgm:pt modelId="{8E5BD58C-58EB-4159-A7B9-3F6F3A60103E}" type="sibTrans" cxnId="{F9F47374-C9FA-4C03-824C-400C34EDC4B5}">
      <dgm:prSet/>
      <dgm:spPr/>
      <dgm:t>
        <a:bodyPr/>
        <a:lstStyle/>
        <a:p>
          <a:endParaRPr lang="en-GB"/>
        </a:p>
      </dgm:t>
    </dgm:pt>
    <dgm:pt modelId="{7E1AEE51-8060-434A-B8CF-6A3735466DB4}">
      <dgm:prSet phldrT="[Text]"/>
      <dgm:spPr/>
      <dgm:t>
        <a:bodyPr/>
        <a:lstStyle/>
        <a:p>
          <a:r>
            <a:rPr lang="en-GB"/>
            <a:t>Option 1</a:t>
          </a:r>
        </a:p>
      </dgm:t>
    </dgm:pt>
    <dgm:pt modelId="{A1180C3F-1456-495B-8FF2-7C4D9A2B27F6}" type="parTrans" cxnId="{A30E7377-E3DD-408F-93D3-EA9BEE9C0B28}">
      <dgm:prSet/>
      <dgm:spPr/>
      <dgm:t>
        <a:bodyPr/>
        <a:lstStyle/>
        <a:p>
          <a:endParaRPr lang="en-GB"/>
        </a:p>
      </dgm:t>
    </dgm:pt>
    <dgm:pt modelId="{889A276A-7355-4B78-9DAC-9E545A13E434}" type="sibTrans" cxnId="{A30E7377-E3DD-408F-93D3-EA9BEE9C0B28}">
      <dgm:prSet/>
      <dgm:spPr/>
      <dgm:t>
        <a:bodyPr/>
        <a:lstStyle/>
        <a:p>
          <a:endParaRPr lang="en-GB"/>
        </a:p>
      </dgm:t>
    </dgm:pt>
    <dgm:pt modelId="{F43E5FC0-693B-431F-839C-03288EB4DD66}">
      <dgm:prSet phldrT="[Text]"/>
      <dgm:spPr/>
      <dgm:t>
        <a:bodyPr/>
        <a:lstStyle/>
        <a:p>
          <a:endParaRPr lang="en-GB"/>
        </a:p>
      </dgm:t>
    </dgm:pt>
    <dgm:pt modelId="{203657D6-446B-4BE4-8243-150EE1D486C5}" type="parTrans" cxnId="{4636210A-BEBF-4B94-B258-ADDD535217DE}">
      <dgm:prSet/>
      <dgm:spPr/>
      <dgm:t>
        <a:bodyPr/>
        <a:lstStyle/>
        <a:p>
          <a:endParaRPr lang="en-GB"/>
        </a:p>
      </dgm:t>
    </dgm:pt>
    <dgm:pt modelId="{0DFE2849-4AC7-4B9A-8567-3E5B87276901}" type="sibTrans" cxnId="{4636210A-BEBF-4B94-B258-ADDD535217DE}">
      <dgm:prSet/>
      <dgm:spPr/>
      <dgm:t>
        <a:bodyPr/>
        <a:lstStyle/>
        <a:p>
          <a:endParaRPr lang="en-GB"/>
        </a:p>
      </dgm:t>
    </dgm:pt>
    <dgm:pt modelId="{EBF14EC9-35C9-441F-A5EE-6FBBCFF2A316}" type="pres">
      <dgm:prSet presAssocID="{BB31FF9C-E74E-4F1E-9702-E09F219DFC2C}" presName="Name0" presStyleCnt="0">
        <dgm:presLayoutVars>
          <dgm:chMax val="4"/>
          <dgm:resizeHandles val="exact"/>
        </dgm:presLayoutVars>
      </dgm:prSet>
      <dgm:spPr/>
    </dgm:pt>
    <dgm:pt modelId="{EE2A8CBD-50AE-454A-80AF-1D921BDC13A5}" type="pres">
      <dgm:prSet presAssocID="{BB31FF9C-E74E-4F1E-9702-E09F219DFC2C}" presName="ellipse" presStyleLbl="trBgShp" presStyleIdx="0" presStyleCnt="1" custLinFactNeighborX="-11163" custLinFactNeighborY="4339"/>
      <dgm:spPr/>
    </dgm:pt>
    <dgm:pt modelId="{6D90C815-C30A-4775-8F6E-5C03C35DAB52}" type="pres">
      <dgm:prSet presAssocID="{BB31FF9C-E74E-4F1E-9702-E09F219DFC2C}" presName="arrow1" presStyleLbl="fgShp" presStyleIdx="0" presStyleCnt="1" custLinFactNeighborX="-59160" custLinFactNeighborY="11738"/>
      <dgm:spPr/>
    </dgm:pt>
    <dgm:pt modelId="{7A66B5CA-E43A-4420-B66F-8EBC1D8B8016}" type="pres">
      <dgm:prSet presAssocID="{BB31FF9C-E74E-4F1E-9702-E09F219DFC2C}" presName="rectangle" presStyleLbl="revTx" presStyleIdx="0" presStyleCnt="1">
        <dgm:presLayoutVars>
          <dgm:bulletEnabled val="1"/>
        </dgm:presLayoutVars>
      </dgm:prSet>
      <dgm:spPr/>
    </dgm:pt>
    <dgm:pt modelId="{A1290A91-62CE-4088-BF02-D0F3A14269FE}" type="pres">
      <dgm:prSet presAssocID="{96C79721-A3C4-4D7A-90CA-F1C9C566E224}" presName="item1" presStyleLbl="node1" presStyleIdx="0" presStyleCnt="3" custLinFactNeighborX="-63933" custLinFactNeighborY="-1233">
        <dgm:presLayoutVars>
          <dgm:bulletEnabled val="1"/>
        </dgm:presLayoutVars>
      </dgm:prSet>
      <dgm:spPr/>
    </dgm:pt>
    <dgm:pt modelId="{ABF82CE6-2101-4B66-9A68-B3AC1B2FE622}" type="pres">
      <dgm:prSet presAssocID="{7E1AEE51-8060-434A-B8CF-6A3735466DB4}" presName="item2" presStyleLbl="node1" presStyleIdx="1" presStyleCnt="3" custLinFactNeighborX="-48100" custLinFactNeighborY="608">
        <dgm:presLayoutVars>
          <dgm:bulletEnabled val="1"/>
        </dgm:presLayoutVars>
      </dgm:prSet>
      <dgm:spPr/>
    </dgm:pt>
    <dgm:pt modelId="{C580E137-8CAB-4F03-8858-770381DDF01C}" type="pres">
      <dgm:prSet presAssocID="{F43E5FC0-693B-431F-839C-03288EB4DD66}" presName="item3" presStyleLbl="node1" presStyleIdx="2" presStyleCnt="3" custLinFactNeighborX="-56600" custLinFactNeighborY="-6763">
        <dgm:presLayoutVars>
          <dgm:bulletEnabled val="1"/>
        </dgm:presLayoutVars>
      </dgm:prSet>
      <dgm:spPr/>
    </dgm:pt>
    <dgm:pt modelId="{3F274C8A-6019-49E6-8CE7-3B12A94CA9B0}" type="pres">
      <dgm:prSet presAssocID="{BB31FF9C-E74E-4F1E-9702-E09F219DFC2C}" presName="funnel" presStyleLbl="trAlignAcc1" presStyleIdx="0" presStyleCnt="1" custLinFactNeighborX="-9686" custLinFactNeighborY="886"/>
      <dgm:spPr/>
    </dgm:pt>
  </dgm:ptLst>
  <dgm:cxnLst>
    <dgm:cxn modelId="{4636210A-BEBF-4B94-B258-ADDD535217DE}" srcId="{BB31FF9C-E74E-4F1E-9702-E09F219DFC2C}" destId="{F43E5FC0-693B-431F-839C-03288EB4DD66}" srcOrd="3" destOrd="0" parTransId="{203657D6-446B-4BE4-8243-150EE1D486C5}" sibTransId="{0DFE2849-4AC7-4B9A-8567-3E5B87276901}"/>
    <dgm:cxn modelId="{7E36C00A-5F52-40D9-9153-DC4B53446B8C}" srcId="{BB31FF9C-E74E-4F1E-9702-E09F219DFC2C}" destId="{A3149C49-F5DC-4951-A542-ABDFAFB2FE15}" srcOrd="0" destOrd="0" parTransId="{AE48EAE5-0167-4667-9927-5FBF93FF1B0E}" sibTransId="{0F7C9F01-CA43-4DFB-AD24-453B2BBB829D}"/>
    <dgm:cxn modelId="{3A5D3E2F-31F6-4CBE-AD7E-CB2AB62BC1C3}" type="presOf" srcId="{F43E5FC0-693B-431F-839C-03288EB4DD66}" destId="{7A66B5CA-E43A-4420-B66F-8EBC1D8B8016}" srcOrd="0" destOrd="0" presId="urn:microsoft.com/office/officeart/2005/8/layout/funnel1"/>
    <dgm:cxn modelId="{41920D6D-EA4B-46EC-8686-7DB54B7AFC01}" type="presOf" srcId="{96C79721-A3C4-4D7A-90CA-F1C9C566E224}" destId="{ABF82CE6-2101-4B66-9A68-B3AC1B2FE622}" srcOrd="0" destOrd="0" presId="urn:microsoft.com/office/officeart/2005/8/layout/funnel1"/>
    <dgm:cxn modelId="{F9F47374-C9FA-4C03-824C-400C34EDC4B5}" srcId="{BB31FF9C-E74E-4F1E-9702-E09F219DFC2C}" destId="{96C79721-A3C4-4D7A-90CA-F1C9C566E224}" srcOrd="1" destOrd="0" parTransId="{71BF1327-F05F-41F1-9144-C4F545878BE9}" sibTransId="{8E5BD58C-58EB-4159-A7B9-3F6F3A60103E}"/>
    <dgm:cxn modelId="{A30E7377-E3DD-408F-93D3-EA9BEE9C0B28}" srcId="{BB31FF9C-E74E-4F1E-9702-E09F219DFC2C}" destId="{7E1AEE51-8060-434A-B8CF-6A3735466DB4}" srcOrd="2" destOrd="0" parTransId="{A1180C3F-1456-495B-8FF2-7C4D9A2B27F6}" sibTransId="{889A276A-7355-4B78-9DAC-9E545A13E434}"/>
    <dgm:cxn modelId="{A96DC67A-46E2-4050-A143-3C1B55F3B410}" type="presOf" srcId="{A3149C49-F5DC-4951-A542-ABDFAFB2FE15}" destId="{C580E137-8CAB-4F03-8858-770381DDF01C}" srcOrd="0" destOrd="0" presId="urn:microsoft.com/office/officeart/2005/8/layout/funnel1"/>
    <dgm:cxn modelId="{57E478B3-99C5-4DCF-80EF-B2586A30B040}" type="presOf" srcId="{BB31FF9C-E74E-4F1E-9702-E09F219DFC2C}" destId="{EBF14EC9-35C9-441F-A5EE-6FBBCFF2A316}" srcOrd="0" destOrd="0" presId="urn:microsoft.com/office/officeart/2005/8/layout/funnel1"/>
    <dgm:cxn modelId="{EB0D12CC-DF89-492F-8E9B-B6D00D8A4C93}" type="presOf" srcId="{7E1AEE51-8060-434A-B8CF-6A3735466DB4}" destId="{A1290A91-62CE-4088-BF02-D0F3A14269FE}" srcOrd="0" destOrd="0" presId="urn:microsoft.com/office/officeart/2005/8/layout/funnel1"/>
    <dgm:cxn modelId="{2B41A58E-F2D9-406F-BCEE-963FA34D0576}" type="presParOf" srcId="{EBF14EC9-35C9-441F-A5EE-6FBBCFF2A316}" destId="{EE2A8CBD-50AE-454A-80AF-1D921BDC13A5}" srcOrd="0" destOrd="0" presId="urn:microsoft.com/office/officeart/2005/8/layout/funnel1"/>
    <dgm:cxn modelId="{3735EA7D-AC74-46D2-9E55-13ED051840A9}" type="presParOf" srcId="{EBF14EC9-35C9-441F-A5EE-6FBBCFF2A316}" destId="{6D90C815-C30A-4775-8F6E-5C03C35DAB52}" srcOrd="1" destOrd="0" presId="urn:microsoft.com/office/officeart/2005/8/layout/funnel1"/>
    <dgm:cxn modelId="{FAF4D3A0-EDD3-448E-8DFE-79D480E1036F}" type="presParOf" srcId="{EBF14EC9-35C9-441F-A5EE-6FBBCFF2A316}" destId="{7A66B5CA-E43A-4420-B66F-8EBC1D8B8016}" srcOrd="2" destOrd="0" presId="urn:microsoft.com/office/officeart/2005/8/layout/funnel1"/>
    <dgm:cxn modelId="{2B7EEF9E-FFD3-40BB-BEB9-3A4E9C23BA0A}" type="presParOf" srcId="{EBF14EC9-35C9-441F-A5EE-6FBBCFF2A316}" destId="{A1290A91-62CE-4088-BF02-D0F3A14269FE}" srcOrd="3" destOrd="0" presId="urn:microsoft.com/office/officeart/2005/8/layout/funnel1"/>
    <dgm:cxn modelId="{DB90A036-0199-4F64-959D-C46DD8F6A69F}" type="presParOf" srcId="{EBF14EC9-35C9-441F-A5EE-6FBBCFF2A316}" destId="{ABF82CE6-2101-4B66-9A68-B3AC1B2FE622}" srcOrd="4" destOrd="0" presId="urn:microsoft.com/office/officeart/2005/8/layout/funnel1"/>
    <dgm:cxn modelId="{7901402C-895B-44D4-B288-06B8D053B3C7}" type="presParOf" srcId="{EBF14EC9-35C9-441F-A5EE-6FBBCFF2A316}" destId="{C580E137-8CAB-4F03-8858-770381DDF01C}" srcOrd="5" destOrd="0" presId="urn:microsoft.com/office/officeart/2005/8/layout/funnel1"/>
    <dgm:cxn modelId="{8A3D4379-A684-4888-95B4-66EED669BA42}" type="presParOf" srcId="{EBF14EC9-35C9-441F-A5EE-6FBBCFF2A316}" destId="{3F274C8A-6019-49E6-8CE7-3B12A94CA9B0}"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2A8CBD-50AE-454A-80AF-1D921BDC13A5}">
      <dsp:nvSpPr>
        <dsp:cNvPr id="0" name=""/>
        <dsp:cNvSpPr/>
      </dsp:nvSpPr>
      <dsp:spPr>
        <a:xfrm>
          <a:off x="1038853" y="214474"/>
          <a:ext cx="3276600" cy="1137920"/>
        </a:xfrm>
        <a:prstGeom prst="ellipse">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90C815-C30A-4775-8F6E-5C03C35DAB52}">
      <dsp:nvSpPr>
        <dsp:cNvPr id="0" name=""/>
        <dsp:cNvSpPr/>
      </dsp:nvSpPr>
      <dsp:spPr>
        <a:xfrm>
          <a:off x="2354834" y="2999183"/>
          <a:ext cx="635000" cy="406400"/>
        </a:xfrm>
        <a:prstGeom prst="downArrow">
          <a:avLst/>
        </a:prstGeom>
        <a:solidFill>
          <a:schemeClr val="accent2">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66B5CA-E43A-4420-B66F-8EBC1D8B8016}">
      <dsp:nvSpPr>
        <dsp:cNvPr id="0" name=""/>
        <dsp:cNvSpPr/>
      </dsp:nvSpPr>
      <dsp:spPr>
        <a:xfrm>
          <a:off x="1524000" y="3276600"/>
          <a:ext cx="3048000" cy="76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endParaRPr lang="en-GB" sz="2700" kern="1200"/>
        </a:p>
      </dsp:txBody>
      <dsp:txXfrm>
        <a:off x="1524000" y="3276600"/>
        <a:ext cx="3048000" cy="762000"/>
      </dsp:txXfrm>
    </dsp:sp>
    <dsp:sp modelId="{A1290A91-62CE-4088-BF02-D0F3A14269FE}">
      <dsp:nvSpPr>
        <dsp:cNvPr id="0" name=""/>
        <dsp:cNvSpPr/>
      </dsp:nvSpPr>
      <dsp:spPr>
        <a:xfrm>
          <a:off x="1865125" y="1376810"/>
          <a:ext cx="1143000" cy="1143000"/>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a:t>Option 1</a:t>
          </a:r>
        </a:p>
      </dsp:txBody>
      <dsp:txXfrm>
        <a:off x="2032513" y="1544198"/>
        <a:ext cx="808224" cy="808224"/>
      </dsp:txXfrm>
    </dsp:sp>
    <dsp:sp modelId="{ABF82CE6-2101-4B66-9A68-B3AC1B2FE622}">
      <dsp:nvSpPr>
        <dsp:cNvPr id="0" name=""/>
        <dsp:cNvSpPr/>
      </dsp:nvSpPr>
      <dsp:spPr>
        <a:xfrm>
          <a:off x="1228217" y="540349"/>
          <a:ext cx="1143000" cy="1143000"/>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a:t>History</a:t>
          </a:r>
        </a:p>
      </dsp:txBody>
      <dsp:txXfrm>
        <a:off x="1395605" y="707737"/>
        <a:ext cx="808224" cy="808224"/>
      </dsp:txXfrm>
    </dsp:sp>
    <dsp:sp modelId="{C580E137-8CAB-4F03-8858-770381DDF01C}">
      <dsp:nvSpPr>
        <dsp:cNvPr id="0" name=""/>
        <dsp:cNvSpPr/>
      </dsp:nvSpPr>
      <dsp:spPr>
        <a:xfrm>
          <a:off x="2299462" y="179746"/>
          <a:ext cx="1143000" cy="1143000"/>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a:t>Geography</a:t>
          </a:r>
        </a:p>
      </dsp:txBody>
      <dsp:txXfrm>
        <a:off x="2466850" y="347134"/>
        <a:ext cx="808224" cy="808224"/>
      </dsp:txXfrm>
    </dsp:sp>
    <dsp:sp modelId="{3F274C8A-6019-49E6-8CE7-3B12A94CA9B0}">
      <dsp:nvSpPr>
        <dsp:cNvPr id="0" name=""/>
        <dsp:cNvSpPr/>
      </dsp:nvSpPr>
      <dsp:spPr>
        <a:xfrm>
          <a:off x="925565" y="50604"/>
          <a:ext cx="3556000" cy="2844800"/>
        </a:xfrm>
        <a:prstGeom prst="funnel">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1CA8E6-0E55-46EC-B25E-670ECFC71C7D}" type="datetimeFigureOut">
              <a:rPr lang="en-GB" smtClean="0"/>
              <a:t>09/09/2022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8ACC93-DD6F-4CD6-B696-61B32DE7C4E7}" type="slidenum">
              <a:rPr lang="en-GB" smtClean="0"/>
              <a:t>‹#›</a:t>
            </a:fld>
            <a:endParaRPr lang="en-GB"/>
          </a:p>
        </p:txBody>
      </p:sp>
    </p:spTree>
    <p:extLst>
      <p:ext uri="{BB962C8B-B14F-4D97-AF65-F5344CB8AC3E}">
        <p14:creationId xmlns:p14="http://schemas.microsoft.com/office/powerpoint/2010/main" val="1875067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Guidance document to be circulated.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207564-2B9A-4FEA-882F-54ACA14A9C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143347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E3828C3-A7F7-4022-8A71-698898E12F62}"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39168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CCAAC40-DA67-4D05-9909-5624FE247239}"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754292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2949A71-E684-404E-8971-D3D4E61067E4}" type="slidenum">
              <a:rPr lang="en-GB" smtClean="0"/>
              <a:t>18</a:t>
            </a:fld>
            <a:endParaRPr lang="en-GB"/>
          </a:p>
        </p:txBody>
      </p:sp>
    </p:spTree>
    <p:extLst>
      <p:ext uri="{BB962C8B-B14F-4D97-AF65-F5344CB8AC3E}">
        <p14:creationId xmlns:p14="http://schemas.microsoft.com/office/powerpoint/2010/main" val="3305906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a:solidFill>
                  <a:schemeClr val="tx1"/>
                </a:solidFill>
                <a:effectLst/>
                <a:latin typeface="+mn-lt"/>
                <a:ea typeface="+mn-ea"/>
                <a:cs typeface="+mn-cs"/>
              </a:rPr>
              <a:t>Young children who are read to every day from birth to the start of reception will have heard about 1.4 million more words than children who were never read to.  This means children who benefit from being read to are already so much more prepared in Year 1, 3, 6 and 7 when they get to us.</a:t>
            </a:r>
            <a:endParaRPr lang="en-GB"/>
          </a:p>
        </p:txBody>
      </p:sp>
      <p:sp>
        <p:nvSpPr>
          <p:cNvPr id="4" name="Slide Number Placeholder 3"/>
          <p:cNvSpPr>
            <a:spLocks noGrp="1"/>
          </p:cNvSpPr>
          <p:nvPr>
            <p:ph type="sldNum" sz="quarter" idx="5"/>
          </p:nvPr>
        </p:nvSpPr>
        <p:spPr/>
        <p:txBody>
          <a:bodyPr/>
          <a:lstStyle/>
          <a:p>
            <a:fld id="{F6547379-A08D-44F0-B3EF-6C1169127B30}" type="slidenum">
              <a:rPr lang="en-GB" smtClean="0"/>
              <a:t>24</a:t>
            </a:fld>
            <a:endParaRPr lang="en-GB"/>
          </a:p>
        </p:txBody>
      </p:sp>
    </p:spTree>
    <p:extLst>
      <p:ext uri="{BB962C8B-B14F-4D97-AF65-F5344CB8AC3E}">
        <p14:creationId xmlns:p14="http://schemas.microsoft.com/office/powerpoint/2010/main" val="1532404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a:solidFill>
                  <a:schemeClr val="tx1"/>
                </a:solidFill>
                <a:effectLst/>
                <a:latin typeface="+mn-lt"/>
                <a:ea typeface="+mn-ea"/>
                <a:cs typeface="+mn-cs"/>
              </a:rPr>
              <a:t>The </a:t>
            </a:r>
            <a:r>
              <a:rPr lang="en-GB" sz="1200" b="1" i="0" kern="1200">
                <a:solidFill>
                  <a:schemeClr val="tx1"/>
                </a:solidFill>
                <a:effectLst/>
                <a:latin typeface="+mn-lt"/>
                <a:ea typeface="+mn-ea"/>
                <a:cs typeface="+mn-cs"/>
              </a:rPr>
              <a:t>Matthew Effect</a:t>
            </a:r>
            <a:r>
              <a:rPr lang="en-GB" sz="1200" b="0" i="0" kern="1200">
                <a:solidFill>
                  <a:schemeClr val="tx1"/>
                </a:solidFill>
                <a:effectLst/>
                <a:latin typeface="+mn-lt"/>
                <a:ea typeface="+mn-ea"/>
                <a:cs typeface="+mn-cs"/>
              </a:rPr>
              <a:t> refers to a pattern in which those who begin with advantage accumulate more advantage over time and those who begin with disadvantage become more disadvantaged over time.  Essentially success breeds success or the rich get richer.</a:t>
            </a:r>
            <a:endParaRPr lang="en-GB"/>
          </a:p>
        </p:txBody>
      </p:sp>
      <p:sp>
        <p:nvSpPr>
          <p:cNvPr id="4" name="Slide Number Placeholder 3"/>
          <p:cNvSpPr>
            <a:spLocks noGrp="1"/>
          </p:cNvSpPr>
          <p:nvPr>
            <p:ph type="sldNum" sz="quarter" idx="5"/>
          </p:nvPr>
        </p:nvSpPr>
        <p:spPr/>
        <p:txBody>
          <a:bodyPr/>
          <a:lstStyle/>
          <a:p>
            <a:fld id="{F6547379-A08D-44F0-B3EF-6C1169127B30}" type="slidenum">
              <a:rPr lang="en-GB" smtClean="0"/>
              <a:t>25</a:t>
            </a:fld>
            <a:endParaRPr lang="en-GB"/>
          </a:p>
        </p:txBody>
      </p:sp>
    </p:spTree>
    <p:extLst>
      <p:ext uri="{BB962C8B-B14F-4D97-AF65-F5344CB8AC3E}">
        <p14:creationId xmlns:p14="http://schemas.microsoft.com/office/powerpoint/2010/main" val="361750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Effective sequencing – does the cu</a:t>
            </a:r>
          </a:p>
        </p:txBody>
      </p:sp>
      <p:sp>
        <p:nvSpPr>
          <p:cNvPr id="4" name="Slide Number Placeholder 3"/>
          <p:cNvSpPr>
            <a:spLocks noGrp="1"/>
          </p:cNvSpPr>
          <p:nvPr>
            <p:ph type="sldNum" sz="quarter" idx="5"/>
          </p:nvPr>
        </p:nvSpPr>
        <p:spPr/>
        <p:txBody>
          <a:bodyPr/>
          <a:lstStyle/>
          <a:p>
            <a:fld id="{F6547379-A08D-44F0-B3EF-6C1169127B30}" type="slidenum">
              <a:rPr lang="en-GB" smtClean="0"/>
              <a:t>29</a:t>
            </a:fld>
            <a:endParaRPr lang="en-GB"/>
          </a:p>
        </p:txBody>
      </p:sp>
    </p:spTree>
    <p:extLst>
      <p:ext uri="{BB962C8B-B14F-4D97-AF65-F5344CB8AC3E}">
        <p14:creationId xmlns:p14="http://schemas.microsoft.com/office/powerpoint/2010/main" val="1590982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6547379-A08D-44F0-B3EF-6C1169127B30}" type="slidenum">
              <a:rPr lang="en-GB" smtClean="0"/>
              <a:t>30</a:t>
            </a:fld>
            <a:endParaRPr lang="en-GB"/>
          </a:p>
        </p:txBody>
      </p:sp>
    </p:spTree>
    <p:extLst>
      <p:ext uri="{BB962C8B-B14F-4D97-AF65-F5344CB8AC3E}">
        <p14:creationId xmlns:p14="http://schemas.microsoft.com/office/powerpoint/2010/main" val="3592202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10CE147-A53C-CAB0-48D8-B0CB2CD6130D}"/>
              </a:ext>
            </a:extLst>
          </p:cNvPr>
          <p:cNvSpPr>
            <a:spLocks noGrp="1"/>
          </p:cNvSpPr>
          <p:nvPr>
            <p:ph type="dt" sz="half" idx="10"/>
          </p:nvPr>
        </p:nvSpPr>
        <p:spPr/>
        <p:txBody>
          <a:bodyPr/>
          <a:lstStyle>
            <a:lvl1pPr>
              <a:defRPr/>
            </a:lvl1pPr>
          </a:lstStyle>
          <a:p>
            <a:pPr>
              <a:defRPr/>
            </a:pPr>
            <a:fld id="{39FCF4B8-A7BD-4811-925F-123FCFB7DBBD}" type="datetimeFigureOut">
              <a:rPr lang="en-GB"/>
              <a:pPr>
                <a:defRPr/>
              </a:pPr>
              <a:t>09/09/2022</a:t>
            </a:fld>
            <a:endParaRPr lang="en-GB"/>
          </a:p>
        </p:txBody>
      </p:sp>
      <p:sp>
        <p:nvSpPr>
          <p:cNvPr id="5" name="Footer Placeholder 4">
            <a:extLst>
              <a:ext uri="{FF2B5EF4-FFF2-40B4-BE49-F238E27FC236}">
                <a16:creationId xmlns:a16="http://schemas.microsoft.com/office/drawing/2014/main" id="{E343ED1E-6054-D33D-E389-6F04097F76C7}"/>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1B3E928-53AF-683D-909A-0F414021A744}"/>
              </a:ext>
            </a:extLst>
          </p:cNvPr>
          <p:cNvSpPr>
            <a:spLocks noGrp="1"/>
          </p:cNvSpPr>
          <p:nvPr>
            <p:ph type="sldNum" sz="quarter" idx="12"/>
          </p:nvPr>
        </p:nvSpPr>
        <p:spPr/>
        <p:txBody>
          <a:bodyPr/>
          <a:lstStyle>
            <a:lvl1pPr>
              <a:defRPr/>
            </a:lvl1pPr>
          </a:lstStyle>
          <a:p>
            <a:fld id="{7F62B1FA-05D0-46F8-858C-C5D65CF607A3}" type="slidenum">
              <a:rPr lang="en-GB" altLang="en-US"/>
              <a:pPr/>
              <a:t>‹#›</a:t>
            </a:fld>
            <a:endParaRPr lang="en-GB" altLang="en-US"/>
          </a:p>
        </p:txBody>
      </p:sp>
    </p:spTree>
    <p:extLst>
      <p:ext uri="{BB962C8B-B14F-4D97-AF65-F5344CB8AC3E}">
        <p14:creationId xmlns:p14="http://schemas.microsoft.com/office/powerpoint/2010/main" val="214165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C7C362-94E5-1088-E2DB-AD6C79837AF9}"/>
              </a:ext>
            </a:extLst>
          </p:cNvPr>
          <p:cNvSpPr>
            <a:spLocks noGrp="1"/>
          </p:cNvSpPr>
          <p:nvPr>
            <p:ph type="dt" sz="half" idx="10"/>
          </p:nvPr>
        </p:nvSpPr>
        <p:spPr/>
        <p:txBody>
          <a:bodyPr/>
          <a:lstStyle>
            <a:lvl1pPr>
              <a:defRPr/>
            </a:lvl1pPr>
          </a:lstStyle>
          <a:p>
            <a:pPr>
              <a:defRPr/>
            </a:pPr>
            <a:fld id="{7F720931-A538-4C29-A946-ED3DB16BD970}" type="datetimeFigureOut">
              <a:rPr lang="en-GB"/>
              <a:pPr>
                <a:defRPr/>
              </a:pPr>
              <a:t>09/09/2022</a:t>
            </a:fld>
            <a:endParaRPr lang="en-GB"/>
          </a:p>
        </p:txBody>
      </p:sp>
      <p:sp>
        <p:nvSpPr>
          <p:cNvPr id="5" name="Footer Placeholder 4">
            <a:extLst>
              <a:ext uri="{FF2B5EF4-FFF2-40B4-BE49-F238E27FC236}">
                <a16:creationId xmlns:a16="http://schemas.microsoft.com/office/drawing/2014/main" id="{B99FCABF-2B53-0D10-7B0E-4FB1BFE24BAA}"/>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95196F3-ACD7-F7E3-9A9B-EC23F9A29822}"/>
              </a:ext>
            </a:extLst>
          </p:cNvPr>
          <p:cNvSpPr>
            <a:spLocks noGrp="1"/>
          </p:cNvSpPr>
          <p:nvPr>
            <p:ph type="sldNum" sz="quarter" idx="12"/>
          </p:nvPr>
        </p:nvSpPr>
        <p:spPr/>
        <p:txBody>
          <a:bodyPr/>
          <a:lstStyle>
            <a:lvl1pPr>
              <a:defRPr/>
            </a:lvl1pPr>
          </a:lstStyle>
          <a:p>
            <a:fld id="{D398FFD3-C74C-4242-9AB4-10AB7017134B}" type="slidenum">
              <a:rPr lang="en-GB" altLang="en-US"/>
              <a:pPr/>
              <a:t>‹#›</a:t>
            </a:fld>
            <a:endParaRPr lang="en-GB" altLang="en-US"/>
          </a:p>
        </p:txBody>
      </p:sp>
    </p:spTree>
    <p:extLst>
      <p:ext uri="{BB962C8B-B14F-4D97-AF65-F5344CB8AC3E}">
        <p14:creationId xmlns:p14="http://schemas.microsoft.com/office/powerpoint/2010/main" val="934607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0F3596-36A6-0C9B-D24A-B75C8917A5B8}"/>
              </a:ext>
            </a:extLst>
          </p:cNvPr>
          <p:cNvSpPr>
            <a:spLocks noGrp="1"/>
          </p:cNvSpPr>
          <p:nvPr>
            <p:ph type="dt" sz="half" idx="10"/>
          </p:nvPr>
        </p:nvSpPr>
        <p:spPr/>
        <p:txBody>
          <a:bodyPr/>
          <a:lstStyle>
            <a:lvl1pPr>
              <a:defRPr/>
            </a:lvl1pPr>
          </a:lstStyle>
          <a:p>
            <a:pPr>
              <a:defRPr/>
            </a:pPr>
            <a:fld id="{86B6213D-2C1E-4138-90DA-E11DBF8E9858}" type="datetimeFigureOut">
              <a:rPr lang="en-GB"/>
              <a:pPr>
                <a:defRPr/>
              </a:pPr>
              <a:t>09/09/2022</a:t>
            </a:fld>
            <a:endParaRPr lang="en-GB"/>
          </a:p>
        </p:txBody>
      </p:sp>
      <p:sp>
        <p:nvSpPr>
          <p:cNvPr id="5" name="Footer Placeholder 4">
            <a:extLst>
              <a:ext uri="{FF2B5EF4-FFF2-40B4-BE49-F238E27FC236}">
                <a16:creationId xmlns:a16="http://schemas.microsoft.com/office/drawing/2014/main" id="{8D163340-C5AF-9A0F-FE81-A67563B9B6B8}"/>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F3C24FC-2E3E-24E2-6278-97E36E94639B}"/>
              </a:ext>
            </a:extLst>
          </p:cNvPr>
          <p:cNvSpPr>
            <a:spLocks noGrp="1"/>
          </p:cNvSpPr>
          <p:nvPr>
            <p:ph type="sldNum" sz="quarter" idx="12"/>
          </p:nvPr>
        </p:nvSpPr>
        <p:spPr/>
        <p:txBody>
          <a:bodyPr/>
          <a:lstStyle>
            <a:lvl1pPr>
              <a:defRPr/>
            </a:lvl1pPr>
          </a:lstStyle>
          <a:p>
            <a:fld id="{65D18134-2544-4293-A96D-B070D82CB85B}" type="slidenum">
              <a:rPr lang="en-GB" altLang="en-US"/>
              <a:pPr/>
              <a:t>‹#›</a:t>
            </a:fld>
            <a:endParaRPr lang="en-GB" altLang="en-US"/>
          </a:p>
        </p:txBody>
      </p:sp>
    </p:spTree>
    <p:extLst>
      <p:ext uri="{BB962C8B-B14F-4D97-AF65-F5344CB8AC3E}">
        <p14:creationId xmlns:p14="http://schemas.microsoft.com/office/powerpoint/2010/main" val="2790621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339593C-D4BB-4AD7-824E-8B1AAEF5680A}"/>
              </a:ext>
            </a:extLst>
          </p:cNvPr>
          <p:cNvSpPr>
            <a:spLocks noGrp="1"/>
          </p:cNvSpPr>
          <p:nvPr>
            <p:ph type="dt" sz="half" idx="10"/>
          </p:nvPr>
        </p:nvSpPr>
        <p:spPr/>
        <p:txBody>
          <a:bodyPr/>
          <a:lstStyle>
            <a:lvl1pPr>
              <a:defRPr/>
            </a:lvl1pPr>
          </a:lstStyle>
          <a:p>
            <a:pPr>
              <a:defRPr/>
            </a:pPr>
            <a:fld id="{EC82B3BB-E231-4386-B62D-F7BCE16AFCA5}" type="datetimeFigureOut">
              <a:rPr lang="en-GB"/>
              <a:pPr>
                <a:defRPr/>
              </a:pPr>
              <a:t>09/09/2022</a:t>
            </a:fld>
            <a:endParaRPr lang="en-GB"/>
          </a:p>
        </p:txBody>
      </p:sp>
      <p:sp>
        <p:nvSpPr>
          <p:cNvPr id="5" name="Footer Placeholder 4">
            <a:extLst>
              <a:ext uri="{FF2B5EF4-FFF2-40B4-BE49-F238E27FC236}">
                <a16:creationId xmlns:a16="http://schemas.microsoft.com/office/drawing/2014/main" id="{447DD986-27DF-4620-8662-DB48947C70AA}"/>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646C720F-D01C-4EB5-8490-B15517930201}"/>
              </a:ext>
            </a:extLst>
          </p:cNvPr>
          <p:cNvSpPr>
            <a:spLocks noGrp="1"/>
          </p:cNvSpPr>
          <p:nvPr>
            <p:ph type="sldNum" sz="quarter" idx="12"/>
          </p:nvPr>
        </p:nvSpPr>
        <p:spPr/>
        <p:txBody>
          <a:bodyPr/>
          <a:lstStyle>
            <a:lvl1pPr>
              <a:defRPr/>
            </a:lvl1pPr>
          </a:lstStyle>
          <a:p>
            <a:fld id="{4289337B-0602-4A2E-BF8D-F44D0161A5D4}" type="slidenum">
              <a:rPr lang="en-GB" altLang="en-US"/>
              <a:pPr/>
              <a:t>‹#›</a:t>
            </a:fld>
            <a:endParaRPr lang="en-GB" altLang="en-US"/>
          </a:p>
        </p:txBody>
      </p:sp>
    </p:spTree>
    <p:extLst>
      <p:ext uri="{BB962C8B-B14F-4D97-AF65-F5344CB8AC3E}">
        <p14:creationId xmlns:p14="http://schemas.microsoft.com/office/powerpoint/2010/main" val="3133573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0F6D9D-4510-4560-B52B-16FC3C0EEA70}"/>
              </a:ext>
            </a:extLst>
          </p:cNvPr>
          <p:cNvSpPr>
            <a:spLocks noGrp="1"/>
          </p:cNvSpPr>
          <p:nvPr>
            <p:ph type="dt" sz="half" idx="10"/>
          </p:nvPr>
        </p:nvSpPr>
        <p:spPr/>
        <p:txBody>
          <a:bodyPr/>
          <a:lstStyle>
            <a:lvl1pPr>
              <a:defRPr/>
            </a:lvl1pPr>
          </a:lstStyle>
          <a:p>
            <a:pPr>
              <a:defRPr/>
            </a:pPr>
            <a:fld id="{CCC31777-F96E-41FC-B6E6-B13120C176B4}" type="datetimeFigureOut">
              <a:rPr lang="en-GB"/>
              <a:pPr>
                <a:defRPr/>
              </a:pPr>
              <a:t>09/09/2022</a:t>
            </a:fld>
            <a:endParaRPr lang="en-GB"/>
          </a:p>
        </p:txBody>
      </p:sp>
      <p:sp>
        <p:nvSpPr>
          <p:cNvPr id="5" name="Footer Placeholder 4">
            <a:extLst>
              <a:ext uri="{FF2B5EF4-FFF2-40B4-BE49-F238E27FC236}">
                <a16:creationId xmlns:a16="http://schemas.microsoft.com/office/drawing/2014/main" id="{3BA0E606-8700-4958-B9B3-16D07C37D2C4}"/>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1673E27-9FCD-43BF-BE1A-3C16F5094315}"/>
              </a:ext>
            </a:extLst>
          </p:cNvPr>
          <p:cNvSpPr>
            <a:spLocks noGrp="1"/>
          </p:cNvSpPr>
          <p:nvPr>
            <p:ph type="sldNum" sz="quarter" idx="12"/>
          </p:nvPr>
        </p:nvSpPr>
        <p:spPr/>
        <p:txBody>
          <a:bodyPr/>
          <a:lstStyle>
            <a:lvl1pPr>
              <a:defRPr/>
            </a:lvl1pPr>
          </a:lstStyle>
          <a:p>
            <a:fld id="{53482D29-E75E-46FA-882E-8CE0CA05FF1D}" type="slidenum">
              <a:rPr lang="en-GB" altLang="en-US"/>
              <a:pPr/>
              <a:t>‹#›</a:t>
            </a:fld>
            <a:endParaRPr lang="en-GB" altLang="en-US"/>
          </a:p>
        </p:txBody>
      </p:sp>
    </p:spTree>
    <p:extLst>
      <p:ext uri="{BB962C8B-B14F-4D97-AF65-F5344CB8AC3E}">
        <p14:creationId xmlns:p14="http://schemas.microsoft.com/office/powerpoint/2010/main" val="19623830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63D141-F6CF-4D92-B3F9-6D04E93AB7AF}"/>
              </a:ext>
            </a:extLst>
          </p:cNvPr>
          <p:cNvSpPr>
            <a:spLocks noGrp="1"/>
          </p:cNvSpPr>
          <p:nvPr>
            <p:ph type="dt" sz="half" idx="10"/>
          </p:nvPr>
        </p:nvSpPr>
        <p:spPr/>
        <p:txBody>
          <a:bodyPr/>
          <a:lstStyle>
            <a:lvl1pPr>
              <a:defRPr/>
            </a:lvl1pPr>
          </a:lstStyle>
          <a:p>
            <a:pPr>
              <a:defRPr/>
            </a:pPr>
            <a:fld id="{2A8284A7-BB29-49A3-9972-D70759C3D9B0}" type="datetimeFigureOut">
              <a:rPr lang="en-GB"/>
              <a:pPr>
                <a:defRPr/>
              </a:pPr>
              <a:t>09/09/2022</a:t>
            </a:fld>
            <a:endParaRPr lang="en-GB"/>
          </a:p>
        </p:txBody>
      </p:sp>
      <p:sp>
        <p:nvSpPr>
          <p:cNvPr id="5" name="Footer Placeholder 4">
            <a:extLst>
              <a:ext uri="{FF2B5EF4-FFF2-40B4-BE49-F238E27FC236}">
                <a16:creationId xmlns:a16="http://schemas.microsoft.com/office/drawing/2014/main" id="{B47A2189-3F75-4D3A-81CA-AA4192398A5F}"/>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888B608-2026-4552-9859-9B2C9BFE11E3}"/>
              </a:ext>
            </a:extLst>
          </p:cNvPr>
          <p:cNvSpPr>
            <a:spLocks noGrp="1"/>
          </p:cNvSpPr>
          <p:nvPr>
            <p:ph type="sldNum" sz="quarter" idx="12"/>
          </p:nvPr>
        </p:nvSpPr>
        <p:spPr/>
        <p:txBody>
          <a:bodyPr/>
          <a:lstStyle>
            <a:lvl1pPr>
              <a:defRPr/>
            </a:lvl1pPr>
          </a:lstStyle>
          <a:p>
            <a:fld id="{077E6E5E-678D-45D4-AD64-1C1EA611CBBC}" type="slidenum">
              <a:rPr lang="en-GB" altLang="en-US"/>
              <a:pPr/>
              <a:t>‹#›</a:t>
            </a:fld>
            <a:endParaRPr lang="en-GB" altLang="en-US"/>
          </a:p>
        </p:txBody>
      </p:sp>
    </p:spTree>
    <p:extLst>
      <p:ext uri="{BB962C8B-B14F-4D97-AF65-F5344CB8AC3E}">
        <p14:creationId xmlns:p14="http://schemas.microsoft.com/office/powerpoint/2010/main" val="12270970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3BF21210-B634-41CD-AA62-4369FF3D2E06}"/>
              </a:ext>
            </a:extLst>
          </p:cNvPr>
          <p:cNvSpPr>
            <a:spLocks noGrp="1"/>
          </p:cNvSpPr>
          <p:nvPr>
            <p:ph type="dt" sz="half" idx="10"/>
          </p:nvPr>
        </p:nvSpPr>
        <p:spPr/>
        <p:txBody>
          <a:bodyPr/>
          <a:lstStyle>
            <a:lvl1pPr>
              <a:defRPr/>
            </a:lvl1pPr>
          </a:lstStyle>
          <a:p>
            <a:pPr>
              <a:defRPr/>
            </a:pPr>
            <a:fld id="{FF4C03C7-0907-490D-A991-9FA052003D99}" type="datetimeFigureOut">
              <a:rPr lang="en-GB"/>
              <a:pPr>
                <a:defRPr/>
              </a:pPr>
              <a:t>09/09/2022</a:t>
            </a:fld>
            <a:endParaRPr lang="en-GB"/>
          </a:p>
        </p:txBody>
      </p:sp>
      <p:sp>
        <p:nvSpPr>
          <p:cNvPr id="6" name="Footer Placeholder 4">
            <a:extLst>
              <a:ext uri="{FF2B5EF4-FFF2-40B4-BE49-F238E27FC236}">
                <a16:creationId xmlns:a16="http://schemas.microsoft.com/office/drawing/2014/main" id="{65F5107A-A101-4ECE-B92A-FF37D97680A9}"/>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40587F9C-9607-4225-914A-60D68A569C2C}"/>
              </a:ext>
            </a:extLst>
          </p:cNvPr>
          <p:cNvSpPr>
            <a:spLocks noGrp="1"/>
          </p:cNvSpPr>
          <p:nvPr>
            <p:ph type="sldNum" sz="quarter" idx="12"/>
          </p:nvPr>
        </p:nvSpPr>
        <p:spPr/>
        <p:txBody>
          <a:bodyPr/>
          <a:lstStyle>
            <a:lvl1pPr>
              <a:defRPr/>
            </a:lvl1pPr>
          </a:lstStyle>
          <a:p>
            <a:fld id="{9F263AC9-160D-4357-8413-D4A2A8DD00BF}" type="slidenum">
              <a:rPr lang="en-GB" altLang="en-US"/>
              <a:pPr/>
              <a:t>‹#›</a:t>
            </a:fld>
            <a:endParaRPr lang="en-GB" altLang="en-US"/>
          </a:p>
        </p:txBody>
      </p:sp>
    </p:spTree>
    <p:extLst>
      <p:ext uri="{BB962C8B-B14F-4D97-AF65-F5344CB8AC3E}">
        <p14:creationId xmlns:p14="http://schemas.microsoft.com/office/powerpoint/2010/main" val="9766087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B8478641-8CF2-4E3B-A433-738EED3E18A0}"/>
              </a:ext>
            </a:extLst>
          </p:cNvPr>
          <p:cNvSpPr>
            <a:spLocks noGrp="1"/>
          </p:cNvSpPr>
          <p:nvPr>
            <p:ph type="dt" sz="half" idx="10"/>
          </p:nvPr>
        </p:nvSpPr>
        <p:spPr/>
        <p:txBody>
          <a:bodyPr/>
          <a:lstStyle>
            <a:lvl1pPr>
              <a:defRPr/>
            </a:lvl1pPr>
          </a:lstStyle>
          <a:p>
            <a:pPr>
              <a:defRPr/>
            </a:pPr>
            <a:fld id="{3396DD77-C665-4B06-B7CB-B4621028F4D6}" type="datetimeFigureOut">
              <a:rPr lang="en-GB"/>
              <a:pPr>
                <a:defRPr/>
              </a:pPr>
              <a:t>09/09/2022</a:t>
            </a:fld>
            <a:endParaRPr lang="en-GB"/>
          </a:p>
        </p:txBody>
      </p:sp>
      <p:sp>
        <p:nvSpPr>
          <p:cNvPr id="8" name="Footer Placeholder 4">
            <a:extLst>
              <a:ext uri="{FF2B5EF4-FFF2-40B4-BE49-F238E27FC236}">
                <a16:creationId xmlns:a16="http://schemas.microsoft.com/office/drawing/2014/main" id="{1EC07110-5159-46C4-A328-F421FDB2F52D}"/>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3127E417-5F66-46B9-98CE-3734A607D3C6}"/>
              </a:ext>
            </a:extLst>
          </p:cNvPr>
          <p:cNvSpPr>
            <a:spLocks noGrp="1"/>
          </p:cNvSpPr>
          <p:nvPr>
            <p:ph type="sldNum" sz="quarter" idx="12"/>
          </p:nvPr>
        </p:nvSpPr>
        <p:spPr/>
        <p:txBody>
          <a:bodyPr/>
          <a:lstStyle>
            <a:lvl1pPr>
              <a:defRPr/>
            </a:lvl1pPr>
          </a:lstStyle>
          <a:p>
            <a:fld id="{196289A0-AF45-41C9-ADA5-B17566EA8F7C}" type="slidenum">
              <a:rPr lang="en-GB" altLang="en-US"/>
              <a:pPr/>
              <a:t>‹#›</a:t>
            </a:fld>
            <a:endParaRPr lang="en-GB" altLang="en-US"/>
          </a:p>
        </p:txBody>
      </p:sp>
    </p:spTree>
    <p:extLst>
      <p:ext uri="{BB962C8B-B14F-4D97-AF65-F5344CB8AC3E}">
        <p14:creationId xmlns:p14="http://schemas.microsoft.com/office/powerpoint/2010/main" val="4138695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F960236D-110D-4CB9-B02C-417C42E4E8FA}"/>
              </a:ext>
            </a:extLst>
          </p:cNvPr>
          <p:cNvSpPr>
            <a:spLocks noGrp="1"/>
          </p:cNvSpPr>
          <p:nvPr>
            <p:ph type="dt" sz="half" idx="10"/>
          </p:nvPr>
        </p:nvSpPr>
        <p:spPr/>
        <p:txBody>
          <a:bodyPr/>
          <a:lstStyle>
            <a:lvl1pPr>
              <a:defRPr/>
            </a:lvl1pPr>
          </a:lstStyle>
          <a:p>
            <a:pPr>
              <a:defRPr/>
            </a:pPr>
            <a:fld id="{CB28769B-733B-4AE9-A255-AA7AE8247D0A}" type="datetimeFigureOut">
              <a:rPr lang="en-GB"/>
              <a:pPr>
                <a:defRPr/>
              </a:pPr>
              <a:t>09/09/2022</a:t>
            </a:fld>
            <a:endParaRPr lang="en-GB"/>
          </a:p>
        </p:txBody>
      </p:sp>
      <p:sp>
        <p:nvSpPr>
          <p:cNvPr id="4" name="Footer Placeholder 4">
            <a:extLst>
              <a:ext uri="{FF2B5EF4-FFF2-40B4-BE49-F238E27FC236}">
                <a16:creationId xmlns:a16="http://schemas.microsoft.com/office/drawing/2014/main" id="{F536F765-0F24-4B36-926D-547A4F710E5F}"/>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F5DB85B0-556B-4726-957E-A207E1D0C5D8}"/>
              </a:ext>
            </a:extLst>
          </p:cNvPr>
          <p:cNvSpPr>
            <a:spLocks noGrp="1"/>
          </p:cNvSpPr>
          <p:nvPr>
            <p:ph type="sldNum" sz="quarter" idx="12"/>
          </p:nvPr>
        </p:nvSpPr>
        <p:spPr/>
        <p:txBody>
          <a:bodyPr/>
          <a:lstStyle>
            <a:lvl1pPr>
              <a:defRPr/>
            </a:lvl1pPr>
          </a:lstStyle>
          <a:p>
            <a:fld id="{75A72615-51E3-4886-8F60-46BC3A55E44D}" type="slidenum">
              <a:rPr lang="en-GB" altLang="en-US"/>
              <a:pPr/>
              <a:t>‹#›</a:t>
            </a:fld>
            <a:endParaRPr lang="en-GB" altLang="en-US"/>
          </a:p>
        </p:txBody>
      </p:sp>
    </p:spTree>
    <p:extLst>
      <p:ext uri="{BB962C8B-B14F-4D97-AF65-F5344CB8AC3E}">
        <p14:creationId xmlns:p14="http://schemas.microsoft.com/office/powerpoint/2010/main" val="7117274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81E52FE-8D88-4CE7-88AA-5D6909C27482}"/>
              </a:ext>
            </a:extLst>
          </p:cNvPr>
          <p:cNvSpPr>
            <a:spLocks noGrp="1"/>
          </p:cNvSpPr>
          <p:nvPr>
            <p:ph type="dt" sz="half" idx="10"/>
          </p:nvPr>
        </p:nvSpPr>
        <p:spPr/>
        <p:txBody>
          <a:bodyPr/>
          <a:lstStyle>
            <a:lvl1pPr>
              <a:defRPr/>
            </a:lvl1pPr>
          </a:lstStyle>
          <a:p>
            <a:pPr>
              <a:defRPr/>
            </a:pPr>
            <a:fld id="{8636F7A1-5116-419D-965B-EFD609A5828E}" type="datetimeFigureOut">
              <a:rPr lang="en-GB"/>
              <a:pPr>
                <a:defRPr/>
              </a:pPr>
              <a:t>09/09/2022</a:t>
            </a:fld>
            <a:endParaRPr lang="en-GB"/>
          </a:p>
        </p:txBody>
      </p:sp>
      <p:sp>
        <p:nvSpPr>
          <p:cNvPr id="3" name="Footer Placeholder 4">
            <a:extLst>
              <a:ext uri="{FF2B5EF4-FFF2-40B4-BE49-F238E27FC236}">
                <a16:creationId xmlns:a16="http://schemas.microsoft.com/office/drawing/2014/main" id="{36134D7F-0468-4F8E-8516-CE515B6D7D2F}"/>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F5D81E41-F80E-4900-BD6E-E2B394D64FCA}"/>
              </a:ext>
            </a:extLst>
          </p:cNvPr>
          <p:cNvSpPr>
            <a:spLocks noGrp="1"/>
          </p:cNvSpPr>
          <p:nvPr>
            <p:ph type="sldNum" sz="quarter" idx="12"/>
          </p:nvPr>
        </p:nvSpPr>
        <p:spPr/>
        <p:txBody>
          <a:bodyPr/>
          <a:lstStyle>
            <a:lvl1pPr>
              <a:defRPr/>
            </a:lvl1pPr>
          </a:lstStyle>
          <a:p>
            <a:fld id="{8C894B7C-479E-48EE-A6B5-48B8490337DC}" type="slidenum">
              <a:rPr lang="en-GB" altLang="en-US"/>
              <a:pPr/>
              <a:t>‹#›</a:t>
            </a:fld>
            <a:endParaRPr lang="en-GB" altLang="en-US"/>
          </a:p>
        </p:txBody>
      </p:sp>
    </p:spTree>
    <p:extLst>
      <p:ext uri="{BB962C8B-B14F-4D97-AF65-F5344CB8AC3E}">
        <p14:creationId xmlns:p14="http://schemas.microsoft.com/office/powerpoint/2010/main" val="29795016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2D1BADB3-3D0B-47E6-8197-516BF68FA407}"/>
              </a:ext>
            </a:extLst>
          </p:cNvPr>
          <p:cNvSpPr>
            <a:spLocks noGrp="1"/>
          </p:cNvSpPr>
          <p:nvPr>
            <p:ph type="dt" sz="half" idx="10"/>
          </p:nvPr>
        </p:nvSpPr>
        <p:spPr/>
        <p:txBody>
          <a:bodyPr/>
          <a:lstStyle>
            <a:lvl1pPr>
              <a:defRPr/>
            </a:lvl1pPr>
          </a:lstStyle>
          <a:p>
            <a:pPr>
              <a:defRPr/>
            </a:pPr>
            <a:fld id="{DD5214F5-1106-42A0-A225-04A78C63D05B}" type="datetimeFigureOut">
              <a:rPr lang="en-GB"/>
              <a:pPr>
                <a:defRPr/>
              </a:pPr>
              <a:t>09/09/2022</a:t>
            </a:fld>
            <a:endParaRPr lang="en-GB"/>
          </a:p>
        </p:txBody>
      </p:sp>
      <p:sp>
        <p:nvSpPr>
          <p:cNvPr id="6" name="Footer Placeholder 4">
            <a:extLst>
              <a:ext uri="{FF2B5EF4-FFF2-40B4-BE49-F238E27FC236}">
                <a16:creationId xmlns:a16="http://schemas.microsoft.com/office/drawing/2014/main" id="{30984DD6-21D4-4A8D-BAE1-FA50BC114E1C}"/>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E32FF5A5-952B-4322-BE21-9C289BCCCE88}"/>
              </a:ext>
            </a:extLst>
          </p:cNvPr>
          <p:cNvSpPr>
            <a:spLocks noGrp="1"/>
          </p:cNvSpPr>
          <p:nvPr>
            <p:ph type="sldNum" sz="quarter" idx="12"/>
          </p:nvPr>
        </p:nvSpPr>
        <p:spPr/>
        <p:txBody>
          <a:bodyPr/>
          <a:lstStyle>
            <a:lvl1pPr>
              <a:defRPr/>
            </a:lvl1pPr>
          </a:lstStyle>
          <a:p>
            <a:fld id="{A058AE40-8F08-4692-939A-FCA4657E7DC8}" type="slidenum">
              <a:rPr lang="en-GB" altLang="en-US"/>
              <a:pPr/>
              <a:t>‹#›</a:t>
            </a:fld>
            <a:endParaRPr lang="en-GB" altLang="en-US"/>
          </a:p>
        </p:txBody>
      </p:sp>
    </p:spTree>
    <p:extLst>
      <p:ext uri="{BB962C8B-B14F-4D97-AF65-F5344CB8AC3E}">
        <p14:creationId xmlns:p14="http://schemas.microsoft.com/office/powerpoint/2010/main" val="2406053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C281CE-7510-445E-84C1-31DACDF9FF5B}"/>
              </a:ext>
            </a:extLst>
          </p:cNvPr>
          <p:cNvSpPr>
            <a:spLocks noGrp="1"/>
          </p:cNvSpPr>
          <p:nvPr>
            <p:ph type="dt" sz="half" idx="10"/>
          </p:nvPr>
        </p:nvSpPr>
        <p:spPr/>
        <p:txBody>
          <a:bodyPr/>
          <a:lstStyle>
            <a:lvl1pPr>
              <a:defRPr/>
            </a:lvl1pPr>
          </a:lstStyle>
          <a:p>
            <a:pPr>
              <a:defRPr/>
            </a:pPr>
            <a:fld id="{C8A48410-DFCA-4B5F-BD07-FBA9798CE647}" type="datetimeFigureOut">
              <a:rPr lang="en-GB"/>
              <a:pPr>
                <a:defRPr/>
              </a:pPr>
              <a:t>09/09/2022</a:t>
            </a:fld>
            <a:endParaRPr lang="en-GB"/>
          </a:p>
        </p:txBody>
      </p:sp>
      <p:sp>
        <p:nvSpPr>
          <p:cNvPr id="5" name="Footer Placeholder 4">
            <a:extLst>
              <a:ext uri="{FF2B5EF4-FFF2-40B4-BE49-F238E27FC236}">
                <a16:creationId xmlns:a16="http://schemas.microsoft.com/office/drawing/2014/main" id="{9AC36761-3B02-5A18-EA11-D10DE5E8BD6D}"/>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7AEDC41-A3FF-FBDB-BBE8-AE0037E97A5D}"/>
              </a:ext>
            </a:extLst>
          </p:cNvPr>
          <p:cNvSpPr>
            <a:spLocks noGrp="1"/>
          </p:cNvSpPr>
          <p:nvPr>
            <p:ph type="sldNum" sz="quarter" idx="12"/>
          </p:nvPr>
        </p:nvSpPr>
        <p:spPr/>
        <p:txBody>
          <a:bodyPr/>
          <a:lstStyle>
            <a:lvl1pPr>
              <a:defRPr/>
            </a:lvl1pPr>
          </a:lstStyle>
          <a:p>
            <a:fld id="{E1EB46EA-A93E-4A94-B0A8-B2B39376C7D4}" type="slidenum">
              <a:rPr lang="en-GB" altLang="en-US"/>
              <a:pPr/>
              <a:t>‹#›</a:t>
            </a:fld>
            <a:endParaRPr lang="en-GB" altLang="en-US"/>
          </a:p>
        </p:txBody>
      </p:sp>
    </p:spTree>
    <p:extLst>
      <p:ext uri="{BB962C8B-B14F-4D97-AF65-F5344CB8AC3E}">
        <p14:creationId xmlns:p14="http://schemas.microsoft.com/office/powerpoint/2010/main" val="1023444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69CE288B-E24F-44EF-9FEC-1C526A5D3520}"/>
              </a:ext>
            </a:extLst>
          </p:cNvPr>
          <p:cNvSpPr>
            <a:spLocks noGrp="1"/>
          </p:cNvSpPr>
          <p:nvPr>
            <p:ph type="dt" sz="half" idx="10"/>
          </p:nvPr>
        </p:nvSpPr>
        <p:spPr/>
        <p:txBody>
          <a:bodyPr/>
          <a:lstStyle>
            <a:lvl1pPr>
              <a:defRPr/>
            </a:lvl1pPr>
          </a:lstStyle>
          <a:p>
            <a:pPr>
              <a:defRPr/>
            </a:pPr>
            <a:fld id="{B2BAEBF2-5F37-4FB0-891F-6FE714EE568C}" type="datetimeFigureOut">
              <a:rPr lang="en-GB"/>
              <a:pPr>
                <a:defRPr/>
              </a:pPr>
              <a:t>09/09/2022</a:t>
            </a:fld>
            <a:endParaRPr lang="en-GB"/>
          </a:p>
        </p:txBody>
      </p:sp>
      <p:sp>
        <p:nvSpPr>
          <p:cNvPr id="6" name="Footer Placeholder 4">
            <a:extLst>
              <a:ext uri="{FF2B5EF4-FFF2-40B4-BE49-F238E27FC236}">
                <a16:creationId xmlns:a16="http://schemas.microsoft.com/office/drawing/2014/main" id="{8F9B20C0-EA1B-4BD1-B851-644992E5E64C}"/>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72461EBD-FC36-4997-80C4-5B0A75809CB3}"/>
              </a:ext>
            </a:extLst>
          </p:cNvPr>
          <p:cNvSpPr>
            <a:spLocks noGrp="1"/>
          </p:cNvSpPr>
          <p:nvPr>
            <p:ph type="sldNum" sz="quarter" idx="12"/>
          </p:nvPr>
        </p:nvSpPr>
        <p:spPr/>
        <p:txBody>
          <a:bodyPr/>
          <a:lstStyle>
            <a:lvl1pPr>
              <a:defRPr/>
            </a:lvl1pPr>
          </a:lstStyle>
          <a:p>
            <a:fld id="{73B809F5-822C-4D81-9E28-B8C12626A2C9}" type="slidenum">
              <a:rPr lang="en-GB" altLang="en-US"/>
              <a:pPr/>
              <a:t>‹#›</a:t>
            </a:fld>
            <a:endParaRPr lang="en-GB" altLang="en-US"/>
          </a:p>
        </p:txBody>
      </p:sp>
    </p:spTree>
    <p:extLst>
      <p:ext uri="{BB962C8B-B14F-4D97-AF65-F5344CB8AC3E}">
        <p14:creationId xmlns:p14="http://schemas.microsoft.com/office/powerpoint/2010/main" val="28693230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009006-EC31-48CD-B6C5-9961AC75CFF5}"/>
              </a:ext>
            </a:extLst>
          </p:cNvPr>
          <p:cNvSpPr>
            <a:spLocks noGrp="1"/>
          </p:cNvSpPr>
          <p:nvPr>
            <p:ph type="dt" sz="half" idx="10"/>
          </p:nvPr>
        </p:nvSpPr>
        <p:spPr/>
        <p:txBody>
          <a:bodyPr/>
          <a:lstStyle>
            <a:lvl1pPr>
              <a:defRPr/>
            </a:lvl1pPr>
          </a:lstStyle>
          <a:p>
            <a:pPr>
              <a:defRPr/>
            </a:pPr>
            <a:fld id="{C9538ED2-59D1-4498-ACA5-8D8ACE01EC3B}" type="datetimeFigureOut">
              <a:rPr lang="en-GB"/>
              <a:pPr>
                <a:defRPr/>
              </a:pPr>
              <a:t>09/09/2022</a:t>
            </a:fld>
            <a:endParaRPr lang="en-GB"/>
          </a:p>
        </p:txBody>
      </p:sp>
      <p:sp>
        <p:nvSpPr>
          <p:cNvPr id="5" name="Footer Placeholder 4">
            <a:extLst>
              <a:ext uri="{FF2B5EF4-FFF2-40B4-BE49-F238E27FC236}">
                <a16:creationId xmlns:a16="http://schemas.microsoft.com/office/drawing/2014/main" id="{B9822AEE-B512-43CB-BB1F-FA03AD03EC18}"/>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B6E5B71D-2BCA-4C0E-87D8-2FC9C0D26C04}"/>
              </a:ext>
            </a:extLst>
          </p:cNvPr>
          <p:cNvSpPr>
            <a:spLocks noGrp="1"/>
          </p:cNvSpPr>
          <p:nvPr>
            <p:ph type="sldNum" sz="quarter" idx="12"/>
          </p:nvPr>
        </p:nvSpPr>
        <p:spPr/>
        <p:txBody>
          <a:bodyPr/>
          <a:lstStyle>
            <a:lvl1pPr>
              <a:defRPr/>
            </a:lvl1pPr>
          </a:lstStyle>
          <a:p>
            <a:fld id="{FAC12290-DDD7-41F5-9671-5A99F3532AB1}" type="slidenum">
              <a:rPr lang="en-GB" altLang="en-US"/>
              <a:pPr/>
              <a:t>‹#›</a:t>
            </a:fld>
            <a:endParaRPr lang="en-GB" altLang="en-US"/>
          </a:p>
        </p:txBody>
      </p:sp>
    </p:spTree>
    <p:extLst>
      <p:ext uri="{BB962C8B-B14F-4D97-AF65-F5344CB8AC3E}">
        <p14:creationId xmlns:p14="http://schemas.microsoft.com/office/powerpoint/2010/main" val="3935214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0DCC8AA-139D-4710-B9FF-742A3A7926FA}"/>
              </a:ext>
            </a:extLst>
          </p:cNvPr>
          <p:cNvSpPr>
            <a:spLocks noGrp="1"/>
          </p:cNvSpPr>
          <p:nvPr>
            <p:ph type="dt" sz="half" idx="10"/>
          </p:nvPr>
        </p:nvSpPr>
        <p:spPr/>
        <p:txBody>
          <a:bodyPr/>
          <a:lstStyle>
            <a:lvl1pPr>
              <a:defRPr/>
            </a:lvl1pPr>
          </a:lstStyle>
          <a:p>
            <a:pPr>
              <a:defRPr/>
            </a:pPr>
            <a:fld id="{24F36FD2-DF2D-4E56-8402-B21EFB5780AE}" type="datetimeFigureOut">
              <a:rPr lang="en-GB"/>
              <a:pPr>
                <a:defRPr/>
              </a:pPr>
              <a:t>09/09/2022</a:t>
            </a:fld>
            <a:endParaRPr lang="en-GB"/>
          </a:p>
        </p:txBody>
      </p:sp>
      <p:sp>
        <p:nvSpPr>
          <p:cNvPr id="5" name="Footer Placeholder 4">
            <a:extLst>
              <a:ext uri="{FF2B5EF4-FFF2-40B4-BE49-F238E27FC236}">
                <a16:creationId xmlns:a16="http://schemas.microsoft.com/office/drawing/2014/main" id="{AF119AC7-D312-4284-89DA-B144F5CA4066}"/>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B0EBCBD-9A81-4D21-93DE-8048E9F3B3C2}"/>
              </a:ext>
            </a:extLst>
          </p:cNvPr>
          <p:cNvSpPr>
            <a:spLocks noGrp="1"/>
          </p:cNvSpPr>
          <p:nvPr>
            <p:ph type="sldNum" sz="quarter" idx="12"/>
          </p:nvPr>
        </p:nvSpPr>
        <p:spPr/>
        <p:txBody>
          <a:bodyPr/>
          <a:lstStyle>
            <a:lvl1pPr>
              <a:defRPr/>
            </a:lvl1pPr>
          </a:lstStyle>
          <a:p>
            <a:fld id="{E3E09DB2-F269-4990-B7A7-90DB6ECF7EC8}" type="slidenum">
              <a:rPr lang="en-GB" altLang="en-US"/>
              <a:pPr/>
              <a:t>‹#›</a:t>
            </a:fld>
            <a:endParaRPr lang="en-GB" altLang="en-US"/>
          </a:p>
        </p:txBody>
      </p:sp>
    </p:spTree>
    <p:extLst>
      <p:ext uri="{BB962C8B-B14F-4D97-AF65-F5344CB8AC3E}">
        <p14:creationId xmlns:p14="http://schemas.microsoft.com/office/powerpoint/2010/main" val="1849597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79D182-E28D-A9E7-E0BF-940D4EEFDDE9}"/>
              </a:ext>
            </a:extLst>
          </p:cNvPr>
          <p:cNvSpPr>
            <a:spLocks noGrp="1"/>
          </p:cNvSpPr>
          <p:nvPr>
            <p:ph type="dt" sz="half" idx="10"/>
          </p:nvPr>
        </p:nvSpPr>
        <p:spPr/>
        <p:txBody>
          <a:bodyPr/>
          <a:lstStyle>
            <a:lvl1pPr>
              <a:defRPr/>
            </a:lvl1pPr>
          </a:lstStyle>
          <a:p>
            <a:pPr>
              <a:defRPr/>
            </a:pPr>
            <a:fld id="{5E6D77C2-2405-4443-83C4-5ACB2696553B}" type="datetimeFigureOut">
              <a:rPr lang="en-GB"/>
              <a:pPr>
                <a:defRPr/>
              </a:pPr>
              <a:t>09/09/2022</a:t>
            </a:fld>
            <a:endParaRPr lang="en-GB"/>
          </a:p>
        </p:txBody>
      </p:sp>
      <p:sp>
        <p:nvSpPr>
          <p:cNvPr id="5" name="Footer Placeholder 4">
            <a:extLst>
              <a:ext uri="{FF2B5EF4-FFF2-40B4-BE49-F238E27FC236}">
                <a16:creationId xmlns:a16="http://schemas.microsoft.com/office/drawing/2014/main" id="{1C8C885C-E6CC-DC05-B537-75DCB776AEB2}"/>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343F444-6DF8-A909-A788-3C9DFB4CBE7E}"/>
              </a:ext>
            </a:extLst>
          </p:cNvPr>
          <p:cNvSpPr>
            <a:spLocks noGrp="1"/>
          </p:cNvSpPr>
          <p:nvPr>
            <p:ph type="sldNum" sz="quarter" idx="12"/>
          </p:nvPr>
        </p:nvSpPr>
        <p:spPr/>
        <p:txBody>
          <a:bodyPr/>
          <a:lstStyle>
            <a:lvl1pPr>
              <a:defRPr/>
            </a:lvl1pPr>
          </a:lstStyle>
          <a:p>
            <a:fld id="{BA6084A4-B5AA-4B26-B3C1-06BA81298237}" type="slidenum">
              <a:rPr lang="en-GB" altLang="en-US"/>
              <a:pPr/>
              <a:t>‹#›</a:t>
            </a:fld>
            <a:endParaRPr lang="en-GB" altLang="en-US"/>
          </a:p>
        </p:txBody>
      </p:sp>
    </p:spTree>
    <p:extLst>
      <p:ext uri="{BB962C8B-B14F-4D97-AF65-F5344CB8AC3E}">
        <p14:creationId xmlns:p14="http://schemas.microsoft.com/office/powerpoint/2010/main" val="325611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5A0042A7-7576-C148-C82E-588438FDD3CF}"/>
              </a:ext>
            </a:extLst>
          </p:cNvPr>
          <p:cNvSpPr>
            <a:spLocks noGrp="1"/>
          </p:cNvSpPr>
          <p:nvPr>
            <p:ph type="dt" sz="half" idx="10"/>
          </p:nvPr>
        </p:nvSpPr>
        <p:spPr/>
        <p:txBody>
          <a:bodyPr/>
          <a:lstStyle>
            <a:lvl1pPr>
              <a:defRPr/>
            </a:lvl1pPr>
          </a:lstStyle>
          <a:p>
            <a:pPr>
              <a:defRPr/>
            </a:pPr>
            <a:fld id="{97789E1B-7B89-4BC6-A1FD-C349395D8CCC}" type="datetimeFigureOut">
              <a:rPr lang="en-GB"/>
              <a:pPr>
                <a:defRPr/>
              </a:pPr>
              <a:t>09/09/2022</a:t>
            </a:fld>
            <a:endParaRPr lang="en-GB"/>
          </a:p>
        </p:txBody>
      </p:sp>
      <p:sp>
        <p:nvSpPr>
          <p:cNvPr id="6" name="Footer Placeholder 4">
            <a:extLst>
              <a:ext uri="{FF2B5EF4-FFF2-40B4-BE49-F238E27FC236}">
                <a16:creationId xmlns:a16="http://schemas.microsoft.com/office/drawing/2014/main" id="{40D1455C-F6BD-22D9-8A1C-3F7961D9A72E}"/>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8B344865-893F-44EA-A1BC-739F060474F5}"/>
              </a:ext>
            </a:extLst>
          </p:cNvPr>
          <p:cNvSpPr>
            <a:spLocks noGrp="1"/>
          </p:cNvSpPr>
          <p:nvPr>
            <p:ph type="sldNum" sz="quarter" idx="12"/>
          </p:nvPr>
        </p:nvSpPr>
        <p:spPr/>
        <p:txBody>
          <a:bodyPr/>
          <a:lstStyle>
            <a:lvl1pPr>
              <a:defRPr/>
            </a:lvl1pPr>
          </a:lstStyle>
          <a:p>
            <a:fld id="{2B8F0F10-1258-4966-AF17-F54BAE8497EE}" type="slidenum">
              <a:rPr lang="en-GB" altLang="en-US"/>
              <a:pPr/>
              <a:t>‹#›</a:t>
            </a:fld>
            <a:endParaRPr lang="en-GB" altLang="en-US"/>
          </a:p>
        </p:txBody>
      </p:sp>
    </p:spTree>
    <p:extLst>
      <p:ext uri="{BB962C8B-B14F-4D97-AF65-F5344CB8AC3E}">
        <p14:creationId xmlns:p14="http://schemas.microsoft.com/office/powerpoint/2010/main" val="13346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785C41CD-445B-E274-4D2B-C7FCB731B838}"/>
              </a:ext>
            </a:extLst>
          </p:cNvPr>
          <p:cNvSpPr>
            <a:spLocks noGrp="1"/>
          </p:cNvSpPr>
          <p:nvPr>
            <p:ph type="dt" sz="half" idx="10"/>
          </p:nvPr>
        </p:nvSpPr>
        <p:spPr/>
        <p:txBody>
          <a:bodyPr/>
          <a:lstStyle>
            <a:lvl1pPr>
              <a:defRPr/>
            </a:lvl1pPr>
          </a:lstStyle>
          <a:p>
            <a:pPr>
              <a:defRPr/>
            </a:pPr>
            <a:fld id="{210C8134-C802-4B7A-9F43-210186B695E2}" type="datetimeFigureOut">
              <a:rPr lang="en-GB"/>
              <a:pPr>
                <a:defRPr/>
              </a:pPr>
              <a:t>09/09/2022</a:t>
            </a:fld>
            <a:endParaRPr lang="en-GB"/>
          </a:p>
        </p:txBody>
      </p:sp>
      <p:sp>
        <p:nvSpPr>
          <p:cNvPr id="8" name="Footer Placeholder 4">
            <a:extLst>
              <a:ext uri="{FF2B5EF4-FFF2-40B4-BE49-F238E27FC236}">
                <a16:creationId xmlns:a16="http://schemas.microsoft.com/office/drawing/2014/main" id="{87779FD9-5989-41D0-61FD-34714539C78B}"/>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5DE641CE-28A3-1BF7-3516-0863F7C2F2FF}"/>
              </a:ext>
            </a:extLst>
          </p:cNvPr>
          <p:cNvSpPr>
            <a:spLocks noGrp="1"/>
          </p:cNvSpPr>
          <p:nvPr>
            <p:ph type="sldNum" sz="quarter" idx="12"/>
          </p:nvPr>
        </p:nvSpPr>
        <p:spPr/>
        <p:txBody>
          <a:bodyPr/>
          <a:lstStyle>
            <a:lvl1pPr>
              <a:defRPr/>
            </a:lvl1pPr>
          </a:lstStyle>
          <a:p>
            <a:fld id="{118683B2-683F-4EF2-9176-127DFC40526B}" type="slidenum">
              <a:rPr lang="en-GB" altLang="en-US"/>
              <a:pPr/>
              <a:t>‹#›</a:t>
            </a:fld>
            <a:endParaRPr lang="en-GB" altLang="en-US"/>
          </a:p>
        </p:txBody>
      </p:sp>
    </p:spTree>
    <p:extLst>
      <p:ext uri="{BB962C8B-B14F-4D97-AF65-F5344CB8AC3E}">
        <p14:creationId xmlns:p14="http://schemas.microsoft.com/office/powerpoint/2010/main" val="750420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0FDC8A9C-DC8D-F0E2-8E57-0620FFB59CCA}"/>
              </a:ext>
            </a:extLst>
          </p:cNvPr>
          <p:cNvSpPr>
            <a:spLocks noGrp="1"/>
          </p:cNvSpPr>
          <p:nvPr>
            <p:ph type="dt" sz="half" idx="10"/>
          </p:nvPr>
        </p:nvSpPr>
        <p:spPr/>
        <p:txBody>
          <a:bodyPr/>
          <a:lstStyle>
            <a:lvl1pPr>
              <a:defRPr/>
            </a:lvl1pPr>
          </a:lstStyle>
          <a:p>
            <a:pPr>
              <a:defRPr/>
            </a:pPr>
            <a:fld id="{430D6294-1AEA-4314-A89B-FFCB67860AD0}" type="datetimeFigureOut">
              <a:rPr lang="en-GB"/>
              <a:pPr>
                <a:defRPr/>
              </a:pPr>
              <a:t>09/09/2022</a:t>
            </a:fld>
            <a:endParaRPr lang="en-GB"/>
          </a:p>
        </p:txBody>
      </p:sp>
      <p:sp>
        <p:nvSpPr>
          <p:cNvPr id="4" name="Footer Placeholder 4">
            <a:extLst>
              <a:ext uri="{FF2B5EF4-FFF2-40B4-BE49-F238E27FC236}">
                <a16:creationId xmlns:a16="http://schemas.microsoft.com/office/drawing/2014/main" id="{E9F2FCBD-A076-E884-79FE-8771AE02C75C}"/>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77AD1B91-C2FC-7172-5EF6-8A782DB5D097}"/>
              </a:ext>
            </a:extLst>
          </p:cNvPr>
          <p:cNvSpPr>
            <a:spLocks noGrp="1"/>
          </p:cNvSpPr>
          <p:nvPr>
            <p:ph type="sldNum" sz="quarter" idx="12"/>
          </p:nvPr>
        </p:nvSpPr>
        <p:spPr/>
        <p:txBody>
          <a:bodyPr/>
          <a:lstStyle>
            <a:lvl1pPr>
              <a:defRPr/>
            </a:lvl1pPr>
          </a:lstStyle>
          <a:p>
            <a:fld id="{1DF07C5C-6456-4DFD-8D6E-05B7A9050026}" type="slidenum">
              <a:rPr lang="en-GB" altLang="en-US"/>
              <a:pPr/>
              <a:t>‹#›</a:t>
            </a:fld>
            <a:endParaRPr lang="en-GB" altLang="en-US"/>
          </a:p>
        </p:txBody>
      </p:sp>
    </p:spTree>
    <p:extLst>
      <p:ext uri="{BB962C8B-B14F-4D97-AF65-F5344CB8AC3E}">
        <p14:creationId xmlns:p14="http://schemas.microsoft.com/office/powerpoint/2010/main" val="4172495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DE0BD65-524B-3AA3-A0FD-3BA8C3ED71DA}"/>
              </a:ext>
            </a:extLst>
          </p:cNvPr>
          <p:cNvSpPr>
            <a:spLocks noGrp="1"/>
          </p:cNvSpPr>
          <p:nvPr>
            <p:ph type="dt" sz="half" idx="10"/>
          </p:nvPr>
        </p:nvSpPr>
        <p:spPr/>
        <p:txBody>
          <a:bodyPr/>
          <a:lstStyle>
            <a:lvl1pPr>
              <a:defRPr/>
            </a:lvl1pPr>
          </a:lstStyle>
          <a:p>
            <a:pPr>
              <a:defRPr/>
            </a:pPr>
            <a:fld id="{2A69FAC6-0569-4ADA-8B64-B3104F6C39AD}" type="datetimeFigureOut">
              <a:rPr lang="en-GB"/>
              <a:pPr>
                <a:defRPr/>
              </a:pPr>
              <a:t>09/09/2022</a:t>
            </a:fld>
            <a:endParaRPr lang="en-GB"/>
          </a:p>
        </p:txBody>
      </p:sp>
      <p:sp>
        <p:nvSpPr>
          <p:cNvPr id="3" name="Footer Placeholder 4">
            <a:extLst>
              <a:ext uri="{FF2B5EF4-FFF2-40B4-BE49-F238E27FC236}">
                <a16:creationId xmlns:a16="http://schemas.microsoft.com/office/drawing/2014/main" id="{87006B19-DE34-5E16-D464-724C0B5E3A1A}"/>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87E831EC-DC65-DED1-7EFC-712D31D22FB9}"/>
              </a:ext>
            </a:extLst>
          </p:cNvPr>
          <p:cNvSpPr>
            <a:spLocks noGrp="1"/>
          </p:cNvSpPr>
          <p:nvPr>
            <p:ph type="sldNum" sz="quarter" idx="12"/>
          </p:nvPr>
        </p:nvSpPr>
        <p:spPr/>
        <p:txBody>
          <a:bodyPr/>
          <a:lstStyle>
            <a:lvl1pPr>
              <a:defRPr/>
            </a:lvl1pPr>
          </a:lstStyle>
          <a:p>
            <a:fld id="{A999BB5A-720C-4945-8F21-BF6DCC829C07}" type="slidenum">
              <a:rPr lang="en-GB" altLang="en-US"/>
              <a:pPr/>
              <a:t>‹#›</a:t>
            </a:fld>
            <a:endParaRPr lang="en-GB" altLang="en-US"/>
          </a:p>
        </p:txBody>
      </p:sp>
    </p:spTree>
    <p:extLst>
      <p:ext uri="{BB962C8B-B14F-4D97-AF65-F5344CB8AC3E}">
        <p14:creationId xmlns:p14="http://schemas.microsoft.com/office/powerpoint/2010/main" val="1037714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086EF75-3AA9-BFE3-574A-132D28870356}"/>
              </a:ext>
            </a:extLst>
          </p:cNvPr>
          <p:cNvSpPr>
            <a:spLocks noGrp="1"/>
          </p:cNvSpPr>
          <p:nvPr>
            <p:ph type="dt" sz="half" idx="10"/>
          </p:nvPr>
        </p:nvSpPr>
        <p:spPr/>
        <p:txBody>
          <a:bodyPr/>
          <a:lstStyle>
            <a:lvl1pPr>
              <a:defRPr/>
            </a:lvl1pPr>
          </a:lstStyle>
          <a:p>
            <a:pPr>
              <a:defRPr/>
            </a:pPr>
            <a:fld id="{EBD7412E-7379-42B7-8969-700A5020C4A4}" type="datetimeFigureOut">
              <a:rPr lang="en-GB"/>
              <a:pPr>
                <a:defRPr/>
              </a:pPr>
              <a:t>09/09/2022</a:t>
            </a:fld>
            <a:endParaRPr lang="en-GB"/>
          </a:p>
        </p:txBody>
      </p:sp>
      <p:sp>
        <p:nvSpPr>
          <p:cNvPr id="6" name="Footer Placeholder 4">
            <a:extLst>
              <a:ext uri="{FF2B5EF4-FFF2-40B4-BE49-F238E27FC236}">
                <a16:creationId xmlns:a16="http://schemas.microsoft.com/office/drawing/2014/main" id="{F6CAABB4-3E57-53C8-4D0E-5A4E65C15E38}"/>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4EFB5F32-4E2A-BF82-33C9-A49352406D8C}"/>
              </a:ext>
            </a:extLst>
          </p:cNvPr>
          <p:cNvSpPr>
            <a:spLocks noGrp="1"/>
          </p:cNvSpPr>
          <p:nvPr>
            <p:ph type="sldNum" sz="quarter" idx="12"/>
          </p:nvPr>
        </p:nvSpPr>
        <p:spPr/>
        <p:txBody>
          <a:bodyPr/>
          <a:lstStyle>
            <a:lvl1pPr>
              <a:defRPr/>
            </a:lvl1pPr>
          </a:lstStyle>
          <a:p>
            <a:fld id="{FB26602C-60C1-484A-8ABC-DB0724B8FC80}" type="slidenum">
              <a:rPr lang="en-GB" altLang="en-US"/>
              <a:pPr/>
              <a:t>‹#›</a:t>
            </a:fld>
            <a:endParaRPr lang="en-GB" altLang="en-US"/>
          </a:p>
        </p:txBody>
      </p:sp>
    </p:spTree>
    <p:extLst>
      <p:ext uri="{BB962C8B-B14F-4D97-AF65-F5344CB8AC3E}">
        <p14:creationId xmlns:p14="http://schemas.microsoft.com/office/powerpoint/2010/main" val="630194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50A515D-A107-099E-B9B6-EFFA0D5C3CC8}"/>
              </a:ext>
            </a:extLst>
          </p:cNvPr>
          <p:cNvSpPr>
            <a:spLocks noGrp="1"/>
          </p:cNvSpPr>
          <p:nvPr>
            <p:ph type="dt" sz="half" idx="10"/>
          </p:nvPr>
        </p:nvSpPr>
        <p:spPr/>
        <p:txBody>
          <a:bodyPr/>
          <a:lstStyle>
            <a:lvl1pPr>
              <a:defRPr/>
            </a:lvl1pPr>
          </a:lstStyle>
          <a:p>
            <a:pPr>
              <a:defRPr/>
            </a:pPr>
            <a:fld id="{6A3A70F2-2845-447F-A002-B682B347E3B7}" type="datetimeFigureOut">
              <a:rPr lang="en-GB"/>
              <a:pPr>
                <a:defRPr/>
              </a:pPr>
              <a:t>09/09/2022</a:t>
            </a:fld>
            <a:endParaRPr lang="en-GB"/>
          </a:p>
        </p:txBody>
      </p:sp>
      <p:sp>
        <p:nvSpPr>
          <p:cNvPr id="6" name="Footer Placeholder 4">
            <a:extLst>
              <a:ext uri="{FF2B5EF4-FFF2-40B4-BE49-F238E27FC236}">
                <a16:creationId xmlns:a16="http://schemas.microsoft.com/office/drawing/2014/main" id="{071FCB26-A5ED-C4FA-FBF1-D0E6373E85D9}"/>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C996F073-8CAF-4E63-B58B-3825D2119289}"/>
              </a:ext>
            </a:extLst>
          </p:cNvPr>
          <p:cNvSpPr>
            <a:spLocks noGrp="1"/>
          </p:cNvSpPr>
          <p:nvPr>
            <p:ph type="sldNum" sz="quarter" idx="12"/>
          </p:nvPr>
        </p:nvSpPr>
        <p:spPr/>
        <p:txBody>
          <a:bodyPr/>
          <a:lstStyle>
            <a:lvl1pPr>
              <a:defRPr/>
            </a:lvl1pPr>
          </a:lstStyle>
          <a:p>
            <a:fld id="{AADA1F19-6193-409B-B7DE-2B838B3302FE}" type="slidenum">
              <a:rPr lang="en-GB" altLang="en-US"/>
              <a:pPr/>
              <a:t>‹#›</a:t>
            </a:fld>
            <a:endParaRPr lang="en-GB" altLang="en-US"/>
          </a:p>
        </p:txBody>
      </p:sp>
    </p:spTree>
    <p:extLst>
      <p:ext uri="{BB962C8B-B14F-4D97-AF65-F5344CB8AC3E}">
        <p14:creationId xmlns:p14="http://schemas.microsoft.com/office/powerpoint/2010/main" val="3014949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761C14C-FA3B-CF1F-5E66-1981B68105C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3D8215EC-6E84-C281-804A-D12D47D57D05}"/>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60FEB244-F4D6-16BA-3762-FC7631F8A453}"/>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94CAD544-8E51-4F51-9FF5-681674DA8F80}" type="datetimeFigureOut">
              <a:rPr lang="en-GB"/>
              <a:pPr>
                <a:defRPr/>
              </a:pPr>
              <a:t>09/09/2022</a:t>
            </a:fld>
            <a:endParaRPr lang="en-GB"/>
          </a:p>
        </p:txBody>
      </p:sp>
      <p:sp>
        <p:nvSpPr>
          <p:cNvPr id="5" name="Footer Placeholder 4">
            <a:extLst>
              <a:ext uri="{FF2B5EF4-FFF2-40B4-BE49-F238E27FC236}">
                <a16:creationId xmlns:a16="http://schemas.microsoft.com/office/drawing/2014/main" id="{F170E11F-2FC0-9E17-DD15-4B772239C4F5}"/>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a:extLst>
              <a:ext uri="{FF2B5EF4-FFF2-40B4-BE49-F238E27FC236}">
                <a16:creationId xmlns:a16="http://schemas.microsoft.com/office/drawing/2014/main" id="{B321146F-E374-D939-09EB-E445F179C3B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9D5EF7CB-6DC5-416A-BA86-4CB28AC7517A}"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446B2EC-007C-478F-A646-40A64CCE7C9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9B146C77-A045-44AC-8C3D-52E7064B84F6}"/>
              </a:ext>
            </a:extLst>
          </p:cNvPr>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41B062CC-D576-487D-9293-F4FE9B7BD44A}"/>
              </a:ext>
            </a:extLst>
          </p:cNvPr>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fontAlgn="auto">
              <a:spcBef>
                <a:spcPts val="0"/>
              </a:spcBef>
              <a:spcAft>
                <a:spcPts val="0"/>
              </a:spcAft>
              <a:defRPr sz="900" smtClean="0">
                <a:solidFill>
                  <a:schemeClr val="tx1">
                    <a:tint val="75000"/>
                  </a:schemeClr>
                </a:solidFill>
                <a:latin typeface="+mn-lt"/>
                <a:cs typeface="+mn-cs"/>
              </a:defRPr>
            </a:lvl1pPr>
          </a:lstStyle>
          <a:p>
            <a:pPr>
              <a:defRPr/>
            </a:pPr>
            <a:fld id="{224530ED-B52A-4804-925B-B5297728AEF1}" type="datetimeFigureOut">
              <a:rPr lang="en-GB"/>
              <a:pPr>
                <a:defRPr/>
              </a:pPr>
              <a:t>09/09/2022</a:t>
            </a:fld>
            <a:endParaRPr lang="en-GB"/>
          </a:p>
        </p:txBody>
      </p:sp>
      <p:sp>
        <p:nvSpPr>
          <p:cNvPr id="5" name="Footer Placeholder 4">
            <a:extLst>
              <a:ext uri="{FF2B5EF4-FFF2-40B4-BE49-F238E27FC236}">
                <a16:creationId xmlns:a16="http://schemas.microsoft.com/office/drawing/2014/main" id="{9669108A-F2EB-4F32-BE1F-AC95A98C7B6E}"/>
              </a:ext>
            </a:extLst>
          </p:cNvPr>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fontAlgn="auto">
              <a:spcBef>
                <a:spcPts val="0"/>
              </a:spcBef>
              <a:spcAft>
                <a:spcPts val="0"/>
              </a:spcAft>
              <a:defRPr sz="900" smtClean="0">
                <a:solidFill>
                  <a:schemeClr val="tx1">
                    <a:tint val="75000"/>
                  </a:schemeClr>
                </a:solidFill>
                <a:latin typeface="+mn-lt"/>
                <a:cs typeface="+mn-cs"/>
              </a:defRPr>
            </a:lvl1pPr>
          </a:lstStyle>
          <a:p>
            <a:pPr>
              <a:defRPr/>
            </a:pPr>
            <a:endParaRPr lang="en-GB"/>
          </a:p>
        </p:txBody>
      </p:sp>
      <p:sp>
        <p:nvSpPr>
          <p:cNvPr id="6" name="Slide Number Placeholder 5">
            <a:extLst>
              <a:ext uri="{FF2B5EF4-FFF2-40B4-BE49-F238E27FC236}">
                <a16:creationId xmlns:a16="http://schemas.microsoft.com/office/drawing/2014/main" id="{FE42DE33-1D06-4A3D-A2BB-A381F27AD968}"/>
              </a:ext>
            </a:extLst>
          </p:cNvPr>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fld id="{3D204EC2-D7E6-4C1D-B5EC-F46AEF06B0F8}" type="slidenum">
              <a:rPr lang="en-GB" altLang="en-US"/>
              <a:pPr/>
              <a:t>‹#›</a:t>
            </a:fld>
            <a:endParaRPr lang="en-GB" altLang="en-US"/>
          </a:p>
        </p:txBody>
      </p:sp>
    </p:spTree>
    <p:extLst>
      <p:ext uri="{BB962C8B-B14F-4D97-AF65-F5344CB8AC3E}">
        <p14:creationId xmlns:p14="http://schemas.microsoft.com/office/powerpoint/2010/main" val="25579834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fontAlgn="base" hangingPunct="1">
        <a:spcBef>
          <a:spcPct val="0"/>
        </a:spcBef>
        <a:spcAft>
          <a:spcPct val="0"/>
        </a:spcAft>
        <a:defRPr sz="3300" kern="1200">
          <a:solidFill>
            <a:schemeClr val="tx1"/>
          </a:solidFill>
          <a:latin typeface="+mj-lt"/>
          <a:ea typeface="+mj-ea"/>
          <a:cs typeface="+mj-cs"/>
        </a:defRPr>
      </a:lvl1pPr>
      <a:lvl2pPr algn="ctr" rtl="0" eaLnBrk="1" fontAlgn="base" hangingPunct="1">
        <a:spcBef>
          <a:spcPct val="0"/>
        </a:spcBef>
        <a:spcAft>
          <a:spcPct val="0"/>
        </a:spcAft>
        <a:defRPr sz="3300">
          <a:solidFill>
            <a:schemeClr val="tx1"/>
          </a:solidFill>
          <a:latin typeface="Calibri" panose="020F0502020204030204" pitchFamily="34" charset="0"/>
        </a:defRPr>
      </a:lvl2pPr>
      <a:lvl3pPr algn="ctr" rtl="0" eaLnBrk="1" fontAlgn="base" hangingPunct="1">
        <a:spcBef>
          <a:spcPct val="0"/>
        </a:spcBef>
        <a:spcAft>
          <a:spcPct val="0"/>
        </a:spcAft>
        <a:defRPr sz="3300">
          <a:solidFill>
            <a:schemeClr val="tx1"/>
          </a:solidFill>
          <a:latin typeface="Calibri" panose="020F0502020204030204" pitchFamily="34" charset="0"/>
        </a:defRPr>
      </a:lvl3pPr>
      <a:lvl4pPr algn="ctr" rtl="0" eaLnBrk="1" fontAlgn="base" hangingPunct="1">
        <a:spcBef>
          <a:spcPct val="0"/>
        </a:spcBef>
        <a:spcAft>
          <a:spcPct val="0"/>
        </a:spcAft>
        <a:defRPr sz="3300">
          <a:solidFill>
            <a:schemeClr val="tx1"/>
          </a:solidFill>
          <a:latin typeface="Calibri" panose="020F0502020204030204" pitchFamily="34" charset="0"/>
        </a:defRPr>
      </a:lvl4pPr>
      <a:lvl5pPr algn="ctr" rtl="0" eaLnBrk="1" fontAlgn="base" hangingPunct="1">
        <a:spcBef>
          <a:spcPct val="0"/>
        </a:spcBef>
        <a:spcAft>
          <a:spcPct val="0"/>
        </a:spcAft>
        <a:defRPr sz="3300">
          <a:solidFill>
            <a:schemeClr val="tx1"/>
          </a:solidFill>
          <a:latin typeface="Calibri" panose="020F0502020204030204" pitchFamily="34" charset="0"/>
        </a:defRPr>
      </a:lvl5pPr>
      <a:lvl6pPr marL="342900" algn="ctr" rtl="0" eaLnBrk="1" fontAlgn="base" hangingPunct="1">
        <a:spcBef>
          <a:spcPct val="0"/>
        </a:spcBef>
        <a:spcAft>
          <a:spcPct val="0"/>
        </a:spcAft>
        <a:defRPr sz="3300">
          <a:solidFill>
            <a:schemeClr val="tx1"/>
          </a:solidFill>
          <a:latin typeface="Calibri" panose="020F0502020204030204" pitchFamily="34" charset="0"/>
        </a:defRPr>
      </a:lvl6pPr>
      <a:lvl7pPr marL="685800" algn="ctr" rtl="0" eaLnBrk="1" fontAlgn="base" hangingPunct="1">
        <a:spcBef>
          <a:spcPct val="0"/>
        </a:spcBef>
        <a:spcAft>
          <a:spcPct val="0"/>
        </a:spcAft>
        <a:defRPr sz="3300">
          <a:solidFill>
            <a:schemeClr val="tx1"/>
          </a:solidFill>
          <a:latin typeface="Calibri" panose="020F0502020204030204" pitchFamily="34" charset="0"/>
        </a:defRPr>
      </a:lvl7pPr>
      <a:lvl8pPr marL="1028700" algn="ctr" rtl="0" eaLnBrk="1" fontAlgn="base" hangingPunct="1">
        <a:spcBef>
          <a:spcPct val="0"/>
        </a:spcBef>
        <a:spcAft>
          <a:spcPct val="0"/>
        </a:spcAft>
        <a:defRPr sz="3300">
          <a:solidFill>
            <a:schemeClr val="tx1"/>
          </a:solidFill>
          <a:latin typeface="Calibri" panose="020F0502020204030204" pitchFamily="34" charset="0"/>
        </a:defRPr>
      </a:lvl8pPr>
      <a:lvl9pPr marL="1371600" algn="ctr" rtl="0" eaLnBrk="1" fontAlgn="base" hangingPunct="1">
        <a:spcBef>
          <a:spcPct val="0"/>
        </a:spcBef>
        <a:spcAft>
          <a:spcPct val="0"/>
        </a:spcAft>
        <a:defRPr sz="3300">
          <a:solidFill>
            <a:schemeClr val="tx1"/>
          </a:solidFill>
          <a:latin typeface="Calibri" panose="020F0502020204030204" pitchFamily="34" charset="0"/>
        </a:defRPr>
      </a:lvl9pPr>
    </p:titleStyle>
    <p:bodyStyle>
      <a:lvl1pPr marL="257175" indent="-257175"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1" fontAlgn="base" hangingPunct="1">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A6DED-A28C-107A-8281-5CCBBAB6AC21}"/>
              </a:ext>
            </a:extLst>
          </p:cNvPr>
          <p:cNvSpPr>
            <a:spLocks noGrp="1"/>
          </p:cNvSpPr>
          <p:nvPr>
            <p:ph type="title"/>
          </p:nvPr>
        </p:nvSpPr>
        <p:spPr/>
        <p:txBody>
          <a:bodyPr/>
          <a:lstStyle/>
          <a:p>
            <a:r>
              <a:rPr lang="en-GB">
                <a:cs typeface="Calibri"/>
              </a:rPr>
              <a:t>Welcome back </a:t>
            </a:r>
            <a:endParaRPr lang="en-GB"/>
          </a:p>
        </p:txBody>
      </p:sp>
      <p:sp>
        <p:nvSpPr>
          <p:cNvPr id="3" name="Content Placeholder 2">
            <a:extLst>
              <a:ext uri="{FF2B5EF4-FFF2-40B4-BE49-F238E27FC236}">
                <a16:creationId xmlns:a16="http://schemas.microsoft.com/office/drawing/2014/main" id="{2B721507-D3FB-4F7F-9E1C-51BF218C1DAC}"/>
              </a:ext>
            </a:extLst>
          </p:cNvPr>
          <p:cNvSpPr>
            <a:spLocks noGrp="1"/>
          </p:cNvSpPr>
          <p:nvPr>
            <p:ph idx="1"/>
          </p:nvPr>
        </p:nvSpPr>
        <p:spPr/>
        <p:txBody>
          <a:bodyPr/>
          <a:lstStyle/>
          <a:p>
            <a:r>
              <a:rPr lang="en-GB">
                <a:cs typeface="Calibri"/>
              </a:rPr>
              <a:t>March 2020</a:t>
            </a:r>
          </a:p>
          <a:p>
            <a:r>
              <a:rPr lang="en-GB">
                <a:cs typeface="Calibri"/>
              </a:rPr>
              <a:t>September 2022</a:t>
            </a:r>
          </a:p>
          <a:p>
            <a:endParaRPr lang="en-GB">
              <a:cs typeface="Calibri"/>
            </a:endParaRPr>
          </a:p>
          <a:p>
            <a:r>
              <a:rPr lang="en-GB">
                <a:cs typeface="Calibri"/>
              </a:rPr>
              <a:t>“Our children are counting on us to provide two things: consistency and structure.”</a:t>
            </a:r>
          </a:p>
          <a:p>
            <a:pPr marL="0" indent="0" algn="ctr">
              <a:buNone/>
            </a:pPr>
            <a:r>
              <a:rPr lang="en-GB">
                <a:cs typeface="Calibri"/>
              </a:rPr>
              <a:t>(Barbara </a:t>
            </a:r>
            <a:r>
              <a:rPr lang="en-GB" err="1">
                <a:cs typeface="Calibri"/>
              </a:rPr>
              <a:t>Coloroso</a:t>
            </a:r>
            <a:r>
              <a:rPr lang="en-GB">
                <a:cs typeface="Calibri"/>
              </a:rPr>
              <a:t>)</a:t>
            </a:r>
          </a:p>
        </p:txBody>
      </p:sp>
    </p:spTree>
    <p:extLst>
      <p:ext uri="{BB962C8B-B14F-4D97-AF65-F5344CB8AC3E}">
        <p14:creationId xmlns:p14="http://schemas.microsoft.com/office/powerpoint/2010/main" val="4122291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398" y="580301"/>
            <a:ext cx="6943802" cy="1143000"/>
          </a:xfrm>
        </p:spPr>
        <p:txBody>
          <a:bodyPr/>
          <a:lstStyle/>
          <a:p>
            <a:r>
              <a:rPr lang="en-GB" b="1"/>
              <a:t>School Uniform</a:t>
            </a:r>
            <a:br>
              <a:rPr lang="en-GB"/>
            </a:br>
            <a:r>
              <a:rPr lang="en-GB"/>
              <a:t>T</a:t>
            </a:r>
            <a:r>
              <a:rPr lang="en-GB" i="1"/>
              <a:t>his is the Alsager Way</a:t>
            </a:r>
          </a:p>
        </p:txBody>
      </p:sp>
      <p:sp>
        <p:nvSpPr>
          <p:cNvPr id="3" name="Content Placeholder 2"/>
          <p:cNvSpPr>
            <a:spLocks noGrp="1"/>
          </p:cNvSpPr>
          <p:nvPr>
            <p:ph idx="1"/>
          </p:nvPr>
        </p:nvSpPr>
        <p:spPr>
          <a:xfrm>
            <a:off x="457200" y="1450910"/>
            <a:ext cx="8229600" cy="4525963"/>
          </a:xfrm>
        </p:spPr>
        <p:txBody>
          <a:bodyPr/>
          <a:lstStyle/>
          <a:p>
            <a:pPr marL="0" indent="0" algn="ctr">
              <a:buNone/>
            </a:pPr>
            <a:endParaRPr lang="en-GB"/>
          </a:p>
          <a:p>
            <a:pPr marL="0" indent="0" algn="ctr">
              <a:buNone/>
            </a:pPr>
            <a:r>
              <a:rPr lang="en-GB" sz="3000"/>
              <a:t>Alsager School standards for all students:</a:t>
            </a:r>
          </a:p>
          <a:p>
            <a:pPr algn="ctr"/>
            <a:r>
              <a:rPr lang="en-GB" sz="3000"/>
              <a:t>Hair for boys and girls – no lower than a grade 2</a:t>
            </a:r>
          </a:p>
          <a:p>
            <a:pPr algn="ctr"/>
            <a:r>
              <a:rPr lang="en-GB" sz="3000"/>
              <a:t>One natural hair colour</a:t>
            </a:r>
          </a:p>
          <a:p>
            <a:pPr algn="ctr"/>
            <a:r>
              <a:rPr lang="en-GB" sz="3000"/>
              <a:t>No make-up or nail varnish/fake nails</a:t>
            </a:r>
          </a:p>
          <a:p>
            <a:pPr algn="ctr"/>
            <a:r>
              <a:rPr lang="en-GB" sz="3000"/>
              <a:t>Piercings – one stud earring in the lower lobe only</a:t>
            </a:r>
          </a:p>
          <a:p>
            <a:pPr algn="ctr"/>
            <a:r>
              <a:rPr lang="en-GB" sz="3000"/>
              <a:t>Skirt length just above the knee</a:t>
            </a:r>
          </a:p>
        </p:txBody>
      </p:sp>
      <p:sp>
        <p:nvSpPr>
          <p:cNvPr id="4" name="TextBox 3">
            <a:extLst>
              <a:ext uri="{FF2B5EF4-FFF2-40B4-BE49-F238E27FC236}">
                <a16:creationId xmlns:a16="http://schemas.microsoft.com/office/drawing/2014/main" id="{3857CBEF-6B81-4AC9-9F45-D0D2797BF113}"/>
              </a:ext>
            </a:extLst>
          </p:cNvPr>
          <p:cNvSpPr txBox="1"/>
          <p:nvPr/>
        </p:nvSpPr>
        <p:spPr>
          <a:xfrm>
            <a:off x="373224" y="274638"/>
            <a:ext cx="2088232" cy="1754326"/>
          </a:xfrm>
          <a:prstGeom prst="rect">
            <a:avLst/>
          </a:prstGeom>
          <a:solidFill>
            <a:schemeClr val="accent2">
              <a:lumMod val="60000"/>
              <a:lumOff val="40000"/>
            </a:scheme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a:t>
            </a:r>
            <a:r>
              <a:rPr kumimoji="0" lang="en-GB" sz="1800" b="0" i="1"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Visible certainty amongst staff and students to allow exceptional behaviour to flourish’</a:t>
            </a:r>
          </a:p>
        </p:txBody>
      </p:sp>
    </p:spTree>
    <p:extLst>
      <p:ext uri="{BB962C8B-B14F-4D97-AF65-F5344CB8AC3E}">
        <p14:creationId xmlns:p14="http://schemas.microsoft.com/office/powerpoint/2010/main" val="2493075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4E26E-B68F-1FFC-C141-33F861D17B4C}"/>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00CE37FE-0608-F1E3-A534-5CFF55ABE4B5}"/>
              </a:ext>
            </a:extLst>
          </p:cNvPr>
          <p:cNvPicPr>
            <a:picLocks noGrp="1" noChangeAspect="1"/>
          </p:cNvPicPr>
          <p:nvPr>
            <p:ph idx="1"/>
          </p:nvPr>
        </p:nvPicPr>
        <p:blipFill>
          <a:blip r:embed="rId2"/>
          <a:stretch>
            <a:fillRect/>
          </a:stretch>
        </p:blipFill>
        <p:spPr>
          <a:xfrm>
            <a:off x="1632857" y="179260"/>
            <a:ext cx="4918174" cy="5844267"/>
          </a:xfrm>
        </p:spPr>
      </p:pic>
    </p:spTree>
    <p:extLst>
      <p:ext uri="{BB962C8B-B14F-4D97-AF65-F5344CB8AC3E}">
        <p14:creationId xmlns:p14="http://schemas.microsoft.com/office/powerpoint/2010/main" val="1587760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4E866-3177-B503-1DA5-3A7946D53EC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4D4D069-9FBB-6BEB-19BF-2C564DA71A6E}"/>
              </a:ext>
            </a:extLst>
          </p:cNvPr>
          <p:cNvSpPr>
            <a:spLocks noGrp="1"/>
          </p:cNvSpPr>
          <p:nvPr>
            <p:ph idx="1"/>
          </p:nvPr>
        </p:nvSpPr>
        <p:spPr/>
        <p:txBody>
          <a:bodyPr/>
          <a:lstStyle/>
          <a:p>
            <a:r>
              <a:rPr lang="en-GB" b="0" i="0" u="none" strike="noStrike">
                <a:solidFill>
                  <a:srgbClr val="000000"/>
                </a:solidFill>
                <a:effectLst/>
                <a:latin typeface="Calibri" panose="020F0502020204030204" pitchFamily="34" charset="0"/>
              </a:rPr>
              <a:t>“You cannot simply uncritically parrot the views of a few kids who misbehave, an activist or two, and try to imply there’s some kind of national scandal here.  I’ve been in over 650 schools. In exactly none of them are kids taken anywhere more sinister than a supervised classroom.” </a:t>
            </a:r>
          </a:p>
          <a:p>
            <a:r>
              <a:rPr lang="en-GB" b="0" i="0" u="none" strike="noStrike">
                <a:solidFill>
                  <a:srgbClr val="000000"/>
                </a:solidFill>
                <a:effectLst/>
                <a:latin typeface="Calibri" panose="020F0502020204030204" pitchFamily="34" charset="0"/>
              </a:rPr>
              <a:t>(Tom Bennett, OBE)</a:t>
            </a:r>
            <a:endParaRPr lang="en-GB"/>
          </a:p>
        </p:txBody>
      </p:sp>
    </p:spTree>
    <p:extLst>
      <p:ext uri="{BB962C8B-B14F-4D97-AF65-F5344CB8AC3E}">
        <p14:creationId xmlns:p14="http://schemas.microsoft.com/office/powerpoint/2010/main" val="900021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83256-D290-46A3-85A9-2ED098A28851}"/>
              </a:ext>
            </a:extLst>
          </p:cNvPr>
          <p:cNvSpPr>
            <a:spLocks noGrp="1"/>
          </p:cNvSpPr>
          <p:nvPr>
            <p:ph type="title"/>
          </p:nvPr>
        </p:nvSpPr>
        <p:spPr/>
        <p:txBody>
          <a:bodyPr/>
          <a:lstStyle/>
          <a:p>
            <a:r>
              <a:rPr lang="en-GB" b="1"/>
              <a:t>Sanctions</a:t>
            </a:r>
          </a:p>
        </p:txBody>
      </p:sp>
      <p:sp>
        <p:nvSpPr>
          <p:cNvPr id="3" name="Content Placeholder 2">
            <a:extLst>
              <a:ext uri="{FF2B5EF4-FFF2-40B4-BE49-F238E27FC236}">
                <a16:creationId xmlns:a16="http://schemas.microsoft.com/office/drawing/2014/main" id="{9977A578-B1FA-4C39-A930-81D8C26F05F6}"/>
              </a:ext>
            </a:extLst>
          </p:cNvPr>
          <p:cNvSpPr>
            <a:spLocks noGrp="1"/>
          </p:cNvSpPr>
          <p:nvPr>
            <p:ph idx="1"/>
          </p:nvPr>
        </p:nvSpPr>
        <p:spPr/>
        <p:txBody>
          <a:bodyPr/>
          <a:lstStyle/>
          <a:p>
            <a:pPr marL="0" indent="0">
              <a:buNone/>
            </a:pPr>
            <a:r>
              <a:rPr lang="en-GB" i="1"/>
              <a:t>For the majority, the certainty of the sanction is a greater deterrent than its severity.</a:t>
            </a:r>
          </a:p>
          <a:p>
            <a:pPr marL="0" indent="0">
              <a:buNone/>
            </a:pPr>
            <a:endParaRPr lang="en-GB"/>
          </a:p>
          <a:p>
            <a:r>
              <a:rPr lang="en-GB"/>
              <a:t>BFL 3 or 4</a:t>
            </a:r>
          </a:p>
          <a:p>
            <a:r>
              <a:rPr lang="en-GB"/>
              <a:t>Conversation with the teacher after lesson</a:t>
            </a:r>
          </a:p>
          <a:p>
            <a:r>
              <a:rPr lang="en-GB"/>
              <a:t>Detention</a:t>
            </a:r>
          </a:p>
          <a:p>
            <a:r>
              <a:rPr lang="en-GB"/>
              <a:t>Phone call or email home</a:t>
            </a:r>
          </a:p>
        </p:txBody>
      </p:sp>
    </p:spTree>
    <p:extLst>
      <p:ext uri="{BB962C8B-B14F-4D97-AF65-F5344CB8AC3E}">
        <p14:creationId xmlns:p14="http://schemas.microsoft.com/office/powerpoint/2010/main" val="1812571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D38CE-96E1-4422-8698-F8B3B285897A}"/>
              </a:ext>
            </a:extLst>
          </p:cNvPr>
          <p:cNvSpPr>
            <a:spLocks noGrp="1"/>
          </p:cNvSpPr>
          <p:nvPr>
            <p:ph type="title"/>
          </p:nvPr>
        </p:nvSpPr>
        <p:spPr/>
        <p:txBody>
          <a:bodyPr/>
          <a:lstStyle/>
          <a:p>
            <a:r>
              <a:rPr lang="en-GB"/>
              <a:t>Sanctions for Serious Misbehaviour</a:t>
            </a:r>
          </a:p>
        </p:txBody>
      </p:sp>
      <p:pic>
        <p:nvPicPr>
          <p:cNvPr id="3" name="Picture 2">
            <a:extLst>
              <a:ext uri="{FF2B5EF4-FFF2-40B4-BE49-F238E27FC236}">
                <a16:creationId xmlns:a16="http://schemas.microsoft.com/office/drawing/2014/main" id="{BE0C8011-0E92-4BA9-B115-990550AAE265}"/>
              </a:ext>
            </a:extLst>
          </p:cNvPr>
          <p:cNvPicPr>
            <a:picLocks noChangeAspect="1"/>
          </p:cNvPicPr>
          <p:nvPr/>
        </p:nvPicPr>
        <p:blipFill>
          <a:blip r:embed="rId2"/>
          <a:stretch>
            <a:fillRect/>
          </a:stretch>
        </p:blipFill>
        <p:spPr>
          <a:xfrm>
            <a:off x="405881" y="1489769"/>
            <a:ext cx="8332237" cy="4483185"/>
          </a:xfrm>
          <a:prstGeom prst="rect">
            <a:avLst/>
          </a:prstGeom>
        </p:spPr>
      </p:pic>
    </p:spTree>
    <p:extLst>
      <p:ext uri="{BB962C8B-B14F-4D97-AF65-F5344CB8AC3E}">
        <p14:creationId xmlns:p14="http://schemas.microsoft.com/office/powerpoint/2010/main" val="2552004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AC046-A6F1-4B8E-B125-996B1DD9F22C}"/>
              </a:ext>
            </a:extLst>
          </p:cNvPr>
          <p:cNvSpPr>
            <a:spLocks noGrp="1"/>
          </p:cNvSpPr>
          <p:nvPr>
            <p:ph type="title"/>
          </p:nvPr>
        </p:nvSpPr>
        <p:spPr/>
        <p:txBody>
          <a:bodyPr/>
          <a:lstStyle/>
          <a:p>
            <a:r>
              <a:rPr lang="en-GB"/>
              <a:t>Sanctions for Serious Misbehaviour</a:t>
            </a:r>
          </a:p>
        </p:txBody>
      </p:sp>
      <p:pic>
        <p:nvPicPr>
          <p:cNvPr id="3" name="Picture 2">
            <a:extLst>
              <a:ext uri="{FF2B5EF4-FFF2-40B4-BE49-F238E27FC236}">
                <a16:creationId xmlns:a16="http://schemas.microsoft.com/office/drawing/2014/main" id="{556009BB-D4FF-4065-8121-43AD8700E902}"/>
              </a:ext>
            </a:extLst>
          </p:cNvPr>
          <p:cNvPicPr>
            <a:picLocks noChangeAspect="1"/>
          </p:cNvPicPr>
          <p:nvPr/>
        </p:nvPicPr>
        <p:blipFill>
          <a:blip r:embed="rId2"/>
          <a:stretch>
            <a:fillRect/>
          </a:stretch>
        </p:blipFill>
        <p:spPr>
          <a:xfrm>
            <a:off x="763595" y="1548881"/>
            <a:ext cx="7616810" cy="4446497"/>
          </a:xfrm>
          <a:prstGeom prst="rect">
            <a:avLst/>
          </a:prstGeom>
        </p:spPr>
      </p:pic>
    </p:spTree>
    <p:extLst>
      <p:ext uri="{BB962C8B-B14F-4D97-AF65-F5344CB8AC3E}">
        <p14:creationId xmlns:p14="http://schemas.microsoft.com/office/powerpoint/2010/main" val="3030311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1C931-E308-46F0-AEC4-E1846486B709}"/>
              </a:ext>
            </a:extLst>
          </p:cNvPr>
          <p:cNvSpPr>
            <a:spLocks noGrp="1"/>
          </p:cNvSpPr>
          <p:nvPr>
            <p:ph type="title"/>
          </p:nvPr>
        </p:nvSpPr>
        <p:spPr/>
        <p:txBody>
          <a:bodyPr/>
          <a:lstStyle/>
          <a:p>
            <a:r>
              <a:rPr lang="en-GB" b="1"/>
              <a:t>Rewarding good behaviour</a:t>
            </a:r>
          </a:p>
        </p:txBody>
      </p:sp>
      <p:sp>
        <p:nvSpPr>
          <p:cNvPr id="4" name="Content Placeholder 3">
            <a:extLst>
              <a:ext uri="{FF2B5EF4-FFF2-40B4-BE49-F238E27FC236}">
                <a16:creationId xmlns:a16="http://schemas.microsoft.com/office/drawing/2014/main" id="{EEAB7DDE-5C8F-4EDC-A1B1-F315ED424DB6}"/>
              </a:ext>
            </a:extLst>
          </p:cNvPr>
          <p:cNvSpPr>
            <a:spLocks noGrp="1"/>
          </p:cNvSpPr>
          <p:nvPr>
            <p:ph sz="half" idx="1"/>
          </p:nvPr>
        </p:nvSpPr>
        <p:spPr/>
        <p:txBody>
          <a:bodyPr/>
          <a:lstStyle/>
          <a:p>
            <a:pPr marL="0" indent="0">
              <a:buNone/>
            </a:pPr>
            <a:r>
              <a:rPr lang="en-GB" u="sng"/>
              <a:t>Faculty Level</a:t>
            </a:r>
            <a:r>
              <a:rPr lang="en-GB"/>
              <a:t> </a:t>
            </a:r>
          </a:p>
          <a:p>
            <a:r>
              <a:rPr lang="en-GB"/>
              <a:t>Verbal praise, </a:t>
            </a:r>
          </a:p>
          <a:p>
            <a:r>
              <a:rPr lang="en-GB"/>
              <a:t>Post card home, </a:t>
            </a:r>
          </a:p>
          <a:p>
            <a:r>
              <a:rPr lang="en-GB"/>
              <a:t>Email home, </a:t>
            </a:r>
          </a:p>
          <a:p>
            <a:r>
              <a:rPr lang="en-GB"/>
              <a:t>Phone call home, </a:t>
            </a:r>
          </a:p>
          <a:p>
            <a:r>
              <a:rPr lang="en-GB"/>
              <a:t>Subject star nomination </a:t>
            </a:r>
          </a:p>
          <a:p>
            <a:pPr marL="0" indent="0">
              <a:buNone/>
            </a:pPr>
            <a:endParaRPr lang="en-GB"/>
          </a:p>
        </p:txBody>
      </p:sp>
      <p:sp>
        <p:nvSpPr>
          <p:cNvPr id="5" name="Content Placeholder 4">
            <a:extLst>
              <a:ext uri="{FF2B5EF4-FFF2-40B4-BE49-F238E27FC236}">
                <a16:creationId xmlns:a16="http://schemas.microsoft.com/office/drawing/2014/main" id="{C4B9E653-3985-4407-8030-2EE9B0716F80}"/>
              </a:ext>
            </a:extLst>
          </p:cNvPr>
          <p:cNvSpPr>
            <a:spLocks noGrp="1"/>
          </p:cNvSpPr>
          <p:nvPr>
            <p:ph sz="half" idx="2"/>
          </p:nvPr>
        </p:nvSpPr>
        <p:spPr>
          <a:xfrm>
            <a:off x="3967844" y="1600202"/>
            <a:ext cx="4606990" cy="3394472"/>
          </a:xfrm>
        </p:spPr>
        <p:txBody>
          <a:bodyPr/>
          <a:lstStyle/>
          <a:p>
            <a:pPr marL="0" indent="0">
              <a:buNone/>
            </a:pPr>
            <a:r>
              <a:rPr lang="en-GB" u="sng"/>
              <a:t>College Level</a:t>
            </a:r>
            <a:r>
              <a:rPr lang="en-GB"/>
              <a:t> </a:t>
            </a:r>
          </a:p>
          <a:p>
            <a:r>
              <a:rPr lang="en-GB"/>
              <a:t>100% positive grades = certificate home (Half termly)</a:t>
            </a:r>
          </a:p>
          <a:p>
            <a:r>
              <a:rPr lang="en-GB"/>
              <a:t>Prize Draw </a:t>
            </a:r>
          </a:p>
          <a:p>
            <a:r>
              <a:rPr lang="en-GB"/>
              <a:t>Extended lunch </a:t>
            </a:r>
          </a:p>
          <a:p>
            <a:r>
              <a:rPr lang="en-GB"/>
              <a:t>Bronze, Silver, Gold Swans to pupils with the best Behaviour For Learning (Termly).</a:t>
            </a:r>
          </a:p>
          <a:p>
            <a:pPr marL="0" indent="0">
              <a:buNone/>
            </a:pPr>
            <a:endParaRPr lang="en-GB"/>
          </a:p>
        </p:txBody>
      </p:sp>
      <p:pic>
        <p:nvPicPr>
          <p:cNvPr id="6" name="Picture 5">
            <a:extLst>
              <a:ext uri="{FF2B5EF4-FFF2-40B4-BE49-F238E27FC236}">
                <a16:creationId xmlns:a16="http://schemas.microsoft.com/office/drawing/2014/main" id="{9A456F02-6E34-4FB9-953B-8920CF992D40}"/>
              </a:ext>
            </a:extLst>
          </p:cNvPr>
          <p:cNvPicPr>
            <a:picLocks noChangeAspect="1"/>
          </p:cNvPicPr>
          <p:nvPr/>
        </p:nvPicPr>
        <p:blipFill>
          <a:blip r:embed="rId3"/>
          <a:stretch>
            <a:fillRect/>
          </a:stretch>
        </p:blipFill>
        <p:spPr>
          <a:xfrm>
            <a:off x="4271920" y="4736493"/>
            <a:ext cx="953840" cy="715380"/>
          </a:xfrm>
          <a:prstGeom prst="rect">
            <a:avLst/>
          </a:prstGeom>
        </p:spPr>
      </p:pic>
      <p:pic>
        <p:nvPicPr>
          <p:cNvPr id="7" name="Picture 6">
            <a:extLst>
              <a:ext uri="{FF2B5EF4-FFF2-40B4-BE49-F238E27FC236}">
                <a16:creationId xmlns:a16="http://schemas.microsoft.com/office/drawing/2014/main" id="{C8D2A09F-E59C-4554-8928-17CE182BE860}"/>
              </a:ext>
            </a:extLst>
          </p:cNvPr>
          <p:cNvPicPr>
            <a:picLocks noChangeAspect="1"/>
          </p:cNvPicPr>
          <p:nvPr/>
        </p:nvPicPr>
        <p:blipFill>
          <a:blip r:embed="rId4"/>
          <a:stretch>
            <a:fillRect/>
          </a:stretch>
        </p:blipFill>
        <p:spPr>
          <a:xfrm>
            <a:off x="5474689" y="4736493"/>
            <a:ext cx="940773" cy="715379"/>
          </a:xfrm>
          <a:prstGeom prst="rect">
            <a:avLst/>
          </a:prstGeom>
        </p:spPr>
      </p:pic>
      <p:pic>
        <p:nvPicPr>
          <p:cNvPr id="8" name="Picture 7">
            <a:extLst>
              <a:ext uri="{FF2B5EF4-FFF2-40B4-BE49-F238E27FC236}">
                <a16:creationId xmlns:a16="http://schemas.microsoft.com/office/drawing/2014/main" id="{602716EA-BC6D-438B-B0A8-38D8DB84FE17}"/>
              </a:ext>
            </a:extLst>
          </p:cNvPr>
          <p:cNvPicPr>
            <a:picLocks noChangeAspect="1"/>
          </p:cNvPicPr>
          <p:nvPr/>
        </p:nvPicPr>
        <p:blipFill>
          <a:blip r:embed="rId5"/>
          <a:stretch>
            <a:fillRect/>
          </a:stretch>
        </p:blipFill>
        <p:spPr>
          <a:xfrm>
            <a:off x="6765613" y="4736493"/>
            <a:ext cx="899334" cy="715379"/>
          </a:xfrm>
          <a:prstGeom prst="rect">
            <a:avLst/>
          </a:prstGeom>
        </p:spPr>
      </p:pic>
    </p:spTree>
    <p:extLst>
      <p:ext uri="{BB962C8B-B14F-4D97-AF65-F5344CB8AC3E}">
        <p14:creationId xmlns:p14="http://schemas.microsoft.com/office/powerpoint/2010/main" val="1807437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8BE83-B21F-9179-D35C-89424066C6C1}"/>
              </a:ext>
            </a:extLst>
          </p:cNvPr>
          <p:cNvSpPr>
            <a:spLocks noGrp="1"/>
          </p:cNvSpPr>
          <p:nvPr>
            <p:ph type="title"/>
          </p:nvPr>
        </p:nvSpPr>
        <p:spPr/>
        <p:txBody>
          <a:bodyPr/>
          <a:lstStyle/>
          <a:p>
            <a:r>
              <a:rPr lang="en-US">
                <a:cs typeface="Calibri"/>
              </a:rPr>
              <a:t>Curriculum </a:t>
            </a:r>
            <a:endParaRPr lang="en-US"/>
          </a:p>
        </p:txBody>
      </p:sp>
      <p:sp>
        <p:nvSpPr>
          <p:cNvPr id="3" name="TextBox 2">
            <a:extLst>
              <a:ext uri="{FF2B5EF4-FFF2-40B4-BE49-F238E27FC236}">
                <a16:creationId xmlns:a16="http://schemas.microsoft.com/office/drawing/2014/main" id="{0A22818B-4A30-D699-ED64-C06754B15A6B}"/>
              </a:ext>
            </a:extLst>
          </p:cNvPr>
          <p:cNvSpPr txBox="1"/>
          <p:nvPr/>
        </p:nvSpPr>
        <p:spPr>
          <a:xfrm>
            <a:off x="397565" y="1500808"/>
            <a:ext cx="3727173"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690020"/>
                </a:solidFill>
                <a:latin typeface="Calibri"/>
                <a:cs typeface="Arial"/>
              </a:rPr>
              <a:t>English Language</a:t>
            </a:r>
          </a:p>
          <a:p>
            <a:r>
              <a:rPr lang="en-US" sz="2000" b="1">
                <a:solidFill>
                  <a:srgbClr val="690020"/>
                </a:solidFill>
                <a:latin typeface="Calibri"/>
                <a:cs typeface="Arial"/>
              </a:rPr>
              <a:t>English Literature</a:t>
            </a:r>
            <a:endParaRPr lang="en-US" sz="2000" b="1">
              <a:solidFill>
                <a:srgbClr val="690020"/>
              </a:solidFill>
            </a:endParaRPr>
          </a:p>
          <a:p>
            <a:r>
              <a:rPr lang="en-US" sz="2000" b="1" err="1">
                <a:solidFill>
                  <a:srgbClr val="690020"/>
                </a:solidFill>
                <a:latin typeface="Calibri"/>
                <a:cs typeface="Arial"/>
              </a:rPr>
              <a:t>Maths</a:t>
            </a:r>
            <a:endParaRPr lang="en-US" sz="2000" b="1" err="1">
              <a:solidFill>
                <a:srgbClr val="690020"/>
              </a:solidFill>
            </a:endParaRPr>
          </a:p>
          <a:p>
            <a:pPr algn="l"/>
            <a:r>
              <a:rPr lang="en-US" sz="2000" b="1">
                <a:solidFill>
                  <a:srgbClr val="690020"/>
                </a:solidFill>
                <a:latin typeface="Calibri"/>
                <a:cs typeface="Arial"/>
              </a:rPr>
              <a:t>Science</a:t>
            </a:r>
          </a:p>
          <a:p>
            <a:r>
              <a:rPr lang="en-US" sz="2000" b="1">
                <a:solidFill>
                  <a:srgbClr val="690020"/>
                </a:solidFill>
                <a:latin typeface="Calibri"/>
                <a:cs typeface="Arial"/>
              </a:rPr>
              <a:t>Geography</a:t>
            </a:r>
            <a:endParaRPr lang="en-US" sz="2000" b="1">
              <a:solidFill>
                <a:srgbClr val="690020"/>
              </a:solidFill>
            </a:endParaRPr>
          </a:p>
          <a:p>
            <a:r>
              <a:rPr lang="en-US" sz="2000" b="1">
                <a:solidFill>
                  <a:srgbClr val="690020"/>
                </a:solidFill>
                <a:latin typeface="Calibri"/>
                <a:cs typeface="Arial"/>
              </a:rPr>
              <a:t>RE</a:t>
            </a:r>
          </a:p>
          <a:p>
            <a:r>
              <a:rPr lang="en-US" sz="2000" b="1">
                <a:solidFill>
                  <a:srgbClr val="690020"/>
                </a:solidFill>
                <a:latin typeface="Calibri"/>
                <a:cs typeface="Arial"/>
              </a:rPr>
              <a:t>History (including the history of the Arts)</a:t>
            </a:r>
          </a:p>
          <a:p>
            <a:r>
              <a:rPr lang="en-US" sz="2000" b="1">
                <a:solidFill>
                  <a:srgbClr val="690020"/>
                </a:solidFill>
                <a:latin typeface="Calibri"/>
                <a:cs typeface="Arial"/>
              </a:rPr>
              <a:t>Modern Foreign Language</a:t>
            </a:r>
          </a:p>
          <a:p>
            <a:r>
              <a:rPr lang="en-US" sz="2000" b="1">
                <a:solidFill>
                  <a:srgbClr val="690020"/>
                </a:solidFill>
                <a:latin typeface="Calibri"/>
                <a:cs typeface="Arial"/>
              </a:rPr>
              <a:t>Computing and ICT</a:t>
            </a:r>
          </a:p>
          <a:p>
            <a:r>
              <a:rPr lang="en-US" sz="2000" b="1">
                <a:solidFill>
                  <a:srgbClr val="690020"/>
                </a:solidFill>
                <a:latin typeface="Calibri"/>
                <a:cs typeface="Arial"/>
              </a:rPr>
              <a:t>PE</a:t>
            </a:r>
          </a:p>
          <a:p>
            <a:r>
              <a:rPr lang="en-US" sz="2000" b="1">
                <a:latin typeface="Calibri"/>
                <a:cs typeface="Arial"/>
              </a:rPr>
              <a:t>2 option choices.</a:t>
            </a:r>
          </a:p>
        </p:txBody>
      </p:sp>
      <p:sp>
        <p:nvSpPr>
          <p:cNvPr id="4" name="TextBox 3">
            <a:extLst>
              <a:ext uri="{FF2B5EF4-FFF2-40B4-BE49-F238E27FC236}">
                <a16:creationId xmlns:a16="http://schemas.microsoft.com/office/drawing/2014/main" id="{FA637F44-A7A0-E5ED-CA46-1C745AE1CDBE}"/>
              </a:ext>
            </a:extLst>
          </p:cNvPr>
          <p:cNvSpPr txBox="1"/>
          <p:nvPr/>
        </p:nvSpPr>
        <p:spPr>
          <a:xfrm>
            <a:off x="4632538" y="1417638"/>
            <a:ext cx="4054262" cy="1200329"/>
          </a:xfrm>
          <a:prstGeom prst="rect">
            <a:avLst/>
          </a:prstGeom>
          <a:solidFill>
            <a:srgbClr val="690020"/>
          </a:solidFill>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latin typeface="Calibri"/>
                <a:cs typeface="Arial"/>
              </a:rPr>
              <a:t>Knowledge Rich</a:t>
            </a:r>
            <a:endParaRPr lang="en-US" b="1"/>
          </a:p>
          <a:p>
            <a:r>
              <a:rPr lang="en-US">
                <a:latin typeface="Calibri"/>
                <a:cs typeface="Arial"/>
              </a:rPr>
              <a:t>Our curriculum is knowledge focused, you may hear this language at home, “I know that…” or “I know how to…”</a:t>
            </a:r>
          </a:p>
        </p:txBody>
      </p:sp>
      <p:sp>
        <p:nvSpPr>
          <p:cNvPr id="5" name="TextBox 4">
            <a:extLst>
              <a:ext uri="{FF2B5EF4-FFF2-40B4-BE49-F238E27FC236}">
                <a16:creationId xmlns:a16="http://schemas.microsoft.com/office/drawing/2014/main" id="{8960B0DA-C279-ACD4-D5FF-F863E0E39115}"/>
              </a:ext>
            </a:extLst>
          </p:cNvPr>
          <p:cNvSpPr txBox="1"/>
          <p:nvPr/>
        </p:nvSpPr>
        <p:spPr>
          <a:xfrm>
            <a:off x="4614250" y="2902531"/>
            <a:ext cx="4055165" cy="1477328"/>
          </a:xfrm>
          <a:prstGeom prst="rect">
            <a:avLst/>
          </a:prstGeom>
          <a:solidFill>
            <a:srgbClr val="FFFFF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alibri"/>
                <a:cs typeface="Arial"/>
              </a:rPr>
              <a:t>Options/Choices</a:t>
            </a:r>
          </a:p>
          <a:p>
            <a:r>
              <a:rPr lang="en-US">
                <a:latin typeface="Calibri"/>
                <a:cs typeface="Arial"/>
              </a:rPr>
              <a:t>The core curriculum </a:t>
            </a:r>
            <a:r>
              <a:rPr lang="en-US">
                <a:solidFill>
                  <a:srgbClr val="690020"/>
                </a:solidFill>
                <a:latin typeface="Calibri"/>
                <a:cs typeface="Arial"/>
              </a:rPr>
              <a:t>(highlighted in burgundy) </a:t>
            </a:r>
            <a:r>
              <a:rPr lang="en-US">
                <a:latin typeface="Calibri"/>
                <a:cs typeface="Arial"/>
              </a:rPr>
              <a:t>remains broad and balanced and all pupils also continue to study the history of the arts in Year 9.</a:t>
            </a:r>
          </a:p>
        </p:txBody>
      </p:sp>
      <p:sp>
        <p:nvSpPr>
          <p:cNvPr id="7" name="TextBox 6">
            <a:extLst>
              <a:ext uri="{FF2B5EF4-FFF2-40B4-BE49-F238E27FC236}">
                <a16:creationId xmlns:a16="http://schemas.microsoft.com/office/drawing/2014/main" id="{DF916AA4-D4B0-4C44-B6C9-BA09D9BDD2D1}"/>
              </a:ext>
            </a:extLst>
          </p:cNvPr>
          <p:cNvSpPr txBox="1"/>
          <p:nvPr/>
        </p:nvSpPr>
        <p:spPr>
          <a:xfrm>
            <a:off x="4572000" y="4664423"/>
            <a:ext cx="4054262" cy="1477328"/>
          </a:xfrm>
          <a:prstGeom prst="rect">
            <a:avLst/>
          </a:prstGeom>
          <a:solidFill>
            <a:srgbClr val="690020"/>
          </a:solidFill>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latin typeface="Calibri"/>
                <a:cs typeface="Arial"/>
              </a:rPr>
              <a:t>NEW!</a:t>
            </a:r>
            <a:endParaRPr lang="en-US" b="1"/>
          </a:p>
          <a:p>
            <a:r>
              <a:rPr lang="en-US">
                <a:latin typeface="Calibri"/>
                <a:cs typeface="Arial"/>
              </a:rPr>
              <a:t>Half termly information for parents will be available on the website, so that you can get a </a:t>
            </a:r>
            <a:r>
              <a:rPr lang="en-US" err="1">
                <a:latin typeface="Calibri"/>
                <a:cs typeface="Arial"/>
              </a:rPr>
              <a:t>flavour</a:t>
            </a:r>
            <a:r>
              <a:rPr lang="en-US">
                <a:latin typeface="Calibri"/>
                <a:cs typeface="Arial"/>
              </a:rPr>
              <a:t> of what your child is learning.</a:t>
            </a:r>
          </a:p>
        </p:txBody>
      </p:sp>
    </p:spTree>
    <p:extLst>
      <p:ext uri="{BB962C8B-B14F-4D97-AF65-F5344CB8AC3E}">
        <p14:creationId xmlns:p14="http://schemas.microsoft.com/office/powerpoint/2010/main" val="2210907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589DD17-BD07-44B8-BECA-8C37E5281E99}"/>
              </a:ext>
            </a:extLst>
          </p:cNvPr>
          <p:cNvGrpSpPr/>
          <p:nvPr/>
        </p:nvGrpSpPr>
        <p:grpSpPr>
          <a:xfrm>
            <a:off x="4291584" y="1737360"/>
            <a:ext cx="1143000" cy="1143000"/>
            <a:chOff x="2595880" y="1390904"/>
            <a:chExt cx="1143000" cy="1143000"/>
          </a:xfrm>
          <a:solidFill>
            <a:schemeClr val="accent2"/>
          </a:solidFill>
        </p:grpSpPr>
        <p:sp>
          <p:nvSpPr>
            <p:cNvPr id="10" name="Oval 9">
              <a:extLst>
                <a:ext uri="{FF2B5EF4-FFF2-40B4-BE49-F238E27FC236}">
                  <a16:creationId xmlns:a16="http://schemas.microsoft.com/office/drawing/2014/main" id="{93C84690-E310-4DC2-B1D5-B84EB3956568}"/>
                </a:ext>
              </a:extLst>
            </p:cNvPr>
            <p:cNvSpPr/>
            <p:nvPr/>
          </p:nvSpPr>
          <p:spPr>
            <a:xfrm>
              <a:off x="2595880" y="1390904"/>
              <a:ext cx="1143000" cy="1143000"/>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Oval 4">
              <a:extLst>
                <a:ext uri="{FF2B5EF4-FFF2-40B4-BE49-F238E27FC236}">
                  <a16:creationId xmlns:a16="http://schemas.microsoft.com/office/drawing/2014/main" id="{ABFEEDCB-635F-4969-8C63-702FEFA125C2}"/>
                </a:ext>
              </a:extLst>
            </p:cNvPr>
            <p:cNvSpPr txBox="1"/>
            <p:nvPr/>
          </p:nvSpPr>
          <p:spPr>
            <a:xfrm>
              <a:off x="2763268" y="1558292"/>
              <a:ext cx="808224" cy="80822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a:t>Option 2</a:t>
              </a:r>
            </a:p>
          </p:txBody>
        </p:sp>
      </p:grpSp>
      <p:graphicFrame>
        <p:nvGraphicFramePr>
          <p:cNvPr id="7" name="Diagram 6">
            <a:extLst>
              <a:ext uri="{FF2B5EF4-FFF2-40B4-BE49-F238E27FC236}">
                <a16:creationId xmlns:a16="http://schemas.microsoft.com/office/drawing/2014/main" id="{53FB5C56-AB2F-4861-8E2B-9C3BF2D041E5}"/>
              </a:ext>
            </a:extLst>
          </p:cNvPr>
          <p:cNvGraphicFramePr/>
          <p:nvPr>
            <p:extLst>
              <p:ext uri="{D42A27DB-BD31-4B8C-83A1-F6EECF244321}">
                <p14:modId xmlns:p14="http://schemas.microsoft.com/office/powerpoint/2010/main" val="3862522258"/>
              </p:ext>
            </p:extLst>
          </p:nvPr>
        </p:nvGraphicFramePr>
        <p:xfrm>
          <a:off x="1712976" y="785536"/>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Table 14">
            <a:extLst>
              <a:ext uri="{FF2B5EF4-FFF2-40B4-BE49-F238E27FC236}">
                <a16:creationId xmlns:a16="http://schemas.microsoft.com/office/drawing/2014/main" id="{C148846E-1FF8-4BEC-B7E8-031EA1795896}"/>
              </a:ext>
            </a:extLst>
          </p:cNvPr>
          <p:cNvGraphicFramePr>
            <a:graphicFrameLocks noGrp="1"/>
          </p:cNvGraphicFramePr>
          <p:nvPr>
            <p:extLst>
              <p:ext uri="{D42A27DB-BD31-4B8C-83A1-F6EECF244321}">
                <p14:modId xmlns:p14="http://schemas.microsoft.com/office/powerpoint/2010/main" val="3771665842"/>
              </p:ext>
            </p:extLst>
          </p:nvPr>
        </p:nvGraphicFramePr>
        <p:xfrm>
          <a:off x="1459992" y="4582280"/>
          <a:ext cx="6096000" cy="6400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293756158"/>
                    </a:ext>
                  </a:extLst>
                </a:gridCol>
                <a:gridCol w="2032000">
                  <a:extLst>
                    <a:ext uri="{9D8B030D-6E8A-4147-A177-3AD203B41FA5}">
                      <a16:colId xmlns:a16="http://schemas.microsoft.com/office/drawing/2014/main" val="408805686"/>
                    </a:ext>
                  </a:extLst>
                </a:gridCol>
                <a:gridCol w="2032000">
                  <a:extLst>
                    <a:ext uri="{9D8B030D-6E8A-4147-A177-3AD203B41FA5}">
                      <a16:colId xmlns:a16="http://schemas.microsoft.com/office/drawing/2014/main" val="3094304969"/>
                    </a:ext>
                  </a:extLst>
                </a:gridCol>
              </a:tblGrid>
              <a:tr h="370840">
                <a:tc>
                  <a:txBody>
                    <a:bodyPr/>
                    <a:lstStyle/>
                    <a:p>
                      <a:r>
                        <a:rPr lang="en-GB"/>
                        <a:t>1.</a:t>
                      </a:r>
                    </a:p>
                    <a:p>
                      <a:r>
                        <a:rPr lang="en-GB"/>
                        <a:t> </a:t>
                      </a:r>
                    </a:p>
                  </a:txBody>
                  <a:tcPr>
                    <a:lnT w="12700" cap="flat" cmpd="sng" algn="ctr">
                      <a:noFill/>
                      <a:prstDash val="solid"/>
                      <a:round/>
                      <a:headEnd type="none" w="med" len="med"/>
                      <a:tailEnd type="none" w="med" len="med"/>
                    </a:lnT>
                    <a:solidFill>
                      <a:schemeClr val="accent2"/>
                    </a:solidFill>
                  </a:tcPr>
                </a:tc>
                <a:tc>
                  <a:txBody>
                    <a:bodyPr/>
                    <a:lstStyle/>
                    <a:p>
                      <a:r>
                        <a:rPr lang="en-GB"/>
                        <a:t>2. </a:t>
                      </a:r>
                    </a:p>
                  </a:txBody>
                  <a:tcPr>
                    <a:lnT w="12700" cap="flat" cmpd="sng" algn="ctr">
                      <a:noFill/>
                      <a:prstDash val="solid"/>
                      <a:round/>
                      <a:headEnd type="none" w="med" len="med"/>
                      <a:tailEnd type="none" w="med" len="med"/>
                    </a:lnT>
                    <a:solidFill>
                      <a:schemeClr val="accent2"/>
                    </a:solidFill>
                  </a:tcPr>
                </a:tc>
                <a:tc>
                  <a:txBody>
                    <a:bodyPr/>
                    <a:lstStyle/>
                    <a:p>
                      <a:r>
                        <a:rPr lang="en-GB"/>
                        <a:t>3. </a:t>
                      </a:r>
                    </a:p>
                  </a:txBody>
                  <a:tcPr>
                    <a:lnT w="12700" cap="flat" cmpd="sng" algn="ctr">
                      <a:noFill/>
                      <a:prstDash val="solid"/>
                      <a:round/>
                      <a:headEnd type="none" w="med" len="med"/>
                      <a:tailEnd type="none" w="med" len="med"/>
                    </a:lnT>
                    <a:solidFill>
                      <a:schemeClr val="accent2"/>
                    </a:solidFill>
                  </a:tcPr>
                </a:tc>
                <a:extLst>
                  <a:ext uri="{0D108BD9-81ED-4DB2-BD59-A6C34878D82A}">
                    <a16:rowId xmlns:a16="http://schemas.microsoft.com/office/drawing/2014/main" val="1677036941"/>
                  </a:ext>
                </a:extLst>
              </a:tr>
            </a:tbl>
          </a:graphicData>
        </a:graphic>
      </p:graphicFrame>
      <p:sp>
        <p:nvSpPr>
          <p:cNvPr id="12" name="Title 1">
            <a:extLst>
              <a:ext uri="{FF2B5EF4-FFF2-40B4-BE49-F238E27FC236}">
                <a16:creationId xmlns:a16="http://schemas.microsoft.com/office/drawing/2014/main" id="{F714424E-C164-4A38-B113-681E127AE328}"/>
              </a:ext>
            </a:extLst>
          </p:cNvPr>
          <p:cNvSpPr txBox="1">
            <a:spLocks/>
          </p:cNvSpPr>
          <p:nvPr/>
        </p:nvSpPr>
        <p:spPr bwMode="auto">
          <a:xfrm>
            <a:off x="457200" y="-126062"/>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r>
              <a:rPr lang="en-US">
                <a:cs typeface="Calibri"/>
              </a:rPr>
              <a:t>Curriculum </a:t>
            </a:r>
            <a:endParaRPr lang="en-US"/>
          </a:p>
        </p:txBody>
      </p:sp>
      <p:sp>
        <p:nvSpPr>
          <p:cNvPr id="13" name="TextBox 12">
            <a:extLst>
              <a:ext uri="{FF2B5EF4-FFF2-40B4-BE49-F238E27FC236}">
                <a16:creationId xmlns:a16="http://schemas.microsoft.com/office/drawing/2014/main" id="{A70AB675-A413-4436-AB3E-9A8CB06EDF6B}"/>
              </a:ext>
            </a:extLst>
          </p:cNvPr>
          <p:cNvSpPr txBox="1"/>
          <p:nvPr/>
        </p:nvSpPr>
        <p:spPr>
          <a:xfrm>
            <a:off x="3096440" y="5110611"/>
            <a:ext cx="5754952" cy="1200329"/>
          </a:xfrm>
          <a:prstGeom prst="rect">
            <a:avLst/>
          </a:prstGeom>
          <a:noFill/>
        </p:spPr>
        <p:txBody>
          <a:bodyPr wrap="square" lIns="91440" tIns="45720" rIns="91440" bIns="45720" rtlCol="0" anchor="t">
            <a:spAutoFit/>
          </a:bodyPr>
          <a:lstStyle/>
          <a:p>
            <a:endParaRPr lang="en-GB">
              <a:ea typeface="Calibri"/>
            </a:endParaRPr>
          </a:p>
          <a:p>
            <a:r>
              <a:rPr lang="en-GB">
                <a:latin typeface="Calibri"/>
                <a:ea typeface="Calibri"/>
                <a:cs typeface="Arial"/>
              </a:rPr>
              <a:t>*Most students will continue with a language – we hope all students will want to- some students will be offered an alternative</a:t>
            </a:r>
            <a:r>
              <a:rPr lang="en-GB">
                <a:solidFill>
                  <a:srgbClr val="C00000"/>
                </a:solidFill>
                <a:latin typeface="Calibri"/>
                <a:ea typeface="Calibri"/>
                <a:cs typeface="Arial"/>
              </a:rPr>
              <a:t>.</a:t>
            </a:r>
          </a:p>
        </p:txBody>
      </p:sp>
      <p:sp>
        <p:nvSpPr>
          <p:cNvPr id="6" name="TextBox 5">
            <a:extLst>
              <a:ext uri="{FF2B5EF4-FFF2-40B4-BE49-F238E27FC236}">
                <a16:creationId xmlns:a16="http://schemas.microsoft.com/office/drawing/2014/main" id="{97F207F0-BD3F-434D-8658-B2E1B7D0157E}"/>
              </a:ext>
            </a:extLst>
          </p:cNvPr>
          <p:cNvSpPr txBox="1"/>
          <p:nvPr/>
        </p:nvSpPr>
        <p:spPr>
          <a:xfrm>
            <a:off x="6629400" y="987552"/>
            <a:ext cx="2221992" cy="3416320"/>
          </a:xfrm>
          <a:prstGeom prst="rect">
            <a:avLst/>
          </a:prstGeom>
          <a:noFill/>
        </p:spPr>
        <p:txBody>
          <a:bodyPr wrap="square" rtlCol="0">
            <a:spAutoFit/>
          </a:bodyPr>
          <a:lstStyle/>
          <a:p>
            <a:r>
              <a:rPr lang="en-GB"/>
              <a:t>Information about Options will be sent out on 29</a:t>
            </a:r>
            <a:r>
              <a:rPr lang="en-GB" baseline="30000"/>
              <a:t>th</a:t>
            </a:r>
            <a:r>
              <a:rPr lang="en-GB"/>
              <a:t> March. Students choose 3 from: Geography, History, and their two option subjects. These are the subjects they will continue into years 10 and 11, alongside the core curriculum. </a:t>
            </a:r>
          </a:p>
        </p:txBody>
      </p:sp>
    </p:spTree>
    <p:extLst>
      <p:ext uri="{BB962C8B-B14F-4D97-AF65-F5344CB8AC3E}">
        <p14:creationId xmlns:p14="http://schemas.microsoft.com/office/powerpoint/2010/main" val="29155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61842-D0DB-4AA1-8876-517926C3E2EF}"/>
              </a:ext>
            </a:extLst>
          </p:cNvPr>
          <p:cNvSpPr>
            <a:spLocks noGrp="1"/>
          </p:cNvSpPr>
          <p:nvPr>
            <p:ph type="title"/>
          </p:nvPr>
        </p:nvSpPr>
        <p:spPr>
          <a:xfrm>
            <a:off x="457199" y="8716"/>
            <a:ext cx="8229600" cy="1143000"/>
          </a:xfrm>
        </p:spPr>
        <p:txBody>
          <a:bodyPr/>
          <a:lstStyle/>
          <a:p>
            <a:r>
              <a:rPr lang="en-GB" sz="4800" b="1"/>
              <a:t>Assessment</a:t>
            </a:r>
          </a:p>
        </p:txBody>
      </p:sp>
      <p:sp>
        <p:nvSpPr>
          <p:cNvPr id="3" name="TextBox 2">
            <a:extLst>
              <a:ext uri="{FF2B5EF4-FFF2-40B4-BE49-F238E27FC236}">
                <a16:creationId xmlns:a16="http://schemas.microsoft.com/office/drawing/2014/main" id="{F058E1F3-6E08-4B0F-B760-81A379F25B76}"/>
              </a:ext>
            </a:extLst>
          </p:cNvPr>
          <p:cNvSpPr txBox="1"/>
          <p:nvPr/>
        </p:nvSpPr>
        <p:spPr>
          <a:xfrm>
            <a:off x="237929" y="1089898"/>
            <a:ext cx="8668139" cy="5109091"/>
          </a:xfrm>
          <a:prstGeom prst="rect">
            <a:avLst/>
          </a:prstGeom>
          <a:noFill/>
        </p:spPr>
        <p:txBody>
          <a:bodyPr wrap="square" rtlCol="0">
            <a:spAutoFit/>
          </a:bodyPr>
          <a:lstStyle/>
          <a:p>
            <a:pPr algn="ctr"/>
            <a:r>
              <a:rPr lang="en-GB" sz="2400"/>
              <a:t>We use assessment to judge what your child </a:t>
            </a:r>
            <a:r>
              <a:rPr lang="en-GB" sz="2400" b="1"/>
              <a:t>knows and remembers </a:t>
            </a:r>
            <a:r>
              <a:rPr lang="en-GB" sz="2400"/>
              <a:t>from the taught curriculum.</a:t>
            </a:r>
          </a:p>
          <a:p>
            <a:pPr algn="ctr"/>
            <a:endParaRPr lang="en-GB" sz="2000" b="1"/>
          </a:p>
          <a:p>
            <a:pPr algn="ctr"/>
            <a:r>
              <a:rPr lang="en-GB" sz="2000"/>
              <a:t>Assessment will include </a:t>
            </a:r>
            <a:r>
              <a:rPr lang="en-GB" sz="2000" i="1"/>
              <a:t>dozens of flexible formative assessments, such as ‘frown of puzzlement’ and questioning, alongside more structured formative and summative assessments.</a:t>
            </a:r>
          </a:p>
          <a:p>
            <a:pPr algn="ctr"/>
            <a:endParaRPr lang="en-GB" sz="2000" i="1"/>
          </a:p>
          <a:p>
            <a:pPr algn="ctr"/>
            <a:r>
              <a:rPr lang="en-GB" sz="2000"/>
              <a:t>Teaching is responsive to the needs of your child.</a:t>
            </a:r>
          </a:p>
          <a:p>
            <a:pPr algn="ctr"/>
            <a:endParaRPr lang="en-GB" sz="2000"/>
          </a:p>
          <a:p>
            <a:pPr lvl="0" algn="ctr"/>
            <a:r>
              <a:rPr lang="en-GB" sz="2000"/>
              <a:t>Assessment is used to judge the extent of your child’s learning of the material in the course, for the purpose of measuring progress and to evaluate the effectiveness of our curriculum e.g. </a:t>
            </a:r>
            <a:r>
              <a:rPr lang="en-GB" sz="2000" i="1"/>
              <a:t>Have students remembered the core knowledge that will be used again and again?  Have they been taught knowledge well in the short term to enable long term retention of key concepts?  Do they have the knowledge that they should remember in later life?</a:t>
            </a:r>
            <a:endParaRPr lang="en-GB" sz="2000"/>
          </a:p>
          <a:p>
            <a:endParaRPr lang="en-GB"/>
          </a:p>
        </p:txBody>
      </p:sp>
    </p:spTree>
    <p:extLst>
      <p:ext uri="{BB962C8B-B14F-4D97-AF65-F5344CB8AC3E}">
        <p14:creationId xmlns:p14="http://schemas.microsoft.com/office/powerpoint/2010/main" val="3019160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7A252-00E5-972F-DEE2-AD2333BA8C15}"/>
              </a:ext>
            </a:extLst>
          </p:cNvPr>
          <p:cNvSpPr>
            <a:spLocks noGrp="1"/>
          </p:cNvSpPr>
          <p:nvPr>
            <p:ph type="title"/>
          </p:nvPr>
        </p:nvSpPr>
        <p:spPr/>
        <p:txBody>
          <a:bodyPr/>
          <a:lstStyle/>
          <a:p>
            <a:r>
              <a:rPr lang="en-GB" sz="4400" b="0" i="0">
                <a:solidFill>
                  <a:srgbClr val="000000"/>
                </a:solidFill>
                <a:effectLst/>
                <a:latin typeface="Calibri" panose="020F0502020204030204" pitchFamily="34" charset="0"/>
              </a:rPr>
              <a:t>Our Vision: </a:t>
            </a:r>
            <a:br>
              <a:rPr lang="en-GB" sz="4400" b="0" i="0">
                <a:solidFill>
                  <a:srgbClr val="000000"/>
                </a:solidFill>
                <a:effectLst/>
                <a:latin typeface="Calibri" panose="020F0502020204030204" pitchFamily="34" charset="0"/>
              </a:rPr>
            </a:br>
            <a:endParaRPr lang="en-GB"/>
          </a:p>
        </p:txBody>
      </p:sp>
      <p:sp>
        <p:nvSpPr>
          <p:cNvPr id="3" name="Content Placeholder 2">
            <a:extLst>
              <a:ext uri="{FF2B5EF4-FFF2-40B4-BE49-F238E27FC236}">
                <a16:creationId xmlns:a16="http://schemas.microsoft.com/office/drawing/2014/main" id="{A060D26A-4B52-C005-6EF3-B9EE920ADBB0}"/>
              </a:ext>
            </a:extLst>
          </p:cNvPr>
          <p:cNvSpPr>
            <a:spLocks noGrp="1"/>
          </p:cNvSpPr>
          <p:nvPr>
            <p:ph idx="1"/>
          </p:nvPr>
        </p:nvSpPr>
        <p:spPr/>
        <p:txBody>
          <a:bodyPr/>
          <a:lstStyle/>
          <a:p>
            <a:endParaRPr lang="en-GB" sz="1800">
              <a:solidFill>
                <a:srgbClr val="000000"/>
              </a:solidFill>
              <a:latin typeface="Calibri" panose="020F0502020204030204" pitchFamily="34" charset="0"/>
            </a:endParaRPr>
          </a:p>
          <a:p>
            <a:r>
              <a:rPr lang="en-GB" sz="2500">
                <a:solidFill>
                  <a:srgbClr val="000000"/>
                </a:solidFill>
                <a:latin typeface="Calibri" panose="020F0502020204030204" pitchFamily="34" charset="0"/>
              </a:rPr>
              <a:t>T</a:t>
            </a:r>
            <a:r>
              <a:rPr lang="en-GB" sz="2500" b="0" i="0">
                <a:solidFill>
                  <a:srgbClr val="000000"/>
                </a:solidFill>
                <a:effectLst/>
                <a:latin typeface="Calibri" panose="020F0502020204030204" pitchFamily="34" charset="0"/>
              </a:rPr>
              <a:t>o create an inclusive environment where all are empowered to thrive, hold themselves accountable and achieve. Our ethos of kindness is lived and not just talked.  </a:t>
            </a:r>
            <a:endParaRPr lang="en-GB" sz="2500"/>
          </a:p>
        </p:txBody>
      </p:sp>
    </p:spTree>
    <p:extLst>
      <p:ext uri="{BB962C8B-B14F-4D97-AF65-F5344CB8AC3E}">
        <p14:creationId xmlns:p14="http://schemas.microsoft.com/office/powerpoint/2010/main" val="438848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a:t>Assessment Point Dates</a:t>
            </a:r>
          </a:p>
        </p:txBody>
      </p:sp>
      <p:sp>
        <p:nvSpPr>
          <p:cNvPr id="4" name="Rectangle 3">
            <a:extLst>
              <a:ext uri="{FF2B5EF4-FFF2-40B4-BE49-F238E27FC236}">
                <a16:creationId xmlns:a16="http://schemas.microsoft.com/office/drawing/2014/main" id="{B4F3076A-E4AC-4936-81B1-CE901FE1E85D}"/>
              </a:ext>
            </a:extLst>
          </p:cNvPr>
          <p:cNvSpPr/>
          <p:nvPr/>
        </p:nvSpPr>
        <p:spPr>
          <a:xfrm>
            <a:off x="608889" y="3960901"/>
            <a:ext cx="7470352" cy="1015663"/>
          </a:xfrm>
          <a:prstGeom prst="rect">
            <a:avLst/>
          </a:prstGeom>
        </p:spPr>
        <p:txBody>
          <a:bodyPr wrap="square">
            <a:spAutoFit/>
          </a:bodyPr>
          <a:lstStyle/>
          <a:p>
            <a:pPr algn="ctr" fontAlgn="base">
              <a:spcBef>
                <a:spcPct val="0"/>
              </a:spcBef>
              <a:spcAft>
                <a:spcPct val="0"/>
              </a:spcAft>
            </a:pPr>
            <a:r>
              <a:rPr lang="en-GB" sz="2400">
                <a:solidFill>
                  <a:prstClr val="black"/>
                </a:solidFill>
                <a:cs typeface="Arial" charset="0"/>
              </a:rPr>
              <a:t>Parents’ Evening – 12/01/2023</a:t>
            </a:r>
          </a:p>
          <a:p>
            <a:pPr algn="ctr" fontAlgn="base">
              <a:spcBef>
                <a:spcPct val="0"/>
              </a:spcBef>
              <a:spcAft>
                <a:spcPct val="0"/>
              </a:spcAft>
            </a:pPr>
            <a:endParaRPr lang="en-GB">
              <a:solidFill>
                <a:prstClr val="black"/>
              </a:solidFill>
              <a:cs typeface="Arial" charset="0"/>
            </a:endParaRPr>
          </a:p>
          <a:p>
            <a:pPr algn="ctr" fontAlgn="base">
              <a:spcBef>
                <a:spcPct val="0"/>
              </a:spcBef>
              <a:spcAft>
                <a:spcPct val="0"/>
              </a:spcAft>
            </a:pPr>
            <a:r>
              <a:rPr lang="en-GB">
                <a:solidFill>
                  <a:prstClr val="black"/>
                </a:solidFill>
                <a:cs typeface="Arial" charset="0"/>
              </a:rPr>
              <a:t>All reports are available for viewing on our parent portal (Insight)</a:t>
            </a:r>
          </a:p>
        </p:txBody>
      </p:sp>
      <p:sp>
        <p:nvSpPr>
          <p:cNvPr id="6" name="Content Placeholder 2">
            <a:extLst>
              <a:ext uri="{FF2B5EF4-FFF2-40B4-BE49-F238E27FC236}">
                <a16:creationId xmlns:a16="http://schemas.microsoft.com/office/drawing/2014/main" id="{27DC1F13-E729-4850-B0ED-2CEB2010A071}"/>
              </a:ext>
            </a:extLst>
          </p:cNvPr>
          <p:cNvSpPr txBox="1">
            <a:spLocks/>
          </p:cNvSpPr>
          <p:nvPr/>
        </p:nvSpPr>
        <p:spPr bwMode="auto">
          <a:xfrm>
            <a:off x="3286413" y="1996853"/>
            <a:ext cx="2708058" cy="196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2700" b="1">
                <a:solidFill>
                  <a:prstClr val="black"/>
                </a:solidFill>
                <a:latin typeface="Calibri"/>
              </a:rPr>
              <a:t>Year 09</a:t>
            </a:r>
          </a:p>
          <a:p>
            <a:r>
              <a:rPr lang="en-GB" sz="2400">
                <a:solidFill>
                  <a:prstClr val="black"/>
                </a:solidFill>
                <a:latin typeface="Calibri"/>
              </a:rPr>
              <a:t>AP1 – 16/11/22</a:t>
            </a:r>
          </a:p>
          <a:p>
            <a:r>
              <a:rPr lang="en-GB" sz="2400">
                <a:solidFill>
                  <a:prstClr val="black"/>
                </a:solidFill>
                <a:latin typeface="Calibri"/>
              </a:rPr>
              <a:t>AP2 – 08/03/23</a:t>
            </a:r>
            <a:endParaRPr lang="en-GB" sz="2400">
              <a:solidFill>
                <a:prstClr val="black"/>
              </a:solidFill>
              <a:latin typeface="Calibri"/>
              <a:cs typeface="Calibri"/>
            </a:endParaRPr>
          </a:p>
          <a:p>
            <a:r>
              <a:rPr lang="en-GB" sz="2400">
                <a:solidFill>
                  <a:prstClr val="black"/>
                </a:solidFill>
                <a:latin typeface="Calibri"/>
              </a:rPr>
              <a:t>AP3 – 28/06/23</a:t>
            </a:r>
            <a:endParaRPr lang="en-GB" sz="2400">
              <a:solidFill>
                <a:prstClr val="black"/>
              </a:solidFill>
              <a:latin typeface="Calibri"/>
              <a:cs typeface="Calibri"/>
            </a:endParaRPr>
          </a:p>
        </p:txBody>
      </p:sp>
    </p:spTree>
    <p:extLst>
      <p:ext uri="{BB962C8B-B14F-4D97-AF65-F5344CB8AC3E}">
        <p14:creationId xmlns:p14="http://schemas.microsoft.com/office/powerpoint/2010/main" val="28913994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3932" y="0"/>
            <a:ext cx="6172200" cy="857250"/>
          </a:xfrm>
        </p:spPr>
        <p:txBody>
          <a:bodyPr/>
          <a:lstStyle/>
          <a:p>
            <a:r>
              <a:rPr lang="en-GB" b="1"/>
              <a:t>Reporting Home</a:t>
            </a:r>
          </a:p>
        </p:txBody>
      </p:sp>
      <p:sp>
        <p:nvSpPr>
          <p:cNvPr id="3" name="Content Placeholder 2">
            <a:extLst>
              <a:ext uri="{FF2B5EF4-FFF2-40B4-BE49-F238E27FC236}">
                <a16:creationId xmlns:a16="http://schemas.microsoft.com/office/drawing/2014/main" id="{DE694AFC-01A5-4017-9771-D0861311F1D3}"/>
              </a:ext>
            </a:extLst>
          </p:cNvPr>
          <p:cNvSpPr>
            <a:spLocks noGrp="1"/>
          </p:cNvSpPr>
          <p:nvPr>
            <p:ph idx="1"/>
          </p:nvPr>
        </p:nvSpPr>
        <p:spPr>
          <a:xfrm>
            <a:off x="480091" y="857249"/>
            <a:ext cx="8514619" cy="5198317"/>
          </a:xfrm>
        </p:spPr>
        <p:txBody>
          <a:bodyPr/>
          <a:lstStyle/>
          <a:p>
            <a:r>
              <a:rPr lang="en-GB"/>
              <a:t>Overall school attendance.</a:t>
            </a:r>
          </a:p>
          <a:p>
            <a:r>
              <a:rPr lang="en-GB"/>
              <a:t>Total count of behaviour for learning (BFL) grades.</a:t>
            </a:r>
          </a:p>
          <a:p>
            <a:r>
              <a:rPr lang="en-GB"/>
              <a:t>Baseline assessment grades for English and maths.</a:t>
            </a:r>
          </a:p>
          <a:p>
            <a:r>
              <a:rPr lang="en-GB"/>
              <a:t>BFL grades for each subject.</a:t>
            </a:r>
          </a:p>
          <a:p>
            <a:r>
              <a:rPr lang="en-GB"/>
              <a:t>Advice on how to improve.</a:t>
            </a:r>
          </a:p>
          <a:p>
            <a:r>
              <a:rPr lang="en-GB"/>
              <a:t>Current assessment mastery grades.</a:t>
            </a:r>
          </a:p>
          <a:p>
            <a:r>
              <a:rPr lang="en-GB"/>
              <a:t>Lesson attendance.</a:t>
            </a:r>
          </a:p>
        </p:txBody>
      </p:sp>
    </p:spTree>
    <p:extLst>
      <p:ext uri="{BB962C8B-B14F-4D97-AF65-F5344CB8AC3E}">
        <p14:creationId xmlns:p14="http://schemas.microsoft.com/office/powerpoint/2010/main" val="17497030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B2463A-E5BC-70D0-7738-D38034A37BCE}"/>
              </a:ext>
            </a:extLst>
          </p:cNvPr>
          <p:cNvPicPr>
            <a:picLocks noChangeAspect="1"/>
          </p:cNvPicPr>
          <p:nvPr/>
        </p:nvPicPr>
        <p:blipFill>
          <a:blip r:embed="rId2"/>
          <a:stretch>
            <a:fillRect/>
          </a:stretch>
        </p:blipFill>
        <p:spPr>
          <a:xfrm>
            <a:off x="2015884" y="171613"/>
            <a:ext cx="5112232" cy="6023913"/>
          </a:xfrm>
          <a:prstGeom prst="rect">
            <a:avLst/>
          </a:prstGeom>
        </p:spPr>
      </p:pic>
    </p:spTree>
    <p:extLst>
      <p:ext uri="{BB962C8B-B14F-4D97-AF65-F5344CB8AC3E}">
        <p14:creationId xmlns:p14="http://schemas.microsoft.com/office/powerpoint/2010/main" val="112305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94E33-04C7-45B7-84BF-D5ED05E7CD80}"/>
              </a:ext>
            </a:extLst>
          </p:cNvPr>
          <p:cNvSpPr>
            <a:spLocks noGrp="1"/>
          </p:cNvSpPr>
          <p:nvPr>
            <p:ph type="title"/>
          </p:nvPr>
        </p:nvSpPr>
        <p:spPr>
          <a:xfrm>
            <a:off x="815092" y="279529"/>
            <a:ext cx="6869750" cy="857250"/>
          </a:xfrm>
        </p:spPr>
        <p:txBody>
          <a:bodyPr/>
          <a:lstStyle/>
          <a:p>
            <a:r>
              <a:rPr lang="en-GB"/>
              <a:t>Parent Portal - Insight – Online and App</a:t>
            </a:r>
          </a:p>
        </p:txBody>
      </p:sp>
      <p:pic>
        <p:nvPicPr>
          <p:cNvPr id="5" name="Content Placeholder 4">
            <a:extLst>
              <a:ext uri="{FF2B5EF4-FFF2-40B4-BE49-F238E27FC236}">
                <a16:creationId xmlns:a16="http://schemas.microsoft.com/office/drawing/2014/main" id="{5A0A2A01-D713-450D-A788-54BBD17FE9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17606" y="1558489"/>
            <a:ext cx="5664722" cy="2962403"/>
          </a:xfrm>
        </p:spPr>
      </p:pic>
      <p:sp>
        <p:nvSpPr>
          <p:cNvPr id="3" name="Rectangle 2"/>
          <p:cNvSpPr/>
          <p:nvPr/>
        </p:nvSpPr>
        <p:spPr>
          <a:xfrm>
            <a:off x="3341595" y="4520892"/>
            <a:ext cx="4659406" cy="1200329"/>
          </a:xfrm>
          <a:prstGeom prst="rect">
            <a:avLst/>
          </a:prstGeom>
        </p:spPr>
        <p:txBody>
          <a:bodyPr wrap="square">
            <a:spAutoFit/>
          </a:bodyPr>
          <a:lstStyle/>
          <a:p>
            <a:pPr marL="214313" indent="-214313">
              <a:buFont typeface="Arial" panose="020B0604020202020204" pitchFamily="34" charset="0"/>
              <a:buChar char="•"/>
            </a:pPr>
            <a:r>
              <a:rPr lang="en-GB" b="1">
                <a:solidFill>
                  <a:srgbClr val="201F1E"/>
                </a:solidFill>
                <a:cs typeface="Arial" charset="0"/>
              </a:rPr>
              <a:t>Download the APP onto your phone.  </a:t>
            </a:r>
          </a:p>
          <a:p>
            <a:pPr marL="214313" indent="-214313">
              <a:buFont typeface="Arial" panose="020B0604020202020204" pitchFamily="34" charset="0"/>
              <a:buChar char="•"/>
            </a:pPr>
            <a:r>
              <a:rPr lang="en-GB" b="1">
                <a:solidFill>
                  <a:srgbClr val="201F1E"/>
                </a:solidFill>
                <a:cs typeface="Arial" charset="0"/>
              </a:rPr>
              <a:t>Enter your Insight username and password.</a:t>
            </a:r>
          </a:p>
          <a:p>
            <a:pPr marL="214313" indent="-214313">
              <a:buFont typeface="Arial" panose="020B0604020202020204" pitchFamily="34" charset="0"/>
              <a:buChar char="•"/>
            </a:pPr>
            <a:r>
              <a:rPr lang="en-GB" b="1">
                <a:solidFill>
                  <a:srgbClr val="201F1E"/>
                </a:solidFill>
                <a:cs typeface="Arial" charset="0"/>
              </a:rPr>
              <a:t>It will ask for the barcode which you can get from the Insight page on the school website</a:t>
            </a:r>
            <a:endParaRPr lang="en-GB" b="1">
              <a:solidFill>
                <a:prstClr val="black"/>
              </a:solidFill>
              <a:cs typeface="Arial" charset="0"/>
            </a:endParaRPr>
          </a:p>
        </p:txBody>
      </p:sp>
    </p:spTree>
    <p:extLst>
      <p:ext uri="{BB962C8B-B14F-4D97-AF65-F5344CB8AC3E}">
        <p14:creationId xmlns:p14="http://schemas.microsoft.com/office/powerpoint/2010/main" val="5173649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F45AE77-6B58-46F6-976E-F918CE30B82C}"/>
              </a:ext>
            </a:extLst>
          </p:cNvPr>
          <p:cNvSpPr>
            <a:spLocks noGrp="1"/>
          </p:cNvSpPr>
          <p:nvPr>
            <p:ph idx="1"/>
          </p:nvPr>
        </p:nvSpPr>
        <p:spPr>
          <a:xfrm>
            <a:off x="-8756" y="2332037"/>
            <a:ext cx="9144000" cy="4525963"/>
          </a:xfrm>
        </p:spPr>
        <p:txBody>
          <a:bodyPr/>
          <a:lstStyle/>
          <a:p>
            <a:pPr marL="0" indent="0" algn="ctr">
              <a:buNone/>
            </a:pPr>
            <a:r>
              <a:rPr lang="en-GB" sz="8800"/>
              <a:t>1,483,300</a:t>
            </a:r>
          </a:p>
        </p:txBody>
      </p:sp>
      <p:sp>
        <p:nvSpPr>
          <p:cNvPr id="4" name="Title 3">
            <a:extLst>
              <a:ext uri="{FF2B5EF4-FFF2-40B4-BE49-F238E27FC236}">
                <a16:creationId xmlns:a16="http://schemas.microsoft.com/office/drawing/2014/main" id="{759907D2-C423-42A5-A98F-F536D28CDAB6}"/>
              </a:ext>
            </a:extLst>
          </p:cNvPr>
          <p:cNvSpPr>
            <a:spLocks noGrp="1"/>
          </p:cNvSpPr>
          <p:nvPr>
            <p:ph type="title"/>
          </p:nvPr>
        </p:nvSpPr>
        <p:spPr>
          <a:xfrm>
            <a:off x="-8756" y="620688"/>
            <a:ext cx="9144000" cy="1143000"/>
          </a:xfrm>
        </p:spPr>
        <p:txBody>
          <a:bodyPr/>
          <a:lstStyle/>
          <a:p>
            <a:r>
              <a:rPr lang="en-GB" sz="4000" b="1"/>
              <a:t>What is the significance of the following number?</a:t>
            </a:r>
            <a:br>
              <a:rPr lang="en-GB" sz="9600" b="1"/>
            </a:br>
            <a:endParaRPr lang="en-GB" b="1"/>
          </a:p>
        </p:txBody>
      </p:sp>
    </p:spTree>
    <p:extLst>
      <p:ext uri="{BB962C8B-B14F-4D97-AF65-F5344CB8AC3E}">
        <p14:creationId xmlns:p14="http://schemas.microsoft.com/office/powerpoint/2010/main" val="9835624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DE32B6-14B6-4EF3-AF8D-39CF303D34E7}"/>
              </a:ext>
            </a:extLst>
          </p:cNvPr>
          <p:cNvPicPr>
            <a:picLocks noChangeAspect="1"/>
          </p:cNvPicPr>
          <p:nvPr/>
        </p:nvPicPr>
        <p:blipFill>
          <a:blip r:embed="rId3"/>
          <a:stretch>
            <a:fillRect/>
          </a:stretch>
        </p:blipFill>
        <p:spPr>
          <a:xfrm>
            <a:off x="1331640" y="260648"/>
            <a:ext cx="6225480" cy="5509550"/>
          </a:xfrm>
          <a:prstGeom prst="rect">
            <a:avLst/>
          </a:prstGeom>
        </p:spPr>
      </p:pic>
    </p:spTree>
    <p:extLst>
      <p:ext uri="{BB962C8B-B14F-4D97-AF65-F5344CB8AC3E}">
        <p14:creationId xmlns:p14="http://schemas.microsoft.com/office/powerpoint/2010/main" val="26194233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259C7E8-A513-4876-89C9-F8D8EA5699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1556792"/>
            <a:ext cx="8184781" cy="4032448"/>
          </a:xfrm>
        </p:spPr>
      </p:pic>
    </p:spTree>
    <p:extLst>
      <p:ext uri="{BB962C8B-B14F-4D97-AF65-F5344CB8AC3E}">
        <p14:creationId xmlns:p14="http://schemas.microsoft.com/office/powerpoint/2010/main" val="35557610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58B3C0-D3FD-4B85-AD2D-9145865D03E8}"/>
              </a:ext>
            </a:extLst>
          </p:cNvPr>
          <p:cNvSpPr>
            <a:spLocks noGrp="1"/>
          </p:cNvSpPr>
          <p:nvPr>
            <p:ph idx="1"/>
          </p:nvPr>
        </p:nvSpPr>
        <p:spPr/>
        <p:txBody>
          <a:bodyPr/>
          <a:lstStyle/>
          <a:p>
            <a:pPr marL="0" indent="0" algn="ctr">
              <a:buNone/>
            </a:pPr>
            <a:r>
              <a:rPr lang="en-GB" i="1"/>
              <a:t>‘Nationally, children perform 10-30% worse on arithmetic word problems than on comparable problems based in numeric format’</a:t>
            </a:r>
          </a:p>
          <a:p>
            <a:endParaRPr lang="en-GB"/>
          </a:p>
          <a:p>
            <a:pPr marL="0" indent="0" algn="r">
              <a:buNone/>
            </a:pPr>
            <a:r>
              <a:rPr lang="en-GB"/>
              <a:t>‘The Language Factor in Mathematics Tests’, Abedi and Lord (2001)</a:t>
            </a:r>
          </a:p>
        </p:txBody>
      </p:sp>
    </p:spTree>
    <p:extLst>
      <p:ext uri="{BB962C8B-B14F-4D97-AF65-F5344CB8AC3E}">
        <p14:creationId xmlns:p14="http://schemas.microsoft.com/office/powerpoint/2010/main" val="33625719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AAF9F13B-47DE-4A81-B779-1D3308B27131}"/>
              </a:ext>
            </a:extLst>
          </p:cNvPr>
          <p:cNvSpPr txBox="1">
            <a:spLocks noChangeArrowheads="1"/>
          </p:cNvSpPr>
          <p:nvPr/>
        </p:nvSpPr>
        <p:spPr bwMode="auto">
          <a:xfrm>
            <a:off x="0" y="2204864"/>
            <a:ext cx="9144000" cy="635502"/>
          </a:xfrm>
          <a:prstGeom prst="rect">
            <a:avLst/>
          </a:prstGeom>
          <a:solidFill>
            <a:schemeClr val="accent4">
              <a:lumMod val="20000"/>
              <a:lumOff val="80000"/>
            </a:schemeClr>
          </a:solidFill>
          <a:ln w="9525">
            <a:solidFill>
              <a:srgbClr val="000000"/>
            </a:solidFill>
            <a:miter lim="800000"/>
            <a:headEnd/>
            <a:tailEnd/>
          </a:ln>
        </p:spPr>
        <p:txBody>
          <a:bodyPr rot="0" vert="horz" wrap="square" lIns="91440" tIns="45720" rIns="91440" bIns="45720" anchor="t" anchorCtr="0">
            <a:noAutofit/>
          </a:bodyPr>
          <a:lstStyle/>
          <a:p>
            <a:pPr algn="ctr">
              <a:lnSpc>
                <a:spcPct val="107000"/>
              </a:lnSpc>
              <a:spcAft>
                <a:spcPts val="0"/>
              </a:spcAft>
            </a:pPr>
            <a:r>
              <a:rPr lang="en-US" sz="3200" b="1">
                <a:effectLst/>
                <a:latin typeface="Calibri" panose="020F0502020204030204" pitchFamily="34" charset="0"/>
                <a:ea typeface="Calibri" panose="020F0502020204030204" pitchFamily="34" charset="0"/>
                <a:cs typeface="Times New Roman" panose="02020603050405020304" pitchFamily="18" charset="0"/>
              </a:rPr>
              <a:t>KNOWLEDGE AND STRATEGY = SKILLED READING</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EE5BFF14-AD0F-4A9F-BBAC-CFEE98B2B368}"/>
              </a:ext>
            </a:extLst>
          </p:cNvPr>
          <p:cNvSpPr txBox="1"/>
          <p:nvPr/>
        </p:nvSpPr>
        <p:spPr>
          <a:xfrm>
            <a:off x="0" y="476672"/>
            <a:ext cx="9144000" cy="769441"/>
          </a:xfrm>
          <a:prstGeom prst="rect">
            <a:avLst/>
          </a:prstGeom>
          <a:noFill/>
        </p:spPr>
        <p:txBody>
          <a:bodyPr wrap="square" rtlCol="0">
            <a:spAutoFit/>
          </a:bodyPr>
          <a:lstStyle/>
          <a:p>
            <a:pPr algn="ctr"/>
            <a:r>
              <a:rPr lang="en-GB" sz="4400" b="1"/>
              <a:t>Reading Strategy 2022-23</a:t>
            </a:r>
          </a:p>
        </p:txBody>
      </p:sp>
    </p:spTree>
    <p:extLst>
      <p:ext uri="{BB962C8B-B14F-4D97-AF65-F5344CB8AC3E}">
        <p14:creationId xmlns:p14="http://schemas.microsoft.com/office/powerpoint/2010/main" val="42695349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12BD55A-3608-4579-A8F4-B0B6A7908A22}"/>
              </a:ext>
            </a:extLst>
          </p:cNvPr>
          <p:cNvSpPr txBox="1">
            <a:spLocks noGrp="1"/>
          </p:cNvSpPr>
          <p:nvPr>
            <p:ph idx="1"/>
          </p:nvPr>
        </p:nvSpPr>
        <p:spPr>
          <a:xfrm>
            <a:off x="0" y="1268760"/>
            <a:ext cx="9144000" cy="2640723"/>
          </a:xfrm>
          <a:prstGeom prst="rect">
            <a:avLst/>
          </a:prstGeom>
          <a:noFill/>
        </p:spPr>
        <p:txBody>
          <a:bodyPr wrap="square" rtlCol="0">
            <a:spAutoFit/>
          </a:bodyPr>
          <a:lstStyle/>
          <a:p>
            <a:pPr marL="0" indent="0" algn="ctr">
              <a:buNone/>
            </a:pPr>
            <a:r>
              <a:rPr lang="en-GB" sz="3600" b="1"/>
              <a:t>Knowledge = Curriculum</a:t>
            </a:r>
          </a:p>
          <a:p>
            <a:pPr marL="0" indent="0" algn="ctr">
              <a:buNone/>
            </a:pPr>
            <a:r>
              <a:rPr lang="en-GB" sz="3600"/>
              <a:t>Effective Sequencing</a:t>
            </a:r>
          </a:p>
          <a:p>
            <a:pPr marL="0" indent="0" algn="ctr">
              <a:buNone/>
            </a:pPr>
            <a:r>
              <a:rPr lang="en-GB" sz="3600"/>
              <a:t>Disciplinary literacy</a:t>
            </a:r>
          </a:p>
          <a:p>
            <a:pPr marL="0" indent="0" algn="ctr">
              <a:buNone/>
            </a:pPr>
            <a:r>
              <a:rPr lang="en-GB" sz="3600"/>
              <a:t>Expanding Tier 2 and 3 language</a:t>
            </a:r>
          </a:p>
        </p:txBody>
      </p:sp>
      <p:sp>
        <p:nvSpPr>
          <p:cNvPr id="5" name="Text Box 2">
            <a:extLst>
              <a:ext uri="{FF2B5EF4-FFF2-40B4-BE49-F238E27FC236}">
                <a16:creationId xmlns:a16="http://schemas.microsoft.com/office/drawing/2014/main" id="{3C318CFB-ECC0-468D-B2E3-8ABD426337BD}"/>
              </a:ext>
            </a:extLst>
          </p:cNvPr>
          <p:cNvSpPr txBox="1">
            <a:spLocks noGrp="1" noChangeArrowheads="1"/>
          </p:cNvSpPr>
          <p:nvPr>
            <p:ph type="title"/>
          </p:nvPr>
        </p:nvSpPr>
        <p:spPr bwMode="auto">
          <a:xfrm>
            <a:off x="0" y="274638"/>
            <a:ext cx="9144000" cy="634082"/>
          </a:xfrm>
          <a:prstGeom prst="rect">
            <a:avLst/>
          </a:prstGeom>
          <a:solidFill>
            <a:schemeClr val="accent4">
              <a:lumMod val="20000"/>
              <a:lumOff val="80000"/>
            </a:schemeClr>
          </a:solidFill>
          <a:ln w="9525">
            <a:solidFill>
              <a:srgbClr val="000000"/>
            </a:solidFill>
            <a:miter lim="800000"/>
            <a:headEnd/>
            <a:tailEnd/>
          </a:ln>
        </p:spPr>
        <p:txBody>
          <a:bodyPr rot="0" vert="horz" wrap="square" lIns="91440" tIns="45720" rIns="91440" bIns="45720" anchor="t" anchorCtr="0">
            <a:noAutofit/>
          </a:bodyPr>
          <a:lstStyle/>
          <a:p>
            <a:pPr algn="ctr">
              <a:lnSpc>
                <a:spcPct val="107000"/>
              </a:lnSpc>
              <a:spcAft>
                <a:spcPts val="0"/>
              </a:spcAft>
            </a:pPr>
            <a:r>
              <a:rPr lang="en-US" sz="3200" b="1">
                <a:effectLst/>
                <a:latin typeface="Calibri" panose="020F0502020204030204" pitchFamily="34" charset="0"/>
                <a:ea typeface="Calibri" panose="020F0502020204030204" pitchFamily="34" charset="0"/>
                <a:cs typeface="Times New Roman" panose="02020603050405020304" pitchFamily="18" charset="0"/>
              </a:rPr>
              <a:t>KNOWLEDGE AND STRATEGY = SKILLED READING</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61579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C7195-55A6-933B-2A3B-5183DAEA207C}"/>
              </a:ext>
            </a:extLst>
          </p:cNvPr>
          <p:cNvSpPr>
            <a:spLocks noGrp="1"/>
          </p:cNvSpPr>
          <p:nvPr>
            <p:ph type="title"/>
          </p:nvPr>
        </p:nvSpPr>
        <p:spPr/>
        <p:txBody>
          <a:bodyPr/>
          <a:lstStyle/>
          <a:p>
            <a:endParaRPr lang="en-GB"/>
          </a:p>
        </p:txBody>
      </p:sp>
      <p:pic>
        <p:nvPicPr>
          <p:cNvPr id="2050" name="Picture 2" descr="Logo&#10;&#10;Description automatically generated">
            <a:extLst>
              <a:ext uri="{FF2B5EF4-FFF2-40B4-BE49-F238E27FC236}">
                <a16:creationId xmlns:a16="http://schemas.microsoft.com/office/drawing/2014/main" id="{65F5935D-BD36-EE9F-ECEA-4C3C2D21F5D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44281" y="615461"/>
            <a:ext cx="4855438"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3166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12BD55A-3608-4579-A8F4-B0B6A7908A22}"/>
              </a:ext>
            </a:extLst>
          </p:cNvPr>
          <p:cNvSpPr txBox="1">
            <a:spLocks noGrp="1"/>
          </p:cNvSpPr>
          <p:nvPr>
            <p:ph idx="1"/>
          </p:nvPr>
        </p:nvSpPr>
        <p:spPr>
          <a:xfrm>
            <a:off x="0" y="1628800"/>
            <a:ext cx="9144000" cy="2948499"/>
          </a:xfrm>
          <a:prstGeom prst="rect">
            <a:avLst/>
          </a:prstGeom>
          <a:noFill/>
        </p:spPr>
        <p:txBody>
          <a:bodyPr wrap="square" rtlCol="0">
            <a:spAutoFit/>
          </a:bodyPr>
          <a:lstStyle/>
          <a:p>
            <a:pPr marL="0" indent="0" algn="ctr">
              <a:buNone/>
            </a:pPr>
            <a:r>
              <a:rPr lang="en-GB" sz="3200" b="1"/>
              <a:t>Strategy</a:t>
            </a:r>
          </a:p>
          <a:p>
            <a:pPr marL="0" indent="0" algn="ctr">
              <a:buNone/>
            </a:pPr>
            <a:r>
              <a:rPr lang="en-GB" sz="3200"/>
              <a:t>Assessment of reading</a:t>
            </a:r>
          </a:p>
          <a:p>
            <a:pPr marL="0" indent="0" algn="ctr">
              <a:buNone/>
            </a:pPr>
            <a:r>
              <a:rPr lang="en-GB" sz="3200"/>
              <a:t>Interventions for weakest 20%</a:t>
            </a:r>
          </a:p>
          <a:p>
            <a:pPr marL="0" indent="0" algn="ctr">
              <a:buNone/>
            </a:pPr>
            <a:r>
              <a:rPr lang="en-GB" sz="3200"/>
              <a:t>Fluency Development</a:t>
            </a:r>
          </a:p>
          <a:p>
            <a:pPr marL="0" indent="0" algn="ctr">
              <a:buNone/>
            </a:pPr>
            <a:r>
              <a:rPr lang="en-GB" sz="3200"/>
              <a:t>Explicit teaching of reading strategies</a:t>
            </a:r>
          </a:p>
        </p:txBody>
      </p:sp>
      <p:sp>
        <p:nvSpPr>
          <p:cNvPr id="5" name="Text Box 2">
            <a:extLst>
              <a:ext uri="{FF2B5EF4-FFF2-40B4-BE49-F238E27FC236}">
                <a16:creationId xmlns:a16="http://schemas.microsoft.com/office/drawing/2014/main" id="{3C318CFB-ECC0-468D-B2E3-8ABD426337BD}"/>
              </a:ext>
            </a:extLst>
          </p:cNvPr>
          <p:cNvSpPr txBox="1">
            <a:spLocks noGrp="1" noChangeArrowheads="1"/>
          </p:cNvSpPr>
          <p:nvPr>
            <p:ph type="title"/>
          </p:nvPr>
        </p:nvSpPr>
        <p:spPr bwMode="auto">
          <a:xfrm>
            <a:off x="0" y="274638"/>
            <a:ext cx="9144000" cy="634082"/>
          </a:xfrm>
          <a:prstGeom prst="rect">
            <a:avLst/>
          </a:prstGeom>
          <a:solidFill>
            <a:schemeClr val="accent4">
              <a:lumMod val="20000"/>
              <a:lumOff val="80000"/>
            </a:schemeClr>
          </a:solidFill>
          <a:ln w="9525">
            <a:solidFill>
              <a:srgbClr val="000000"/>
            </a:solidFill>
            <a:miter lim="800000"/>
            <a:headEnd/>
            <a:tailEnd/>
          </a:ln>
        </p:spPr>
        <p:txBody>
          <a:bodyPr rot="0" vert="horz" wrap="square" lIns="91440" tIns="45720" rIns="91440" bIns="45720" anchor="t" anchorCtr="0">
            <a:noAutofit/>
          </a:bodyPr>
          <a:lstStyle/>
          <a:p>
            <a:pPr algn="ctr">
              <a:lnSpc>
                <a:spcPct val="107000"/>
              </a:lnSpc>
              <a:spcAft>
                <a:spcPts val="0"/>
              </a:spcAft>
            </a:pPr>
            <a:r>
              <a:rPr lang="en-US" sz="3200" b="1">
                <a:effectLst/>
                <a:latin typeface="Calibri" panose="020F0502020204030204" pitchFamily="34" charset="0"/>
                <a:ea typeface="Calibri" panose="020F0502020204030204" pitchFamily="34" charset="0"/>
                <a:cs typeface="Times New Roman" panose="02020603050405020304" pitchFamily="18" charset="0"/>
              </a:rPr>
              <a:t>KNOWLEDGE AND STRATEGY = SKILLED READING</a:t>
            </a:r>
            <a:endParaRPr lang="en-GB" sz="2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352809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05842-9CDE-40A5-9ECA-FC4F5AC18238}"/>
              </a:ext>
            </a:extLst>
          </p:cNvPr>
          <p:cNvSpPr>
            <a:spLocks noGrp="1"/>
          </p:cNvSpPr>
          <p:nvPr>
            <p:ph type="title"/>
          </p:nvPr>
        </p:nvSpPr>
        <p:spPr/>
        <p:txBody>
          <a:bodyPr/>
          <a:lstStyle/>
          <a:p>
            <a:r>
              <a:rPr lang="en-GB" b="1"/>
              <a:t>Lower literacy levels = poorer academic performance and wider life chances</a:t>
            </a:r>
          </a:p>
        </p:txBody>
      </p:sp>
      <p:sp>
        <p:nvSpPr>
          <p:cNvPr id="3" name="Content Placeholder 2">
            <a:extLst>
              <a:ext uri="{FF2B5EF4-FFF2-40B4-BE49-F238E27FC236}">
                <a16:creationId xmlns:a16="http://schemas.microsoft.com/office/drawing/2014/main" id="{A1EDA248-21E6-487C-98FE-75E863B2C50D}"/>
              </a:ext>
            </a:extLst>
          </p:cNvPr>
          <p:cNvSpPr>
            <a:spLocks noGrp="1"/>
          </p:cNvSpPr>
          <p:nvPr>
            <p:ph idx="1"/>
          </p:nvPr>
        </p:nvSpPr>
        <p:spPr>
          <a:xfrm>
            <a:off x="457200" y="1982757"/>
            <a:ext cx="8229600" cy="4525963"/>
          </a:xfrm>
        </p:spPr>
        <p:txBody>
          <a:bodyPr/>
          <a:lstStyle/>
          <a:p>
            <a:pPr algn="ctr"/>
            <a:r>
              <a:rPr lang="en-GB"/>
              <a:t>Lower self-esteem</a:t>
            </a:r>
          </a:p>
          <a:p>
            <a:pPr algn="ctr"/>
            <a:r>
              <a:rPr lang="en-GB"/>
              <a:t>Less likely to stay in education</a:t>
            </a:r>
          </a:p>
          <a:p>
            <a:pPr algn="ctr"/>
            <a:r>
              <a:rPr lang="en-GB"/>
              <a:t>Negative impact on behaviour</a:t>
            </a:r>
          </a:p>
          <a:p>
            <a:pPr algn="ctr"/>
            <a:r>
              <a:rPr lang="en-GB"/>
              <a:t>More difficulty making friends</a:t>
            </a:r>
          </a:p>
          <a:p>
            <a:pPr algn="ctr"/>
            <a:r>
              <a:rPr lang="en-GB"/>
              <a:t>Worse school attendance rates</a:t>
            </a:r>
          </a:p>
          <a:p>
            <a:pPr algn="ctr"/>
            <a:r>
              <a:rPr lang="en-GB"/>
              <a:t>Greater difficulty getting work after leaving school</a:t>
            </a:r>
          </a:p>
        </p:txBody>
      </p:sp>
    </p:spTree>
    <p:extLst>
      <p:ext uri="{BB962C8B-B14F-4D97-AF65-F5344CB8AC3E}">
        <p14:creationId xmlns:p14="http://schemas.microsoft.com/office/powerpoint/2010/main" val="27086323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8DF30-8326-C217-DE64-4039F1FB0830}"/>
              </a:ext>
            </a:extLst>
          </p:cNvPr>
          <p:cNvSpPr>
            <a:spLocks noGrp="1"/>
          </p:cNvSpPr>
          <p:nvPr>
            <p:ph type="title"/>
          </p:nvPr>
        </p:nvSpPr>
        <p:spPr>
          <a:xfrm>
            <a:off x="-65314" y="274638"/>
            <a:ext cx="9209314" cy="1143000"/>
          </a:xfrm>
        </p:spPr>
        <p:txBody>
          <a:bodyPr/>
          <a:lstStyle/>
          <a:p>
            <a:r>
              <a:rPr lang="en-US" sz="4000" b="1"/>
              <a:t>How can you support your child at home?</a:t>
            </a:r>
          </a:p>
        </p:txBody>
      </p:sp>
      <p:sp>
        <p:nvSpPr>
          <p:cNvPr id="3" name="Content Placeholder 2">
            <a:extLst>
              <a:ext uri="{FF2B5EF4-FFF2-40B4-BE49-F238E27FC236}">
                <a16:creationId xmlns:a16="http://schemas.microsoft.com/office/drawing/2014/main" id="{4CBEF7D9-B197-6985-9508-B01510DB8D67}"/>
              </a:ext>
            </a:extLst>
          </p:cNvPr>
          <p:cNvSpPr>
            <a:spLocks noGrp="1"/>
          </p:cNvSpPr>
          <p:nvPr>
            <p:ph idx="1"/>
          </p:nvPr>
        </p:nvSpPr>
        <p:spPr/>
        <p:txBody>
          <a:bodyPr/>
          <a:lstStyle/>
          <a:p>
            <a:r>
              <a:rPr lang="en-US"/>
              <a:t>Establish/continue regular reading routines.</a:t>
            </a:r>
          </a:p>
          <a:p>
            <a:r>
              <a:rPr lang="en-US"/>
              <a:t>Encourage your child to read widely </a:t>
            </a:r>
            <a:r>
              <a:rPr lang="en-US" i="1"/>
              <a:t>e.g. fiction and non-fiction.</a:t>
            </a:r>
          </a:p>
          <a:p>
            <a:r>
              <a:rPr lang="en-US"/>
              <a:t>Ask your child lots of questions about what they’re reading. </a:t>
            </a:r>
          </a:p>
          <a:p>
            <a:r>
              <a:rPr lang="en-US"/>
              <a:t>Ask them to </a:t>
            </a:r>
            <a:r>
              <a:rPr lang="en-US" err="1"/>
              <a:t>summarise</a:t>
            </a:r>
            <a:r>
              <a:rPr lang="en-US"/>
              <a:t> what they have read and make predictions about what might happen.</a:t>
            </a:r>
          </a:p>
          <a:p>
            <a:r>
              <a:rPr lang="en-US"/>
              <a:t>Read and discuss reading with friends and family.</a:t>
            </a:r>
          </a:p>
          <a:p>
            <a:r>
              <a:rPr lang="en-US"/>
              <a:t>Maintain the motivation to read.</a:t>
            </a:r>
          </a:p>
          <a:p>
            <a:endParaRPr lang="en-US"/>
          </a:p>
          <a:p>
            <a:endParaRPr lang="en-US"/>
          </a:p>
        </p:txBody>
      </p:sp>
    </p:spTree>
    <p:extLst>
      <p:ext uri="{BB962C8B-B14F-4D97-AF65-F5344CB8AC3E}">
        <p14:creationId xmlns:p14="http://schemas.microsoft.com/office/powerpoint/2010/main" val="31443785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A81075-B5AD-4B8F-9378-EDD7A8DE89A9}"/>
              </a:ext>
            </a:extLst>
          </p:cNvPr>
          <p:cNvSpPr>
            <a:spLocks noGrp="1"/>
          </p:cNvSpPr>
          <p:nvPr>
            <p:ph type="title"/>
          </p:nvPr>
        </p:nvSpPr>
        <p:spPr>
          <a:xfrm>
            <a:off x="761387" y="328752"/>
            <a:ext cx="7886700" cy="422031"/>
          </a:xfrm>
        </p:spPr>
        <p:txBody>
          <a:bodyPr>
            <a:normAutofit/>
          </a:bodyPr>
          <a:lstStyle/>
          <a:p>
            <a:pPr algn="ctr"/>
            <a:r>
              <a:rPr lang="en-GB" sz="2000" b="1">
                <a:latin typeface="Comic Sans MS" panose="030F0702030302020204" pitchFamily="66" charset="0"/>
              </a:rPr>
              <a:t>Alsager School: Reading Rubric</a:t>
            </a:r>
          </a:p>
        </p:txBody>
      </p:sp>
      <p:graphicFrame>
        <p:nvGraphicFramePr>
          <p:cNvPr id="6" name="Table 6">
            <a:extLst>
              <a:ext uri="{FF2B5EF4-FFF2-40B4-BE49-F238E27FC236}">
                <a16:creationId xmlns:a16="http://schemas.microsoft.com/office/drawing/2014/main" id="{0B8A66C2-B477-4F33-8F15-58A154B0CC67}"/>
              </a:ext>
            </a:extLst>
          </p:cNvPr>
          <p:cNvGraphicFramePr>
            <a:graphicFrameLocks noGrp="1"/>
          </p:cNvGraphicFramePr>
          <p:nvPr/>
        </p:nvGraphicFramePr>
        <p:xfrm>
          <a:off x="239957" y="1366650"/>
          <a:ext cx="8664086" cy="4688917"/>
        </p:xfrm>
        <a:graphic>
          <a:graphicData uri="http://schemas.openxmlformats.org/drawingml/2006/table">
            <a:tbl>
              <a:tblPr firstRow="1" bandRow="1">
                <a:tableStyleId>{5940675A-B579-460E-94D1-54222C63F5DA}</a:tableStyleId>
              </a:tblPr>
              <a:tblGrid>
                <a:gridCol w="1144832">
                  <a:extLst>
                    <a:ext uri="{9D8B030D-6E8A-4147-A177-3AD203B41FA5}">
                      <a16:colId xmlns:a16="http://schemas.microsoft.com/office/drawing/2014/main" val="118971930"/>
                    </a:ext>
                  </a:extLst>
                </a:gridCol>
                <a:gridCol w="1925515">
                  <a:extLst>
                    <a:ext uri="{9D8B030D-6E8A-4147-A177-3AD203B41FA5}">
                      <a16:colId xmlns:a16="http://schemas.microsoft.com/office/drawing/2014/main" val="474124547"/>
                    </a:ext>
                  </a:extLst>
                </a:gridCol>
                <a:gridCol w="1806820">
                  <a:extLst>
                    <a:ext uri="{9D8B030D-6E8A-4147-A177-3AD203B41FA5}">
                      <a16:colId xmlns:a16="http://schemas.microsoft.com/office/drawing/2014/main" val="2996732805"/>
                    </a:ext>
                  </a:extLst>
                </a:gridCol>
                <a:gridCol w="1866167">
                  <a:extLst>
                    <a:ext uri="{9D8B030D-6E8A-4147-A177-3AD203B41FA5}">
                      <a16:colId xmlns:a16="http://schemas.microsoft.com/office/drawing/2014/main" val="1710705012"/>
                    </a:ext>
                  </a:extLst>
                </a:gridCol>
                <a:gridCol w="1920752">
                  <a:extLst>
                    <a:ext uri="{9D8B030D-6E8A-4147-A177-3AD203B41FA5}">
                      <a16:colId xmlns:a16="http://schemas.microsoft.com/office/drawing/2014/main" val="689863042"/>
                    </a:ext>
                  </a:extLst>
                </a:gridCol>
              </a:tblGrid>
              <a:tr h="322794">
                <a:tc>
                  <a:txBody>
                    <a:bodyPr/>
                    <a:lstStyle/>
                    <a:p>
                      <a:endParaRPr lang="en-GB" sz="900">
                        <a:latin typeface="Comic Sans MS" panose="030F0702030302020204" pitchFamily="66" charset="0"/>
                      </a:endParaRPr>
                    </a:p>
                  </a:txBody>
                  <a:tcPr marL="68580" marR="68580" marT="34290" marB="34290">
                    <a:solidFill>
                      <a:schemeClr val="bg2"/>
                    </a:solidFill>
                  </a:tcPr>
                </a:tc>
                <a:tc>
                  <a:txBody>
                    <a:bodyPr/>
                    <a:lstStyle/>
                    <a:p>
                      <a:r>
                        <a:rPr lang="en-GB" sz="900">
                          <a:latin typeface="Comic Sans MS" panose="030F0702030302020204" pitchFamily="66" charset="0"/>
                        </a:rPr>
                        <a:t>1</a:t>
                      </a:r>
                    </a:p>
                  </a:txBody>
                  <a:tcPr marL="68580" marR="68580" marT="34290" marB="34290">
                    <a:solidFill>
                      <a:schemeClr val="bg2"/>
                    </a:solidFill>
                  </a:tcPr>
                </a:tc>
                <a:tc>
                  <a:txBody>
                    <a:bodyPr/>
                    <a:lstStyle/>
                    <a:p>
                      <a:r>
                        <a:rPr lang="en-GB" sz="900">
                          <a:latin typeface="Comic Sans MS" panose="030F0702030302020204" pitchFamily="66" charset="0"/>
                        </a:rPr>
                        <a:t>2</a:t>
                      </a:r>
                    </a:p>
                  </a:txBody>
                  <a:tcPr marL="68580" marR="68580" marT="34290" marB="34290">
                    <a:solidFill>
                      <a:schemeClr val="bg2"/>
                    </a:solidFill>
                  </a:tcPr>
                </a:tc>
                <a:tc>
                  <a:txBody>
                    <a:bodyPr/>
                    <a:lstStyle/>
                    <a:p>
                      <a:r>
                        <a:rPr lang="en-GB" sz="900">
                          <a:latin typeface="Comic Sans MS" panose="030F0702030302020204" pitchFamily="66" charset="0"/>
                        </a:rPr>
                        <a:t>3</a:t>
                      </a:r>
                    </a:p>
                  </a:txBody>
                  <a:tcPr marL="68580" marR="68580" marT="34290" marB="34290">
                    <a:solidFill>
                      <a:schemeClr val="bg2"/>
                    </a:solidFill>
                  </a:tcPr>
                </a:tc>
                <a:tc>
                  <a:txBody>
                    <a:bodyPr/>
                    <a:lstStyle/>
                    <a:p>
                      <a:r>
                        <a:rPr lang="en-GB" sz="900">
                          <a:latin typeface="Comic Sans MS" panose="030F0702030302020204" pitchFamily="66" charset="0"/>
                        </a:rPr>
                        <a:t>4</a:t>
                      </a:r>
                    </a:p>
                  </a:txBody>
                  <a:tcPr marL="68580" marR="68580" marT="34290" marB="34290">
                    <a:solidFill>
                      <a:schemeClr val="bg2"/>
                    </a:solidFill>
                  </a:tcPr>
                </a:tc>
                <a:extLst>
                  <a:ext uri="{0D108BD9-81ED-4DB2-BD59-A6C34878D82A}">
                    <a16:rowId xmlns:a16="http://schemas.microsoft.com/office/drawing/2014/main" val="2669929904"/>
                  </a:ext>
                </a:extLst>
              </a:tr>
              <a:tr h="1671456">
                <a:tc>
                  <a:txBody>
                    <a:bodyPr/>
                    <a:lstStyle/>
                    <a:p>
                      <a:r>
                        <a:rPr lang="en-GB" sz="1000">
                          <a:latin typeface="Comic Sans MS" panose="030F0702030302020204" pitchFamily="66" charset="0"/>
                        </a:rPr>
                        <a:t>Expression and Volume</a:t>
                      </a:r>
                    </a:p>
                  </a:txBody>
                  <a:tcPr marL="68580" marR="68580" marT="34290" marB="34290">
                    <a:solidFill>
                      <a:schemeClr val="accent5">
                        <a:lumMod val="20000"/>
                        <a:lumOff val="80000"/>
                      </a:schemeClr>
                    </a:solidFill>
                  </a:tcPr>
                </a:tc>
                <a:tc>
                  <a:txBody>
                    <a:bodyPr/>
                    <a:lstStyle/>
                    <a:p>
                      <a:r>
                        <a:rPr lang="en-GB" sz="1000">
                          <a:latin typeface="Comic Sans MS" panose="030F0702030302020204" pitchFamily="66" charset="0"/>
                        </a:rPr>
                        <a:t>Reads with little expression or enthusiasm in voice. Reads words as if simply to get them out. Little sense of trying to make text sound like natural language. Tends to read in a quiet voice.</a:t>
                      </a:r>
                    </a:p>
                  </a:txBody>
                  <a:tcPr marL="68580" marR="68580" marT="34290" marB="34290">
                    <a:solidFill>
                      <a:schemeClr val="accent5">
                        <a:lumMod val="20000"/>
                        <a:lumOff val="80000"/>
                      </a:schemeClr>
                    </a:solidFill>
                  </a:tcPr>
                </a:tc>
                <a:tc>
                  <a:txBody>
                    <a:bodyPr/>
                    <a:lstStyle/>
                    <a:p>
                      <a:r>
                        <a:rPr lang="en-GB" sz="1000">
                          <a:latin typeface="Comic Sans MS" panose="030F0702030302020204" pitchFamily="66" charset="0"/>
                        </a:rPr>
                        <a:t>Some expression. Begins to use voice to make text sound like natural language in some areas of the text, but not others. Focus remains largely on saying the words. Still reads in a quiet voice.</a:t>
                      </a:r>
                    </a:p>
                  </a:txBody>
                  <a:tcPr marL="68580" marR="68580" marT="34290" marB="34290">
                    <a:solidFill>
                      <a:schemeClr val="accent5">
                        <a:lumMod val="20000"/>
                        <a:lumOff val="80000"/>
                      </a:schemeClr>
                    </a:solidFill>
                  </a:tcPr>
                </a:tc>
                <a:tc>
                  <a:txBody>
                    <a:bodyPr/>
                    <a:lstStyle/>
                    <a:p>
                      <a:r>
                        <a:rPr lang="en-GB" sz="1000">
                          <a:latin typeface="Comic Sans MS" panose="030F0702030302020204" pitchFamily="66" charset="0"/>
                        </a:rPr>
                        <a:t>Sounds like natural language throughout the better part of the passage. Occasionally slips into expressionless reading. Voice volume is generally appropriate throughout the text.</a:t>
                      </a:r>
                    </a:p>
                  </a:txBody>
                  <a:tcPr marL="68580" marR="68580" marT="34290" marB="34290">
                    <a:solidFill>
                      <a:schemeClr val="accent5">
                        <a:lumMod val="20000"/>
                        <a:lumOff val="80000"/>
                      </a:schemeClr>
                    </a:solidFill>
                  </a:tcPr>
                </a:tc>
                <a:tc>
                  <a:txBody>
                    <a:bodyPr/>
                    <a:lstStyle/>
                    <a:p>
                      <a:r>
                        <a:rPr lang="en-GB" sz="1000">
                          <a:latin typeface="Comic Sans MS" panose="030F0702030302020204" pitchFamily="66" charset="0"/>
                        </a:rPr>
                        <a:t>Reads with good expression and enthusiasm throughout the text. Sounds like natural language. The reader is able to vary expression and volume to match his/her interpretation of the passage.</a:t>
                      </a:r>
                    </a:p>
                  </a:txBody>
                  <a:tcPr marL="68580" marR="68580" marT="34290" marB="34290">
                    <a:solidFill>
                      <a:schemeClr val="accent5">
                        <a:lumMod val="20000"/>
                        <a:lumOff val="80000"/>
                      </a:schemeClr>
                    </a:solidFill>
                  </a:tcPr>
                </a:tc>
                <a:extLst>
                  <a:ext uri="{0D108BD9-81ED-4DB2-BD59-A6C34878D82A}">
                    <a16:rowId xmlns:a16="http://schemas.microsoft.com/office/drawing/2014/main" val="158681544"/>
                  </a:ext>
                </a:extLst>
              </a:tr>
              <a:tr h="1249631">
                <a:tc>
                  <a:txBody>
                    <a:bodyPr/>
                    <a:lstStyle/>
                    <a:p>
                      <a:r>
                        <a:rPr lang="en-GB" sz="1000">
                          <a:latin typeface="Comic Sans MS" panose="030F0702030302020204" pitchFamily="66" charset="0"/>
                        </a:rPr>
                        <a:t>Phrasing</a:t>
                      </a:r>
                    </a:p>
                  </a:txBody>
                  <a:tcPr marL="68580" marR="68580" marT="34290" marB="34290">
                    <a:solidFill>
                      <a:schemeClr val="accent6">
                        <a:lumMod val="20000"/>
                        <a:lumOff val="80000"/>
                      </a:schemeClr>
                    </a:solidFill>
                  </a:tcPr>
                </a:tc>
                <a:tc>
                  <a:txBody>
                    <a:bodyPr/>
                    <a:lstStyle/>
                    <a:p>
                      <a:r>
                        <a:rPr lang="en-GB" sz="1000">
                          <a:latin typeface="Comic Sans MS" panose="030F0702030302020204" pitchFamily="66" charset="0"/>
                        </a:rPr>
                        <a:t>Monotonic with little sense of phrase boundaries, frequent word-by-word reading.</a:t>
                      </a:r>
                    </a:p>
                  </a:txBody>
                  <a:tcPr marL="68580" marR="68580" marT="34290" marB="34290">
                    <a:solidFill>
                      <a:schemeClr val="accent6">
                        <a:lumMod val="20000"/>
                        <a:lumOff val="80000"/>
                      </a:schemeClr>
                    </a:solidFill>
                  </a:tcPr>
                </a:tc>
                <a:tc>
                  <a:txBody>
                    <a:bodyPr/>
                    <a:lstStyle/>
                    <a:p>
                      <a:r>
                        <a:rPr lang="en-GB" sz="1000">
                          <a:latin typeface="Comic Sans MS" panose="030F0702030302020204" pitchFamily="66" charset="0"/>
                        </a:rPr>
                        <a:t>Frequent two- and three-word phrases giving the impression of choppy reading; improper stress and intonation that fail to mark ends of sentences and clauses.</a:t>
                      </a:r>
                    </a:p>
                  </a:txBody>
                  <a:tcPr marL="68580" marR="68580" marT="34290" marB="34290">
                    <a:solidFill>
                      <a:schemeClr val="accent6">
                        <a:lumMod val="20000"/>
                        <a:lumOff val="80000"/>
                      </a:schemeClr>
                    </a:solidFill>
                  </a:tcPr>
                </a:tc>
                <a:tc>
                  <a:txBody>
                    <a:bodyPr/>
                    <a:lstStyle/>
                    <a:p>
                      <a:r>
                        <a:rPr lang="en-GB" sz="1000">
                          <a:latin typeface="Comic Sans MS" panose="030F0702030302020204" pitchFamily="66" charset="0"/>
                        </a:rPr>
                        <a:t>Mixture of run-ons, mid-sentence pauses for breath, and possibly some choppiness; reasonable stress/intonation.</a:t>
                      </a:r>
                    </a:p>
                  </a:txBody>
                  <a:tcPr marL="68580" marR="68580" marT="34290" marB="34290">
                    <a:solidFill>
                      <a:schemeClr val="accent6">
                        <a:lumMod val="20000"/>
                        <a:lumOff val="80000"/>
                      </a:schemeClr>
                    </a:solidFill>
                  </a:tcPr>
                </a:tc>
                <a:tc>
                  <a:txBody>
                    <a:bodyPr/>
                    <a:lstStyle/>
                    <a:p>
                      <a:r>
                        <a:rPr lang="en-GB" sz="1000">
                          <a:latin typeface="Comic Sans MS" panose="030F0702030302020204" pitchFamily="66" charset="0"/>
                        </a:rPr>
                        <a:t>Generally well phrased, mostly in clause and sentence units, with adequate attention to expression.</a:t>
                      </a:r>
                    </a:p>
                  </a:txBody>
                  <a:tcPr marL="68580" marR="68580" marT="34290" marB="34290">
                    <a:solidFill>
                      <a:schemeClr val="accent6">
                        <a:lumMod val="20000"/>
                        <a:lumOff val="80000"/>
                      </a:schemeClr>
                    </a:solidFill>
                  </a:tcPr>
                </a:tc>
                <a:extLst>
                  <a:ext uri="{0D108BD9-81ED-4DB2-BD59-A6C34878D82A}">
                    <a16:rowId xmlns:a16="http://schemas.microsoft.com/office/drawing/2014/main" val="169365059"/>
                  </a:ext>
                </a:extLst>
              </a:tr>
              <a:tr h="1034710">
                <a:tc>
                  <a:txBody>
                    <a:bodyPr/>
                    <a:lstStyle/>
                    <a:p>
                      <a:r>
                        <a:rPr lang="en-GB" sz="1000">
                          <a:latin typeface="Comic Sans MS" panose="030F0702030302020204" pitchFamily="66" charset="0"/>
                        </a:rPr>
                        <a:t>Smoothness</a:t>
                      </a:r>
                    </a:p>
                  </a:txBody>
                  <a:tcPr marL="68580" marR="68580" marT="34290" marB="34290">
                    <a:solidFill>
                      <a:schemeClr val="accent4">
                        <a:lumMod val="20000"/>
                        <a:lumOff val="80000"/>
                      </a:schemeClr>
                    </a:solidFill>
                  </a:tcPr>
                </a:tc>
                <a:tc>
                  <a:txBody>
                    <a:bodyPr/>
                    <a:lstStyle/>
                    <a:p>
                      <a:r>
                        <a:rPr lang="en-GB" sz="1000">
                          <a:latin typeface="Comic Sans MS" panose="030F0702030302020204" pitchFamily="66" charset="0"/>
                        </a:rPr>
                        <a:t>Frequent extended pauses, hesitations, false starts, sound-outs, repetitions, and/or multiple attempts. </a:t>
                      </a:r>
                    </a:p>
                  </a:txBody>
                  <a:tcPr marL="68580" marR="68580" marT="34290" marB="34290">
                    <a:solidFill>
                      <a:schemeClr val="accent4">
                        <a:lumMod val="20000"/>
                        <a:lumOff val="80000"/>
                      </a:schemeClr>
                    </a:solidFill>
                  </a:tcPr>
                </a:tc>
                <a:tc>
                  <a:txBody>
                    <a:bodyPr/>
                    <a:lstStyle/>
                    <a:p>
                      <a:r>
                        <a:rPr lang="en-GB" sz="1000">
                          <a:latin typeface="Comic Sans MS" panose="030F0702030302020204" pitchFamily="66" charset="0"/>
                        </a:rPr>
                        <a:t>Several “rough spots” in text where extended pauses, hesitations, etc., are more frequent and disruptive.</a:t>
                      </a:r>
                    </a:p>
                  </a:txBody>
                  <a:tcPr marL="68580" marR="68580" marT="34290" marB="34290">
                    <a:solidFill>
                      <a:schemeClr val="accent4">
                        <a:lumMod val="20000"/>
                        <a:lumOff val="80000"/>
                      </a:schemeClr>
                    </a:solidFill>
                  </a:tcPr>
                </a:tc>
                <a:tc>
                  <a:txBody>
                    <a:bodyPr/>
                    <a:lstStyle/>
                    <a:p>
                      <a:r>
                        <a:rPr lang="en-GB" sz="1000">
                          <a:latin typeface="Comic Sans MS" panose="030F0702030302020204" pitchFamily="66" charset="0"/>
                        </a:rPr>
                        <a:t>Occasional breaks in smoothness caused by difficulties with specific words and/or structures.</a:t>
                      </a:r>
                    </a:p>
                  </a:txBody>
                  <a:tcPr marL="68580" marR="68580" marT="34290" marB="34290">
                    <a:solidFill>
                      <a:schemeClr val="accent4">
                        <a:lumMod val="20000"/>
                        <a:lumOff val="80000"/>
                      </a:schemeClr>
                    </a:solidFill>
                  </a:tcPr>
                </a:tc>
                <a:tc>
                  <a:txBody>
                    <a:bodyPr/>
                    <a:lstStyle/>
                    <a:p>
                      <a:r>
                        <a:rPr lang="en-GB" sz="1000">
                          <a:latin typeface="Comic Sans MS" panose="030F0702030302020204" pitchFamily="66" charset="0"/>
                        </a:rPr>
                        <a:t>Generally smooth reading with some breaks, but word and structure difficulties are resolved quickly, usually through self-correction. </a:t>
                      </a:r>
                    </a:p>
                  </a:txBody>
                  <a:tcPr marL="68580" marR="68580" marT="34290" marB="34290">
                    <a:solidFill>
                      <a:schemeClr val="accent4">
                        <a:lumMod val="20000"/>
                        <a:lumOff val="80000"/>
                      </a:schemeClr>
                    </a:solidFill>
                  </a:tcPr>
                </a:tc>
                <a:extLst>
                  <a:ext uri="{0D108BD9-81ED-4DB2-BD59-A6C34878D82A}">
                    <a16:rowId xmlns:a16="http://schemas.microsoft.com/office/drawing/2014/main" val="3335659741"/>
                  </a:ext>
                </a:extLst>
              </a:tr>
              <a:tr h="410326">
                <a:tc>
                  <a:txBody>
                    <a:bodyPr/>
                    <a:lstStyle/>
                    <a:p>
                      <a:r>
                        <a:rPr lang="en-GB" sz="1000">
                          <a:latin typeface="Comic Sans MS" panose="030F0702030302020204" pitchFamily="66" charset="0"/>
                        </a:rPr>
                        <a:t>Pace</a:t>
                      </a:r>
                    </a:p>
                  </a:txBody>
                  <a:tcPr marL="68580" marR="68580" marT="34290" marB="34290">
                    <a:solidFill>
                      <a:schemeClr val="accent2">
                        <a:lumMod val="20000"/>
                        <a:lumOff val="80000"/>
                      </a:schemeClr>
                    </a:solidFill>
                  </a:tcPr>
                </a:tc>
                <a:tc>
                  <a:txBody>
                    <a:bodyPr/>
                    <a:lstStyle/>
                    <a:p>
                      <a:r>
                        <a:rPr lang="en-GB" sz="1000">
                          <a:latin typeface="Comic Sans MS" panose="030F0702030302020204" pitchFamily="66" charset="0"/>
                        </a:rPr>
                        <a:t>Slow reading.</a:t>
                      </a:r>
                    </a:p>
                  </a:txBody>
                  <a:tcPr marL="68580" marR="68580" marT="34290" marB="34290">
                    <a:solidFill>
                      <a:schemeClr val="accent2">
                        <a:lumMod val="20000"/>
                        <a:lumOff val="80000"/>
                      </a:schemeClr>
                    </a:solidFill>
                  </a:tcPr>
                </a:tc>
                <a:tc>
                  <a:txBody>
                    <a:bodyPr/>
                    <a:lstStyle/>
                    <a:p>
                      <a:r>
                        <a:rPr lang="en-GB" sz="1000">
                          <a:latin typeface="Comic Sans MS" panose="030F0702030302020204" pitchFamily="66" charset="0"/>
                        </a:rPr>
                        <a:t>Moderately slow reading.</a:t>
                      </a:r>
                    </a:p>
                  </a:txBody>
                  <a:tcPr marL="68580" marR="68580" marT="34290" marB="34290">
                    <a:solidFill>
                      <a:schemeClr val="accent2">
                        <a:lumMod val="20000"/>
                        <a:lumOff val="80000"/>
                      </a:schemeClr>
                    </a:solidFill>
                  </a:tcPr>
                </a:tc>
                <a:tc>
                  <a:txBody>
                    <a:bodyPr/>
                    <a:lstStyle/>
                    <a:p>
                      <a:r>
                        <a:rPr lang="en-GB" sz="1000">
                          <a:latin typeface="Comic Sans MS" panose="030F0702030302020204" pitchFamily="66" charset="0"/>
                        </a:rPr>
                        <a:t>Uneven mixture of fast and slow reading.</a:t>
                      </a:r>
                    </a:p>
                  </a:txBody>
                  <a:tcPr marL="68580" marR="68580" marT="34290" marB="34290">
                    <a:solidFill>
                      <a:schemeClr val="accent2">
                        <a:lumMod val="20000"/>
                        <a:lumOff val="80000"/>
                      </a:schemeClr>
                    </a:solidFill>
                  </a:tcPr>
                </a:tc>
                <a:tc>
                  <a:txBody>
                    <a:bodyPr/>
                    <a:lstStyle/>
                    <a:p>
                      <a:r>
                        <a:rPr lang="en-GB" sz="1000">
                          <a:latin typeface="Comic Sans MS" panose="030F0702030302020204" pitchFamily="66" charset="0"/>
                        </a:rPr>
                        <a:t>Consistently conversational.</a:t>
                      </a:r>
                    </a:p>
                  </a:txBody>
                  <a:tcPr marL="68580" marR="68580" marT="34290" marB="34290">
                    <a:solidFill>
                      <a:schemeClr val="accent2">
                        <a:lumMod val="20000"/>
                        <a:lumOff val="80000"/>
                      </a:schemeClr>
                    </a:solidFill>
                  </a:tcPr>
                </a:tc>
                <a:extLst>
                  <a:ext uri="{0D108BD9-81ED-4DB2-BD59-A6C34878D82A}">
                    <a16:rowId xmlns:a16="http://schemas.microsoft.com/office/drawing/2014/main" val="2147327931"/>
                  </a:ext>
                </a:extLst>
              </a:tr>
            </a:tbl>
          </a:graphicData>
        </a:graphic>
      </p:graphicFrame>
      <p:pic>
        <p:nvPicPr>
          <p:cNvPr id="8" name="Picture 7">
            <a:extLst>
              <a:ext uri="{FF2B5EF4-FFF2-40B4-BE49-F238E27FC236}">
                <a16:creationId xmlns:a16="http://schemas.microsoft.com/office/drawing/2014/main" id="{D79B21C5-167F-44E8-8E17-F4267BDFFECF}"/>
              </a:ext>
            </a:extLst>
          </p:cNvPr>
          <p:cNvPicPr>
            <a:picLocks noChangeAspect="1"/>
          </p:cNvPicPr>
          <p:nvPr/>
        </p:nvPicPr>
        <p:blipFill>
          <a:blip r:embed="rId2"/>
          <a:stretch>
            <a:fillRect/>
          </a:stretch>
        </p:blipFill>
        <p:spPr>
          <a:xfrm>
            <a:off x="1308979" y="181803"/>
            <a:ext cx="1392940" cy="1069002"/>
          </a:xfrm>
          <a:prstGeom prst="rect">
            <a:avLst/>
          </a:prstGeom>
        </p:spPr>
      </p:pic>
      <p:pic>
        <p:nvPicPr>
          <p:cNvPr id="11" name="Picture 10">
            <a:extLst>
              <a:ext uri="{FF2B5EF4-FFF2-40B4-BE49-F238E27FC236}">
                <a16:creationId xmlns:a16="http://schemas.microsoft.com/office/drawing/2014/main" id="{0F33A3EA-CA78-4F84-890D-C075B938CC6C}"/>
              </a:ext>
            </a:extLst>
          </p:cNvPr>
          <p:cNvPicPr>
            <a:picLocks noChangeAspect="1"/>
          </p:cNvPicPr>
          <p:nvPr/>
        </p:nvPicPr>
        <p:blipFill rotWithShape="1">
          <a:blip r:embed="rId3"/>
          <a:srcRect l="26278" t="21317" r="23950" b="31053"/>
          <a:stretch/>
        </p:blipFill>
        <p:spPr>
          <a:xfrm>
            <a:off x="6865579" y="212908"/>
            <a:ext cx="1095403" cy="925427"/>
          </a:xfrm>
          <a:prstGeom prst="rect">
            <a:avLst/>
          </a:prstGeom>
        </p:spPr>
      </p:pic>
    </p:spTree>
    <p:extLst>
      <p:ext uri="{BB962C8B-B14F-4D97-AF65-F5344CB8AC3E}">
        <p14:creationId xmlns:p14="http://schemas.microsoft.com/office/powerpoint/2010/main" val="18043131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1D627-A00B-2D03-5075-B5729FBDB940}"/>
              </a:ext>
            </a:extLst>
          </p:cNvPr>
          <p:cNvSpPr>
            <a:spLocks noGrp="1"/>
          </p:cNvSpPr>
          <p:nvPr>
            <p:ph type="title"/>
          </p:nvPr>
        </p:nvSpPr>
        <p:spPr>
          <a:xfrm>
            <a:off x="0" y="0"/>
            <a:ext cx="9144000" cy="1143000"/>
          </a:xfrm>
        </p:spPr>
        <p:txBody>
          <a:bodyPr/>
          <a:lstStyle/>
          <a:p>
            <a:r>
              <a:rPr lang="en-US" b="1"/>
              <a:t>Enrichment Opportunities at Alsager School</a:t>
            </a:r>
          </a:p>
        </p:txBody>
      </p:sp>
      <p:sp>
        <p:nvSpPr>
          <p:cNvPr id="3" name="Content Placeholder 2">
            <a:extLst>
              <a:ext uri="{FF2B5EF4-FFF2-40B4-BE49-F238E27FC236}">
                <a16:creationId xmlns:a16="http://schemas.microsoft.com/office/drawing/2014/main" id="{6A56A2E2-2AEC-F4E5-35F7-B5A81EB671EF}"/>
              </a:ext>
            </a:extLst>
          </p:cNvPr>
          <p:cNvSpPr>
            <a:spLocks noGrp="1"/>
          </p:cNvSpPr>
          <p:nvPr>
            <p:ph idx="1"/>
          </p:nvPr>
        </p:nvSpPr>
        <p:spPr>
          <a:xfrm>
            <a:off x="0" y="1245639"/>
            <a:ext cx="9144000" cy="4525963"/>
          </a:xfrm>
        </p:spPr>
        <p:txBody>
          <a:bodyPr/>
          <a:lstStyle/>
          <a:p>
            <a:r>
              <a:rPr lang="en-GB" sz="2400"/>
              <a:t>Enrichment opportunities have been shown to improve pupil attainment as well as helping them to develop friendships and the skills required for life outside the classroom. </a:t>
            </a:r>
          </a:p>
          <a:p>
            <a:endParaRPr lang="en-GB" sz="2400"/>
          </a:p>
          <a:p>
            <a:r>
              <a:rPr lang="en-GB" sz="2400"/>
              <a:t>Alsager School has a wide range of enrichment clubs for all pupils and  opportunities to participate in intercollege competitions throughout the year. </a:t>
            </a:r>
            <a:endParaRPr lang="en-GB" sz="2400">
              <a:cs typeface="Calibri"/>
            </a:endParaRPr>
          </a:p>
          <a:p>
            <a:endParaRPr lang="en-GB" sz="2400"/>
          </a:p>
          <a:p>
            <a:r>
              <a:rPr lang="en-GB" sz="2400"/>
              <a:t>All Year 9 students will debate current affairs in form time. There are further opportunities to participate in external competitions.</a:t>
            </a:r>
            <a:endParaRPr lang="en-GB" sz="2400">
              <a:cs typeface="Calibri"/>
            </a:endParaRPr>
          </a:p>
          <a:p>
            <a:endParaRPr lang="en-GB" sz="2400"/>
          </a:p>
          <a:p>
            <a:endParaRPr lang="en-US"/>
          </a:p>
        </p:txBody>
      </p:sp>
    </p:spTree>
    <p:extLst>
      <p:ext uri="{BB962C8B-B14F-4D97-AF65-F5344CB8AC3E}">
        <p14:creationId xmlns:p14="http://schemas.microsoft.com/office/powerpoint/2010/main" val="39523830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9B9CB7A-0164-2B38-A582-18ADD084E35A}"/>
              </a:ext>
            </a:extLst>
          </p:cNvPr>
          <p:cNvSpPr>
            <a:spLocks noGrp="1"/>
          </p:cNvSpPr>
          <p:nvPr>
            <p:ph idx="1"/>
          </p:nvPr>
        </p:nvSpPr>
        <p:spPr>
          <a:xfrm>
            <a:off x="130628" y="209941"/>
            <a:ext cx="8882743" cy="4525963"/>
          </a:xfrm>
        </p:spPr>
        <p:txBody>
          <a:bodyPr/>
          <a:lstStyle/>
          <a:p>
            <a:pPr lvl="1" algn="ctr"/>
            <a:r>
              <a:rPr lang="en-GB" sz="2000"/>
              <a:t>Intercollege sport </a:t>
            </a:r>
          </a:p>
          <a:p>
            <a:pPr lvl="1" algn="ctr"/>
            <a:r>
              <a:rPr lang="en-GB" sz="2000"/>
              <a:t>Knitting club</a:t>
            </a:r>
          </a:p>
          <a:p>
            <a:pPr lvl="1" algn="ctr"/>
            <a:r>
              <a:rPr lang="en-GB" sz="2000"/>
              <a:t>First aid club</a:t>
            </a:r>
          </a:p>
          <a:p>
            <a:pPr lvl="1" algn="ctr"/>
            <a:r>
              <a:rPr lang="en-GB" sz="2000"/>
              <a:t>Gardening</a:t>
            </a:r>
          </a:p>
          <a:p>
            <a:pPr lvl="1" algn="ctr"/>
            <a:r>
              <a:rPr lang="en-GB" sz="2000"/>
              <a:t>Debating</a:t>
            </a:r>
          </a:p>
          <a:p>
            <a:pPr lvl="1" algn="ctr"/>
            <a:r>
              <a:rPr lang="en-GB" sz="2000"/>
              <a:t>Cooking</a:t>
            </a:r>
          </a:p>
          <a:p>
            <a:pPr lvl="1" algn="ctr"/>
            <a:r>
              <a:rPr lang="en-GB" sz="2000"/>
              <a:t>Textiles</a:t>
            </a:r>
          </a:p>
          <a:p>
            <a:pPr lvl="1" algn="ctr"/>
            <a:r>
              <a:rPr lang="en-GB" sz="2000"/>
              <a:t>Science club</a:t>
            </a:r>
          </a:p>
          <a:p>
            <a:pPr lvl="1" algn="ctr"/>
            <a:r>
              <a:rPr lang="en-GB" sz="2000"/>
              <a:t>Cross country</a:t>
            </a:r>
          </a:p>
          <a:p>
            <a:pPr lvl="1" algn="ctr"/>
            <a:r>
              <a:rPr lang="en-GB" sz="2000"/>
              <a:t>Badminton</a:t>
            </a:r>
          </a:p>
          <a:p>
            <a:pPr lvl="1" algn="ctr"/>
            <a:r>
              <a:rPr lang="en-GB" sz="2000"/>
              <a:t>Football</a:t>
            </a:r>
          </a:p>
          <a:p>
            <a:pPr lvl="1" algn="ctr"/>
            <a:r>
              <a:rPr lang="en-GB" sz="2000"/>
              <a:t>Any many more…</a:t>
            </a:r>
          </a:p>
          <a:p>
            <a:pPr marL="0" indent="0" algn="ctr">
              <a:buNone/>
            </a:pPr>
            <a:r>
              <a:rPr lang="en-GB" sz="2400"/>
              <a:t>These will be advertised around school, in forms, online and during an enrichment fair.  Your child will have the opportunity to get involved with as many activities as they wish.</a:t>
            </a:r>
          </a:p>
          <a:p>
            <a:endParaRPr lang="en-US"/>
          </a:p>
        </p:txBody>
      </p:sp>
    </p:spTree>
    <p:extLst>
      <p:ext uri="{BB962C8B-B14F-4D97-AF65-F5344CB8AC3E}">
        <p14:creationId xmlns:p14="http://schemas.microsoft.com/office/powerpoint/2010/main" val="15050363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3DBA2-D263-4E05-87A4-823A9BA94974}"/>
              </a:ext>
            </a:extLst>
          </p:cNvPr>
          <p:cNvSpPr>
            <a:spLocks noGrp="1"/>
          </p:cNvSpPr>
          <p:nvPr>
            <p:ph type="title"/>
          </p:nvPr>
        </p:nvSpPr>
        <p:spPr>
          <a:xfrm>
            <a:off x="514350" y="136589"/>
            <a:ext cx="7886700" cy="994172"/>
          </a:xfrm>
        </p:spPr>
        <p:txBody>
          <a:bodyPr/>
          <a:lstStyle/>
          <a:p>
            <a:r>
              <a:rPr lang="en-GB"/>
              <a:t>SPIRIT Week 2022 </a:t>
            </a:r>
          </a:p>
        </p:txBody>
      </p:sp>
      <p:sp>
        <p:nvSpPr>
          <p:cNvPr id="3" name="Content Placeholder 2">
            <a:extLst>
              <a:ext uri="{FF2B5EF4-FFF2-40B4-BE49-F238E27FC236}">
                <a16:creationId xmlns:a16="http://schemas.microsoft.com/office/drawing/2014/main" id="{524DF7C9-3A75-4460-805B-804621022605}"/>
              </a:ext>
            </a:extLst>
          </p:cNvPr>
          <p:cNvSpPr>
            <a:spLocks noGrp="1"/>
          </p:cNvSpPr>
          <p:nvPr>
            <p:ph idx="1"/>
          </p:nvPr>
        </p:nvSpPr>
        <p:spPr/>
        <p:txBody>
          <a:bodyPr/>
          <a:lstStyle/>
          <a:p>
            <a:pPr marL="0" indent="0">
              <a:buNone/>
            </a:pPr>
            <a:endParaRPr lang="en-GB"/>
          </a:p>
        </p:txBody>
      </p:sp>
      <p:pic>
        <p:nvPicPr>
          <p:cNvPr id="4" name="Picture 3">
            <a:extLst>
              <a:ext uri="{FF2B5EF4-FFF2-40B4-BE49-F238E27FC236}">
                <a16:creationId xmlns:a16="http://schemas.microsoft.com/office/drawing/2014/main" id="{7F875E6B-52C6-40AE-83DB-1933BBD64E6D}"/>
              </a:ext>
            </a:extLst>
          </p:cNvPr>
          <p:cNvPicPr>
            <a:picLocks noChangeAspect="1"/>
          </p:cNvPicPr>
          <p:nvPr/>
        </p:nvPicPr>
        <p:blipFill>
          <a:blip r:embed="rId2"/>
          <a:stretch>
            <a:fillRect/>
          </a:stretch>
        </p:blipFill>
        <p:spPr>
          <a:xfrm>
            <a:off x="237590" y="1200019"/>
            <a:ext cx="3337349" cy="2223645"/>
          </a:xfrm>
          <a:prstGeom prst="rect">
            <a:avLst/>
          </a:prstGeom>
        </p:spPr>
      </p:pic>
      <p:sp>
        <p:nvSpPr>
          <p:cNvPr id="5" name="AutoShape 2" descr="blob:https://alsager-my.sharepoint.com/4a366977-8af3-4136-b15e-eb15906ac656">
            <a:extLst>
              <a:ext uri="{FF2B5EF4-FFF2-40B4-BE49-F238E27FC236}">
                <a16:creationId xmlns:a16="http://schemas.microsoft.com/office/drawing/2014/main" id="{B7CC9612-16F2-4817-BDB7-6FAECE899845}"/>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a:p>
        </p:txBody>
      </p:sp>
      <p:pic>
        <p:nvPicPr>
          <p:cNvPr id="7" name="Picture 6">
            <a:extLst>
              <a:ext uri="{FF2B5EF4-FFF2-40B4-BE49-F238E27FC236}">
                <a16:creationId xmlns:a16="http://schemas.microsoft.com/office/drawing/2014/main" id="{A733379A-03C2-4C38-BED1-AC3E6480C0D4}"/>
              </a:ext>
            </a:extLst>
          </p:cNvPr>
          <p:cNvPicPr>
            <a:picLocks noChangeAspect="1"/>
          </p:cNvPicPr>
          <p:nvPr/>
        </p:nvPicPr>
        <p:blipFill>
          <a:blip r:embed="rId3"/>
          <a:stretch>
            <a:fillRect/>
          </a:stretch>
        </p:blipFill>
        <p:spPr>
          <a:xfrm>
            <a:off x="7286425" y="1040289"/>
            <a:ext cx="1668674" cy="2503012"/>
          </a:xfrm>
          <a:prstGeom prst="rect">
            <a:avLst/>
          </a:prstGeom>
        </p:spPr>
      </p:pic>
      <p:pic>
        <p:nvPicPr>
          <p:cNvPr id="8" name="Picture 7">
            <a:extLst>
              <a:ext uri="{FF2B5EF4-FFF2-40B4-BE49-F238E27FC236}">
                <a16:creationId xmlns:a16="http://schemas.microsoft.com/office/drawing/2014/main" id="{13982C44-5600-489A-8368-ACA205D694C1}"/>
              </a:ext>
            </a:extLst>
          </p:cNvPr>
          <p:cNvPicPr>
            <a:picLocks noChangeAspect="1"/>
          </p:cNvPicPr>
          <p:nvPr/>
        </p:nvPicPr>
        <p:blipFill>
          <a:blip r:embed="rId4"/>
          <a:stretch>
            <a:fillRect/>
          </a:stretch>
        </p:blipFill>
        <p:spPr>
          <a:xfrm>
            <a:off x="5171620" y="1035360"/>
            <a:ext cx="2114804" cy="3172207"/>
          </a:xfrm>
          <a:prstGeom prst="rect">
            <a:avLst/>
          </a:prstGeom>
        </p:spPr>
      </p:pic>
      <p:pic>
        <p:nvPicPr>
          <p:cNvPr id="9" name="Picture 8">
            <a:extLst>
              <a:ext uri="{FF2B5EF4-FFF2-40B4-BE49-F238E27FC236}">
                <a16:creationId xmlns:a16="http://schemas.microsoft.com/office/drawing/2014/main" id="{12333F42-45F7-4C05-86C2-A223DA2B7CFE}"/>
              </a:ext>
            </a:extLst>
          </p:cNvPr>
          <p:cNvPicPr>
            <a:picLocks noChangeAspect="1"/>
          </p:cNvPicPr>
          <p:nvPr/>
        </p:nvPicPr>
        <p:blipFill>
          <a:blip r:embed="rId5"/>
          <a:stretch>
            <a:fillRect/>
          </a:stretch>
        </p:blipFill>
        <p:spPr>
          <a:xfrm>
            <a:off x="5645455" y="3533257"/>
            <a:ext cx="3309644" cy="2205185"/>
          </a:xfrm>
          <a:prstGeom prst="rect">
            <a:avLst/>
          </a:prstGeom>
        </p:spPr>
      </p:pic>
      <p:pic>
        <p:nvPicPr>
          <p:cNvPr id="6" name="Picture 5">
            <a:extLst>
              <a:ext uri="{FF2B5EF4-FFF2-40B4-BE49-F238E27FC236}">
                <a16:creationId xmlns:a16="http://schemas.microsoft.com/office/drawing/2014/main" id="{10859A78-0D35-487B-B2C5-0C755F8FEF8E}"/>
              </a:ext>
            </a:extLst>
          </p:cNvPr>
          <p:cNvPicPr>
            <a:picLocks noChangeAspect="1"/>
          </p:cNvPicPr>
          <p:nvPr/>
        </p:nvPicPr>
        <p:blipFill>
          <a:blip r:embed="rId6"/>
          <a:stretch>
            <a:fillRect/>
          </a:stretch>
        </p:blipFill>
        <p:spPr>
          <a:xfrm>
            <a:off x="2748150" y="3423664"/>
            <a:ext cx="3053954" cy="2034821"/>
          </a:xfrm>
          <a:prstGeom prst="rect">
            <a:avLst/>
          </a:prstGeom>
        </p:spPr>
      </p:pic>
      <p:pic>
        <p:nvPicPr>
          <p:cNvPr id="10" name="Picture 9">
            <a:extLst>
              <a:ext uri="{FF2B5EF4-FFF2-40B4-BE49-F238E27FC236}">
                <a16:creationId xmlns:a16="http://schemas.microsoft.com/office/drawing/2014/main" id="{447C27CF-4EBA-47D2-A4B4-346D1E0A1981}"/>
              </a:ext>
            </a:extLst>
          </p:cNvPr>
          <p:cNvPicPr>
            <a:picLocks noChangeAspect="1"/>
          </p:cNvPicPr>
          <p:nvPr/>
        </p:nvPicPr>
        <p:blipFill>
          <a:blip r:embed="rId7"/>
          <a:stretch>
            <a:fillRect/>
          </a:stretch>
        </p:blipFill>
        <p:spPr>
          <a:xfrm>
            <a:off x="179569" y="3492663"/>
            <a:ext cx="2910224" cy="1939055"/>
          </a:xfrm>
          <a:prstGeom prst="rect">
            <a:avLst/>
          </a:prstGeom>
        </p:spPr>
      </p:pic>
      <p:pic>
        <p:nvPicPr>
          <p:cNvPr id="11" name="Picture 10">
            <a:extLst>
              <a:ext uri="{FF2B5EF4-FFF2-40B4-BE49-F238E27FC236}">
                <a16:creationId xmlns:a16="http://schemas.microsoft.com/office/drawing/2014/main" id="{23C0123D-CECD-490B-91CD-D41DF8BF2A17}"/>
              </a:ext>
            </a:extLst>
          </p:cNvPr>
          <p:cNvPicPr>
            <a:picLocks noChangeAspect="1"/>
          </p:cNvPicPr>
          <p:nvPr/>
        </p:nvPicPr>
        <p:blipFill>
          <a:blip r:embed="rId8"/>
          <a:stretch>
            <a:fillRect/>
          </a:stretch>
        </p:blipFill>
        <p:spPr>
          <a:xfrm>
            <a:off x="2826777" y="1556688"/>
            <a:ext cx="2619411" cy="1745290"/>
          </a:xfrm>
          <a:prstGeom prst="rect">
            <a:avLst/>
          </a:prstGeom>
        </p:spPr>
      </p:pic>
    </p:spTree>
    <p:extLst>
      <p:ext uri="{BB962C8B-B14F-4D97-AF65-F5344CB8AC3E}">
        <p14:creationId xmlns:p14="http://schemas.microsoft.com/office/powerpoint/2010/main" val="27490784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E66D3-DC9E-4220-9634-D134311D5F4C}"/>
              </a:ext>
            </a:extLst>
          </p:cNvPr>
          <p:cNvSpPr>
            <a:spLocks noGrp="1"/>
          </p:cNvSpPr>
          <p:nvPr>
            <p:ph type="title"/>
          </p:nvPr>
        </p:nvSpPr>
        <p:spPr>
          <a:xfrm>
            <a:off x="0" y="101736"/>
            <a:ext cx="9060024" cy="994172"/>
          </a:xfrm>
        </p:spPr>
        <p:txBody>
          <a:bodyPr/>
          <a:lstStyle/>
          <a:p>
            <a:r>
              <a:rPr lang="en-GB"/>
              <a:t>SPIRIT Week 2022</a:t>
            </a:r>
          </a:p>
        </p:txBody>
      </p:sp>
      <p:sp>
        <p:nvSpPr>
          <p:cNvPr id="3" name="Content Placeholder 2">
            <a:extLst>
              <a:ext uri="{FF2B5EF4-FFF2-40B4-BE49-F238E27FC236}">
                <a16:creationId xmlns:a16="http://schemas.microsoft.com/office/drawing/2014/main" id="{5AFC8241-523E-4F69-BB28-2C483A39C263}"/>
              </a:ext>
            </a:extLst>
          </p:cNvPr>
          <p:cNvSpPr>
            <a:spLocks noGrp="1"/>
          </p:cNvSpPr>
          <p:nvPr>
            <p:ph idx="1"/>
          </p:nvPr>
        </p:nvSpPr>
        <p:spPr/>
        <p:txBody>
          <a:bodyPr/>
          <a:lstStyle/>
          <a:p>
            <a:pPr marL="0" indent="0">
              <a:buNone/>
            </a:pPr>
            <a:endParaRPr lang="en-GB"/>
          </a:p>
        </p:txBody>
      </p:sp>
      <p:pic>
        <p:nvPicPr>
          <p:cNvPr id="4" name="Picture 3">
            <a:extLst>
              <a:ext uri="{FF2B5EF4-FFF2-40B4-BE49-F238E27FC236}">
                <a16:creationId xmlns:a16="http://schemas.microsoft.com/office/drawing/2014/main" id="{8D806FC9-9365-4500-B7CC-A7D10F0CE9DA}"/>
              </a:ext>
            </a:extLst>
          </p:cNvPr>
          <p:cNvPicPr>
            <a:picLocks noChangeAspect="1"/>
          </p:cNvPicPr>
          <p:nvPr/>
        </p:nvPicPr>
        <p:blipFill rotWithShape="1">
          <a:blip r:embed="rId2"/>
          <a:srcRect b="31088"/>
          <a:stretch/>
        </p:blipFill>
        <p:spPr>
          <a:xfrm>
            <a:off x="6444910" y="974340"/>
            <a:ext cx="2493146" cy="2577125"/>
          </a:xfrm>
          <a:prstGeom prst="rect">
            <a:avLst/>
          </a:prstGeom>
        </p:spPr>
      </p:pic>
      <p:pic>
        <p:nvPicPr>
          <p:cNvPr id="5" name="Picture 4">
            <a:extLst>
              <a:ext uri="{FF2B5EF4-FFF2-40B4-BE49-F238E27FC236}">
                <a16:creationId xmlns:a16="http://schemas.microsoft.com/office/drawing/2014/main" id="{BC742EDE-79BF-4FC6-98E4-11323B46EBDF}"/>
              </a:ext>
            </a:extLst>
          </p:cNvPr>
          <p:cNvPicPr>
            <a:picLocks noChangeAspect="1"/>
          </p:cNvPicPr>
          <p:nvPr/>
        </p:nvPicPr>
        <p:blipFill>
          <a:blip r:embed="rId3"/>
          <a:stretch>
            <a:fillRect/>
          </a:stretch>
        </p:blipFill>
        <p:spPr>
          <a:xfrm>
            <a:off x="457200" y="3054047"/>
            <a:ext cx="1769813" cy="2654720"/>
          </a:xfrm>
          <a:prstGeom prst="rect">
            <a:avLst/>
          </a:prstGeom>
        </p:spPr>
      </p:pic>
      <p:pic>
        <p:nvPicPr>
          <p:cNvPr id="8" name="Picture 7">
            <a:extLst>
              <a:ext uri="{FF2B5EF4-FFF2-40B4-BE49-F238E27FC236}">
                <a16:creationId xmlns:a16="http://schemas.microsoft.com/office/drawing/2014/main" id="{DCB7E2BE-365B-4DD9-B0A3-07CAE93713C2}"/>
              </a:ext>
            </a:extLst>
          </p:cNvPr>
          <p:cNvPicPr>
            <a:picLocks noChangeAspect="1"/>
          </p:cNvPicPr>
          <p:nvPr/>
        </p:nvPicPr>
        <p:blipFill>
          <a:blip r:embed="rId4"/>
          <a:stretch>
            <a:fillRect/>
          </a:stretch>
        </p:blipFill>
        <p:spPr>
          <a:xfrm>
            <a:off x="5277219" y="3122803"/>
            <a:ext cx="3660837" cy="2439182"/>
          </a:xfrm>
          <a:prstGeom prst="rect">
            <a:avLst/>
          </a:prstGeom>
        </p:spPr>
      </p:pic>
      <p:pic>
        <p:nvPicPr>
          <p:cNvPr id="9" name="Picture 8">
            <a:extLst>
              <a:ext uri="{FF2B5EF4-FFF2-40B4-BE49-F238E27FC236}">
                <a16:creationId xmlns:a16="http://schemas.microsoft.com/office/drawing/2014/main" id="{885D385B-C965-4F5A-83BC-076B31378F28}"/>
              </a:ext>
            </a:extLst>
          </p:cNvPr>
          <p:cNvPicPr>
            <a:picLocks noChangeAspect="1"/>
          </p:cNvPicPr>
          <p:nvPr/>
        </p:nvPicPr>
        <p:blipFill>
          <a:blip r:embed="rId5"/>
          <a:stretch>
            <a:fillRect/>
          </a:stretch>
        </p:blipFill>
        <p:spPr>
          <a:xfrm>
            <a:off x="3391060" y="1064970"/>
            <a:ext cx="3001423" cy="1999820"/>
          </a:xfrm>
          <a:prstGeom prst="rect">
            <a:avLst/>
          </a:prstGeom>
        </p:spPr>
      </p:pic>
      <p:pic>
        <p:nvPicPr>
          <p:cNvPr id="10" name="Picture 9">
            <a:extLst>
              <a:ext uri="{FF2B5EF4-FFF2-40B4-BE49-F238E27FC236}">
                <a16:creationId xmlns:a16="http://schemas.microsoft.com/office/drawing/2014/main" id="{61A055E6-1864-4772-9973-BBA1A6447055}"/>
              </a:ext>
            </a:extLst>
          </p:cNvPr>
          <p:cNvPicPr>
            <a:picLocks noChangeAspect="1"/>
          </p:cNvPicPr>
          <p:nvPr/>
        </p:nvPicPr>
        <p:blipFill>
          <a:blip r:embed="rId6"/>
          <a:stretch>
            <a:fillRect/>
          </a:stretch>
        </p:blipFill>
        <p:spPr>
          <a:xfrm>
            <a:off x="2167989" y="3286905"/>
            <a:ext cx="3168253" cy="2110978"/>
          </a:xfrm>
          <a:prstGeom prst="rect">
            <a:avLst/>
          </a:prstGeom>
        </p:spPr>
      </p:pic>
      <p:pic>
        <p:nvPicPr>
          <p:cNvPr id="12" name="Picture 11">
            <a:extLst>
              <a:ext uri="{FF2B5EF4-FFF2-40B4-BE49-F238E27FC236}">
                <a16:creationId xmlns:a16="http://schemas.microsoft.com/office/drawing/2014/main" id="{EE3BD809-0DF2-4CCF-A048-6FEC2F6E41C1}"/>
              </a:ext>
            </a:extLst>
          </p:cNvPr>
          <p:cNvPicPr>
            <a:picLocks noChangeAspect="1"/>
          </p:cNvPicPr>
          <p:nvPr/>
        </p:nvPicPr>
        <p:blipFill>
          <a:blip r:embed="rId7"/>
          <a:stretch>
            <a:fillRect/>
          </a:stretch>
        </p:blipFill>
        <p:spPr>
          <a:xfrm>
            <a:off x="352346" y="1075714"/>
            <a:ext cx="2969173" cy="1978333"/>
          </a:xfrm>
          <a:prstGeom prst="rect">
            <a:avLst/>
          </a:prstGeom>
        </p:spPr>
      </p:pic>
    </p:spTree>
    <p:extLst>
      <p:ext uri="{BB962C8B-B14F-4D97-AF65-F5344CB8AC3E}">
        <p14:creationId xmlns:p14="http://schemas.microsoft.com/office/powerpoint/2010/main" val="26222642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68A38-EE83-2F3E-24B9-8A4060240386}"/>
              </a:ext>
            </a:extLst>
          </p:cNvPr>
          <p:cNvSpPr>
            <a:spLocks noGrp="1"/>
          </p:cNvSpPr>
          <p:nvPr>
            <p:ph type="title"/>
          </p:nvPr>
        </p:nvSpPr>
        <p:spPr/>
        <p:txBody>
          <a:bodyPr/>
          <a:lstStyle/>
          <a:p>
            <a:r>
              <a:rPr lang="en-GB"/>
              <a:t>Contextual Safeguarding</a:t>
            </a:r>
          </a:p>
        </p:txBody>
      </p:sp>
      <p:sp>
        <p:nvSpPr>
          <p:cNvPr id="3" name="Content Placeholder 2">
            <a:extLst>
              <a:ext uri="{FF2B5EF4-FFF2-40B4-BE49-F238E27FC236}">
                <a16:creationId xmlns:a16="http://schemas.microsoft.com/office/drawing/2014/main" id="{EEE94DBB-FBE2-7807-A160-C36238CB8AF9}"/>
              </a:ext>
            </a:extLst>
          </p:cNvPr>
          <p:cNvSpPr>
            <a:spLocks noGrp="1"/>
          </p:cNvSpPr>
          <p:nvPr>
            <p:ph idx="1"/>
          </p:nvPr>
        </p:nvSpPr>
        <p:spPr/>
        <p:txBody>
          <a:bodyPr/>
          <a:lstStyle/>
          <a:p>
            <a:r>
              <a:rPr lang="en-GB"/>
              <a:t>Parental influence </a:t>
            </a:r>
          </a:p>
          <a:p>
            <a:r>
              <a:rPr lang="en-GB"/>
              <a:t>Peer influence</a:t>
            </a:r>
          </a:p>
          <a:p>
            <a:r>
              <a:rPr lang="en-GB"/>
              <a:t>Safeguarding concerns around Alsager</a:t>
            </a:r>
          </a:p>
          <a:p>
            <a:r>
              <a:rPr lang="en-GB"/>
              <a:t>Parenting </a:t>
            </a:r>
          </a:p>
        </p:txBody>
      </p:sp>
    </p:spTree>
    <p:extLst>
      <p:ext uri="{BB962C8B-B14F-4D97-AF65-F5344CB8AC3E}">
        <p14:creationId xmlns:p14="http://schemas.microsoft.com/office/powerpoint/2010/main" val="9234442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F5114-1C6D-E695-FCC8-38A03F482DCF}"/>
              </a:ext>
            </a:extLst>
          </p:cNvPr>
          <p:cNvSpPr>
            <a:spLocks noGrp="1"/>
          </p:cNvSpPr>
          <p:nvPr>
            <p:ph type="title"/>
          </p:nvPr>
        </p:nvSpPr>
        <p:spPr/>
        <p:txBody>
          <a:bodyPr/>
          <a:lstStyle/>
          <a:p>
            <a:r>
              <a:rPr lang="en-GB"/>
              <a:t>Key contacts</a:t>
            </a:r>
          </a:p>
        </p:txBody>
      </p:sp>
      <p:sp>
        <p:nvSpPr>
          <p:cNvPr id="3" name="Content Placeholder 2">
            <a:extLst>
              <a:ext uri="{FF2B5EF4-FFF2-40B4-BE49-F238E27FC236}">
                <a16:creationId xmlns:a16="http://schemas.microsoft.com/office/drawing/2014/main" id="{46D94045-2A5C-48A3-5302-B78297B6B21B}"/>
              </a:ext>
            </a:extLst>
          </p:cNvPr>
          <p:cNvSpPr>
            <a:spLocks noGrp="1"/>
          </p:cNvSpPr>
          <p:nvPr>
            <p:ph idx="1"/>
          </p:nvPr>
        </p:nvSpPr>
        <p:spPr/>
        <p:txBody>
          <a:bodyPr/>
          <a:lstStyle/>
          <a:p>
            <a:r>
              <a:rPr lang="en-GB"/>
              <a:t>Head of </a:t>
            </a:r>
            <a:r>
              <a:rPr lang="en-GB" err="1"/>
              <a:t>Dod</a:t>
            </a:r>
            <a:r>
              <a:rPr lang="en-GB"/>
              <a:t>: t.woods@alsagerschool.org</a:t>
            </a:r>
          </a:p>
          <a:p>
            <a:r>
              <a:rPr lang="en-GB"/>
              <a:t>Head of Lovell: g.potts@alsagerschool.org</a:t>
            </a:r>
          </a:p>
          <a:p>
            <a:r>
              <a:rPr lang="en-GB"/>
              <a:t>Head of Moreton: j.broad@alsagerschool.org</a:t>
            </a:r>
          </a:p>
          <a:p>
            <a:r>
              <a:rPr lang="en-GB"/>
              <a:t>Head of Royce: v.monaghan@alsagerschool.org</a:t>
            </a:r>
          </a:p>
          <a:p>
            <a:r>
              <a:rPr lang="en-GB"/>
              <a:t>Absence: absence@alsagerschool.org </a:t>
            </a:r>
          </a:p>
          <a:p>
            <a:r>
              <a:rPr lang="en-GB"/>
              <a:t>General: admin@alsagerschool.org</a:t>
            </a:r>
          </a:p>
          <a:p>
            <a:pPr marL="0" indent="0">
              <a:buNone/>
            </a:pPr>
            <a:endParaRPr lang="en-GB"/>
          </a:p>
        </p:txBody>
      </p:sp>
    </p:spTree>
    <p:extLst>
      <p:ext uri="{BB962C8B-B14F-4D97-AF65-F5344CB8AC3E}">
        <p14:creationId xmlns:p14="http://schemas.microsoft.com/office/powerpoint/2010/main" val="4236529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32219-CDBA-C1EE-71BF-74624059C95B}"/>
              </a:ext>
            </a:extLst>
          </p:cNvPr>
          <p:cNvSpPr>
            <a:spLocks noGrp="1"/>
          </p:cNvSpPr>
          <p:nvPr>
            <p:ph type="title"/>
          </p:nvPr>
        </p:nvSpPr>
        <p:spPr/>
        <p:txBody>
          <a:bodyPr/>
          <a:lstStyle/>
          <a:p>
            <a:r>
              <a:rPr lang="en-GB"/>
              <a:t>What do we stand for?</a:t>
            </a:r>
          </a:p>
        </p:txBody>
      </p:sp>
      <p:sp>
        <p:nvSpPr>
          <p:cNvPr id="3" name="Content Placeholder 2">
            <a:extLst>
              <a:ext uri="{FF2B5EF4-FFF2-40B4-BE49-F238E27FC236}">
                <a16:creationId xmlns:a16="http://schemas.microsoft.com/office/drawing/2014/main" id="{95FD2268-284C-738E-BEF3-D6611842903C}"/>
              </a:ext>
            </a:extLst>
          </p:cNvPr>
          <p:cNvSpPr>
            <a:spLocks noGrp="1"/>
          </p:cNvSpPr>
          <p:nvPr>
            <p:ph idx="1"/>
          </p:nvPr>
        </p:nvSpPr>
        <p:spPr/>
        <p:txBody>
          <a:bodyPr/>
          <a:lstStyle/>
          <a:p>
            <a:pPr algn="ctr"/>
            <a:r>
              <a:rPr lang="en-GB" u="sng"/>
              <a:t>Alsager School Strategy Statement</a:t>
            </a:r>
          </a:p>
          <a:p>
            <a:pPr marL="0" indent="0" algn="ctr">
              <a:buNone/>
            </a:pPr>
            <a:endParaRPr lang="en-GB" u="sng"/>
          </a:p>
          <a:p>
            <a:r>
              <a:rPr lang="en-GB" sz="1800">
                <a:solidFill>
                  <a:srgbClr val="000000"/>
                </a:solidFill>
                <a:effectLst/>
                <a:latin typeface="Calibri" panose="020F0502020204030204" pitchFamily="34" charset="0"/>
                <a:ea typeface="Calibri" panose="020F0502020204030204" pitchFamily="34" charset="0"/>
              </a:rPr>
              <a:t>Alsager School is an inclusive comprehensive school, which serves a wide community.  We serve every pupil from every background. </a:t>
            </a:r>
          </a:p>
          <a:p>
            <a:r>
              <a:rPr lang="en-GB" sz="1800">
                <a:solidFill>
                  <a:srgbClr val="000000"/>
                </a:solidFill>
                <a:latin typeface="Calibri" panose="020F0502020204030204" pitchFamily="34" charset="0"/>
                <a:ea typeface="Calibri" panose="020F0502020204030204" pitchFamily="34" charset="0"/>
                <a:cs typeface="Calibri" panose="020F0502020204030204" pitchFamily="34" charset="0"/>
              </a:rPr>
              <a:t>W</a:t>
            </a:r>
            <a:r>
              <a:rPr lang="en-GB"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e will provide our pupils with the best possible tool kit: a world class education embracing deep knowledge and skill. </a:t>
            </a:r>
          </a:p>
          <a:p>
            <a:r>
              <a:rPr lang="en-GB" sz="1800">
                <a:solidFill>
                  <a:srgbClr val="000000"/>
                </a:solidFill>
                <a:effectLst/>
                <a:latin typeface="Calibri" panose="020F0502020204030204" pitchFamily="34" charset="0"/>
                <a:ea typeface="Calibri" panose="020F0502020204030204" pitchFamily="34" charset="0"/>
              </a:rPr>
              <a:t>Staff at Alsager School take pride in their work; they share the moral duty to carrying out this strategy. </a:t>
            </a:r>
            <a:endParaRPr lang="en-GB" sz="18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r>
              <a:rPr lang="en-GB" sz="1800">
                <a:solidFill>
                  <a:srgbClr val="000000"/>
                </a:solidFill>
                <a:effectLst/>
                <a:latin typeface="Calibri" panose="020F0502020204030204" pitchFamily="34" charset="0"/>
                <a:ea typeface="Calibri" panose="020F0502020204030204" pitchFamily="34" charset="0"/>
              </a:rPr>
              <a:t>All staff at Alsager School are committed to fulfilling this promise. </a:t>
            </a:r>
            <a:r>
              <a:rPr lang="en-GB"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They strive for the best for our pupils.  They are proud to work at Alsager School. </a:t>
            </a:r>
            <a:endParaRPr lang="en-GB" sz="1800">
              <a:solidFill>
                <a:srgbClr val="000000"/>
              </a:solidFill>
              <a:effectLst/>
              <a:latin typeface="Calibri" panose="020F0502020204030204" pitchFamily="34" charset="0"/>
              <a:ea typeface="Calibri" panose="020F0502020204030204" pitchFamily="34" charset="0"/>
            </a:endParaRPr>
          </a:p>
          <a:p>
            <a:endParaRPr lang="en-GB" sz="1800">
              <a:solidFill>
                <a:srgbClr val="000000"/>
              </a:solidFill>
              <a:effectLst/>
              <a:latin typeface="Calibri" panose="020F0502020204030204" pitchFamily="34" charset="0"/>
              <a:ea typeface="Calibri" panose="020F0502020204030204" pitchFamily="34" charset="0"/>
            </a:endParaRPr>
          </a:p>
          <a:p>
            <a:endParaRPr lang="en-GB" u="sng"/>
          </a:p>
        </p:txBody>
      </p:sp>
    </p:spTree>
    <p:extLst>
      <p:ext uri="{BB962C8B-B14F-4D97-AF65-F5344CB8AC3E}">
        <p14:creationId xmlns:p14="http://schemas.microsoft.com/office/powerpoint/2010/main" val="1757684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50ACB-69F1-3A0A-A171-B202D55E5D74}"/>
              </a:ext>
            </a:extLst>
          </p:cNvPr>
          <p:cNvSpPr>
            <a:spLocks noGrp="1"/>
          </p:cNvSpPr>
          <p:nvPr>
            <p:ph type="title"/>
          </p:nvPr>
        </p:nvSpPr>
        <p:spPr/>
        <p:txBody>
          <a:bodyPr/>
          <a:lstStyle/>
          <a:p>
            <a:r>
              <a:rPr lang="en-GB" u="sng"/>
              <a:t>Alsager School Strategy Statement</a:t>
            </a:r>
            <a:br>
              <a:rPr lang="en-GB" u="sng"/>
            </a:br>
            <a:endParaRPr lang="en-GB"/>
          </a:p>
        </p:txBody>
      </p:sp>
      <p:sp>
        <p:nvSpPr>
          <p:cNvPr id="3" name="Content Placeholder 2">
            <a:extLst>
              <a:ext uri="{FF2B5EF4-FFF2-40B4-BE49-F238E27FC236}">
                <a16:creationId xmlns:a16="http://schemas.microsoft.com/office/drawing/2014/main" id="{9AC2F8AD-9119-124F-9959-B23800701354}"/>
              </a:ext>
            </a:extLst>
          </p:cNvPr>
          <p:cNvSpPr>
            <a:spLocks noGrp="1"/>
          </p:cNvSpPr>
          <p:nvPr>
            <p:ph idx="1"/>
          </p:nvPr>
        </p:nvSpPr>
        <p:spPr/>
        <p:txBody>
          <a:bodyPr/>
          <a:lstStyle/>
          <a:p>
            <a:r>
              <a:rPr lang="en-GB"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We are committed to ensuring that the children of our community succeed. We understand the importance of improving life chances through academic success and the importance of becoming responsible citizens.  This is reflected in our mission statement: ‘An Achieving School, A Caring Community.’</a:t>
            </a:r>
            <a:endParaRPr lang="en-GB" sz="1800">
              <a:solidFill>
                <a:srgbClr val="000000"/>
              </a:solidFill>
              <a:effectLst/>
              <a:latin typeface="Calibri" panose="020F0502020204030204" pitchFamily="34" charset="0"/>
              <a:ea typeface="Calibri" panose="020F0502020204030204" pitchFamily="34" charset="0"/>
            </a:endParaRPr>
          </a:p>
          <a:p>
            <a:r>
              <a:rPr lang="en-GB" sz="1800" b="1">
                <a:solidFill>
                  <a:srgbClr val="000000"/>
                </a:solidFill>
                <a:effectLst/>
                <a:latin typeface="Calibri" panose="020F0502020204030204" pitchFamily="34" charset="0"/>
                <a:ea typeface="Calibri" panose="020F0502020204030204" pitchFamily="34" charset="0"/>
                <a:cs typeface="Calibri" panose="020F0502020204030204" pitchFamily="34" charset="0"/>
              </a:rPr>
              <a:t>An Achieving School: </a:t>
            </a:r>
            <a:r>
              <a:rPr lang="en-GB"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Unlocking potential is our duty.</a:t>
            </a:r>
            <a:endParaRPr lang="en-GB" sz="1800">
              <a:solidFill>
                <a:srgbClr val="000000"/>
              </a:solidFill>
              <a:latin typeface="Calibri" panose="020F0502020204030204" pitchFamily="34" charset="0"/>
              <a:ea typeface="Calibri" panose="020F0502020204030204" pitchFamily="34" charset="0"/>
            </a:endParaRPr>
          </a:p>
          <a:p>
            <a:r>
              <a:rPr lang="en-GB" sz="1800" b="1">
                <a:solidFill>
                  <a:srgbClr val="000000"/>
                </a:solidFill>
                <a:effectLst/>
                <a:latin typeface="Calibri" panose="020F0502020204030204" pitchFamily="34" charset="0"/>
                <a:ea typeface="Calibri" panose="020F0502020204030204" pitchFamily="34" charset="0"/>
                <a:cs typeface="Calibri" panose="020F0502020204030204" pitchFamily="34" charset="0"/>
              </a:rPr>
              <a:t>A Caring Community: </a:t>
            </a:r>
            <a:r>
              <a:rPr lang="en-GB"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We are here to make a difference. </a:t>
            </a:r>
            <a:endParaRPr lang="en-GB" sz="1800">
              <a:solidFill>
                <a:srgbClr val="000000"/>
              </a:solidFill>
              <a:effectLst/>
              <a:latin typeface="Calibri" panose="020F0502020204030204" pitchFamily="34" charset="0"/>
              <a:ea typeface="Calibri" panose="020F0502020204030204" pitchFamily="34" charset="0"/>
            </a:endParaRPr>
          </a:p>
          <a:p>
            <a:r>
              <a:rPr lang="en-GB" sz="1800" b="1">
                <a:solidFill>
                  <a:srgbClr val="000000"/>
                </a:solidFill>
                <a:effectLst/>
                <a:latin typeface="Calibri" panose="020F0502020204030204" pitchFamily="34" charset="0"/>
                <a:ea typeface="Calibri" panose="020F0502020204030204" pitchFamily="34" charset="0"/>
                <a:cs typeface="Calibri" panose="020F0502020204030204" pitchFamily="34" charset="0"/>
              </a:rPr>
              <a:t>The Alsager Curriculum</a:t>
            </a:r>
            <a:r>
              <a:rPr lang="en-GB" sz="1800">
                <a:solidFill>
                  <a:srgbClr val="007F81"/>
                </a:solidFill>
                <a:effectLst/>
                <a:latin typeface="Calibri" panose="020F0502020204030204" pitchFamily="34" charset="0"/>
                <a:ea typeface="Calibri" panose="020F0502020204030204" pitchFamily="34" charset="0"/>
                <a:cs typeface="Calibri" panose="020F0502020204030204" pitchFamily="34" charset="0"/>
              </a:rPr>
              <a:t> </a:t>
            </a:r>
            <a:endParaRPr lang="en-GB" sz="1800">
              <a:solidFill>
                <a:srgbClr val="000000"/>
              </a:solidFill>
              <a:effectLst/>
              <a:latin typeface="Calibri" panose="020F0502020204030204" pitchFamily="34" charset="0"/>
              <a:ea typeface="Calibri" panose="020F0502020204030204" pitchFamily="34" charset="0"/>
            </a:endParaRPr>
          </a:p>
          <a:p>
            <a:r>
              <a:rPr lang="en-GB" sz="1800" b="1">
                <a:solidFill>
                  <a:srgbClr val="000000"/>
                </a:solidFill>
                <a:effectLst/>
                <a:latin typeface="Calibri" panose="020F0502020204030204" pitchFamily="34" charset="0"/>
                <a:ea typeface="Yu Mincho" panose="02020400000000000000" pitchFamily="18" charset="-128"/>
              </a:rPr>
              <a:t>Our Unique </a:t>
            </a:r>
            <a:r>
              <a:rPr lang="en-GB" sz="1800" b="1">
                <a:solidFill>
                  <a:srgbClr val="000000"/>
                </a:solidFill>
                <a:latin typeface="Calibri" panose="020F0502020204030204" pitchFamily="34" charset="0"/>
                <a:ea typeface="Yu Mincho" panose="02020400000000000000" pitchFamily="18" charset="-128"/>
              </a:rPr>
              <a:t>C</a:t>
            </a:r>
            <a:r>
              <a:rPr lang="en-GB" sz="1800" b="1">
                <a:solidFill>
                  <a:srgbClr val="000000"/>
                </a:solidFill>
                <a:effectLst/>
                <a:latin typeface="Calibri" panose="020F0502020204030204" pitchFamily="34" charset="0"/>
                <a:ea typeface="Yu Mincho" panose="02020400000000000000" pitchFamily="18" charset="-128"/>
              </a:rPr>
              <a:t>urriculum</a:t>
            </a:r>
          </a:p>
          <a:p>
            <a:r>
              <a:rPr lang="en-GB" sz="1800" b="1">
                <a:solidFill>
                  <a:srgbClr val="000000"/>
                </a:solidFill>
                <a:effectLst/>
                <a:latin typeface="Calibri" panose="020F0502020204030204" pitchFamily="34" charset="0"/>
                <a:ea typeface="Yu Mincho" panose="02020400000000000000" pitchFamily="18" charset="-128"/>
              </a:rPr>
              <a:t>Curriculum Implementation</a:t>
            </a:r>
          </a:p>
          <a:p>
            <a:r>
              <a:rPr lang="en-GB" sz="1800" b="1">
                <a:solidFill>
                  <a:srgbClr val="000000"/>
                </a:solidFill>
                <a:effectLst/>
                <a:latin typeface="Calibri" panose="020F0502020204030204" pitchFamily="34" charset="0"/>
                <a:ea typeface="Calibri" panose="020F0502020204030204" pitchFamily="34" charset="0"/>
                <a:cs typeface="Calibri" panose="020F0502020204030204" pitchFamily="34" charset="0"/>
              </a:rPr>
              <a:t>Delivery of the Curriculum</a:t>
            </a:r>
          </a:p>
          <a:p>
            <a:r>
              <a:rPr lang="en-GB" sz="1800" b="1">
                <a:solidFill>
                  <a:srgbClr val="000000"/>
                </a:solidFill>
                <a:effectLst/>
                <a:latin typeface="Calibri" panose="020F0502020204030204" pitchFamily="34" charset="0"/>
                <a:ea typeface="Calibri" panose="020F0502020204030204" pitchFamily="34" charset="0"/>
                <a:cs typeface="Calibri" panose="020F0502020204030204" pitchFamily="34" charset="0"/>
              </a:rPr>
              <a:t>Reading</a:t>
            </a:r>
            <a:endParaRPr lang="en-GB" sz="1800">
              <a:solidFill>
                <a:srgbClr val="000000"/>
              </a:solidFill>
              <a:effectLst/>
              <a:latin typeface="Calibri" panose="020F0502020204030204" pitchFamily="34" charset="0"/>
              <a:ea typeface="Calibri" panose="020F0502020204030204" pitchFamily="34" charset="0"/>
            </a:endParaRPr>
          </a:p>
          <a:p>
            <a:r>
              <a:rPr lang="en-GB" sz="1800" b="1">
                <a:effectLst/>
                <a:latin typeface="Calibri" panose="020F0502020204030204" pitchFamily="34" charset="0"/>
                <a:ea typeface="Calibri" panose="020F0502020204030204" pitchFamily="34" charset="0"/>
              </a:rPr>
              <a:t>SPIRIT – values and enrichment</a:t>
            </a:r>
          </a:p>
          <a:p>
            <a:r>
              <a:rPr lang="en-GB" sz="1800" b="1">
                <a:effectLst/>
                <a:latin typeface="Calibri" panose="020F0502020204030204" pitchFamily="34" charset="0"/>
                <a:ea typeface="Calibri" panose="020F0502020204030204" pitchFamily="34" charset="0"/>
              </a:rPr>
              <a:t>Alsager Culture: </a:t>
            </a:r>
            <a:r>
              <a:rPr lang="en-GB" sz="1800" b="1">
                <a:effectLst/>
                <a:latin typeface="Calibri" panose="020F0502020204030204" pitchFamily="34" charset="0"/>
                <a:ea typeface="Calibri" panose="020F0502020204030204" pitchFamily="34" charset="0"/>
                <a:cs typeface="Arial" panose="020B0604020202020204" pitchFamily="34" charset="0"/>
              </a:rPr>
              <a:t>High standards, High expectations</a:t>
            </a:r>
            <a:endParaRPr lang="en-GB" sz="1800">
              <a:solidFill>
                <a:srgbClr val="000000"/>
              </a:solidFill>
              <a:effectLst/>
              <a:latin typeface="Calibri" panose="020F0502020204030204" pitchFamily="34" charset="0"/>
              <a:ea typeface="Calibri" panose="020F0502020204030204" pitchFamily="34" charset="0"/>
            </a:endParaRPr>
          </a:p>
          <a:p>
            <a:endParaRPr lang="en-GB"/>
          </a:p>
        </p:txBody>
      </p:sp>
    </p:spTree>
    <p:extLst>
      <p:ext uri="{BB962C8B-B14F-4D97-AF65-F5344CB8AC3E}">
        <p14:creationId xmlns:p14="http://schemas.microsoft.com/office/powerpoint/2010/main" val="1689801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C0FDA-EF80-F244-94B9-6AF40EE2090F}"/>
              </a:ext>
            </a:extLst>
          </p:cNvPr>
          <p:cNvSpPr>
            <a:spLocks noGrp="1"/>
          </p:cNvSpPr>
          <p:nvPr>
            <p:ph type="title"/>
          </p:nvPr>
        </p:nvSpPr>
        <p:spPr/>
        <p:txBody>
          <a:bodyPr/>
          <a:lstStyle/>
          <a:p>
            <a:r>
              <a:rPr lang="en-GB"/>
              <a:t>PRIORITIES</a:t>
            </a:r>
          </a:p>
        </p:txBody>
      </p:sp>
      <p:sp>
        <p:nvSpPr>
          <p:cNvPr id="3" name="Content Placeholder 2">
            <a:extLst>
              <a:ext uri="{FF2B5EF4-FFF2-40B4-BE49-F238E27FC236}">
                <a16:creationId xmlns:a16="http://schemas.microsoft.com/office/drawing/2014/main" id="{9D6EFEDE-0F5E-8BCE-E30B-745C6944C847}"/>
              </a:ext>
            </a:extLst>
          </p:cNvPr>
          <p:cNvSpPr>
            <a:spLocks noGrp="1"/>
          </p:cNvSpPr>
          <p:nvPr>
            <p:ph idx="1"/>
          </p:nvPr>
        </p:nvSpPr>
        <p:spPr/>
        <p:txBody>
          <a:bodyPr/>
          <a:lstStyle/>
          <a:p>
            <a:pPr marL="0" indent="0">
              <a:buNone/>
            </a:pPr>
            <a:r>
              <a:rPr lang="en-GB"/>
              <a:t>1. Implementation and delivery of the curriculum </a:t>
            </a:r>
          </a:p>
          <a:p>
            <a:pPr marL="0" indent="0">
              <a:buNone/>
            </a:pPr>
            <a:r>
              <a:rPr lang="en-GB"/>
              <a:t>2. Embedding assessment at KS3 and reviewing assessment practices at KS4/5</a:t>
            </a:r>
          </a:p>
          <a:p>
            <a:pPr marL="0" indent="0">
              <a:buNone/>
            </a:pPr>
            <a:r>
              <a:rPr lang="en-GB"/>
              <a:t>3. Reading</a:t>
            </a:r>
          </a:p>
          <a:p>
            <a:pPr marL="0" indent="0">
              <a:buNone/>
            </a:pPr>
            <a:endParaRPr lang="en-GB"/>
          </a:p>
          <a:p>
            <a:pPr marL="0" indent="0">
              <a:buNone/>
            </a:pPr>
            <a:endParaRPr lang="en-GB"/>
          </a:p>
        </p:txBody>
      </p:sp>
    </p:spTree>
    <p:extLst>
      <p:ext uri="{BB962C8B-B14F-4D97-AF65-F5344CB8AC3E}">
        <p14:creationId xmlns:p14="http://schemas.microsoft.com/office/powerpoint/2010/main" val="134532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693FC-6D9F-41C5-BC1F-2186C7376D2C}"/>
              </a:ext>
            </a:extLst>
          </p:cNvPr>
          <p:cNvSpPr>
            <a:spLocks noGrp="1"/>
          </p:cNvSpPr>
          <p:nvPr>
            <p:ph type="title"/>
          </p:nvPr>
        </p:nvSpPr>
        <p:spPr/>
        <p:txBody>
          <a:bodyPr/>
          <a:lstStyle/>
          <a:p>
            <a:r>
              <a:rPr lang="en-GB"/>
              <a:t>Return to The Alsager Way</a:t>
            </a:r>
          </a:p>
        </p:txBody>
      </p:sp>
      <p:sp>
        <p:nvSpPr>
          <p:cNvPr id="3" name="Content Placeholder 2">
            <a:extLst>
              <a:ext uri="{FF2B5EF4-FFF2-40B4-BE49-F238E27FC236}">
                <a16:creationId xmlns:a16="http://schemas.microsoft.com/office/drawing/2014/main" id="{28AF359A-D7F7-4168-8640-58F9FC1C4723}"/>
              </a:ext>
            </a:extLst>
          </p:cNvPr>
          <p:cNvSpPr>
            <a:spLocks noGrp="1"/>
          </p:cNvSpPr>
          <p:nvPr>
            <p:ph idx="1"/>
          </p:nvPr>
        </p:nvSpPr>
        <p:spPr/>
        <p:txBody>
          <a:bodyPr/>
          <a:lstStyle/>
          <a:p>
            <a:pPr marL="0" indent="0" algn="ctr">
              <a:buNone/>
            </a:pPr>
            <a:r>
              <a:rPr lang="en-GB" u="sng"/>
              <a:t>The Alsager Way</a:t>
            </a:r>
          </a:p>
          <a:p>
            <a:pPr marL="0" indent="0" algn="ctr">
              <a:buNone/>
            </a:pPr>
            <a:r>
              <a:rPr lang="en-GB">
                <a:cs typeface="Calibri"/>
              </a:rPr>
              <a:t>We are </a:t>
            </a:r>
            <a:r>
              <a:rPr lang="en-GB" b="1">
                <a:cs typeface="Calibri"/>
              </a:rPr>
              <a:t>kind</a:t>
            </a:r>
            <a:r>
              <a:rPr lang="en-GB">
                <a:cs typeface="Calibri"/>
              </a:rPr>
              <a:t> and </a:t>
            </a:r>
            <a:r>
              <a:rPr lang="en-GB" b="1">
                <a:cs typeface="Calibri"/>
              </a:rPr>
              <a:t>respectful</a:t>
            </a:r>
            <a:r>
              <a:rPr lang="en-GB">
                <a:cs typeface="Calibri"/>
              </a:rPr>
              <a:t> to one another.</a:t>
            </a:r>
            <a:endParaRPr lang="en-GB" u="sng"/>
          </a:p>
          <a:p>
            <a:pPr marL="0" indent="0" algn="ctr">
              <a:buNone/>
            </a:pPr>
            <a:r>
              <a:rPr lang="en-GB"/>
              <a:t>We have </a:t>
            </a:r>
            <a:r>
              <a:rPr lang="en-GB" b="1"/>
              <a:t>high expectations of all staff and pupils</a:t>
            </a:r>
            <a:r>
              <a:rPr lang="en-GB"/>
              <a:t>.</a:t>
            </a:r>
          </a:p>
          <a:p>
            <a:pPr marL="0" indent="0" algn="ctr">
              <a:buNone/>
            </a:pPr>
            <a:r>
              <a:rPr lang="en-GB"/>
              <a:t>We demonstrate these with </a:t>
            </a:r>
            <a:r>
              <a:rPr lang="en-GB" b="1"/>
              <a:t>visible consistency</a:t>
            </a:r>
            <a:r>
              <a:rPr lang="en-GB"/>
              <a:t> and </a:t>
            </a:r>
            <a:r>
              <a:rPr lang="en-GB" b="1"/>
              <a:t>firm but fair application of the rules</a:t>
            </a:r>
            <a:r>
              <a:rPr lang="en-GB"/>
              <a:t>.</a:t>
            </a:r>
            <a:endParaRPr lang="en-GB">
              <a:cs typeface="Calibri"/>
            </a:endParaRPr>
          </a:p>
          <a:p>
            <a:pPr marL="0" indent="0">
              <a:buNone/>
            </a:pPr>
            <a:endParaRPr lang="en-GB"/>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BC2EE-C03B-4A9A-9109-C59EB416459B}"/>
              </a:ext>
            </a:extLst>
          </p:cNvPr>
          <p:cNvSpPr>
            <a:spLocks noGrp="1"/>
          </p:cNvSpPr>
          <p:nvPr>
            <p:ph type="title"/>
          </p:nvPr>
        </p:nvSpPr>
        <p:spPr/>
        <p:txBody>
          <a:bodyPr/>
          <a:lstStyle/>
          <a:p>
            <a:r>
              <a:rPr lang="en-GB"/>
              <a:t>Code of Conduct</a:t>
            </a:r>
          </a:p>
        </p:txBody>
      </p:sp>
      <p:pic>
        <p:nvPicPr>
          <p:cNvPr id="3" name="Picture 2">
            <a:extLst>
              <a:ext uri="{FF2B5EF4-FFF2-40B4-BE49-F238E27FC236}">
                <a16:creationId xmlns:a16="http://schemas.microsoft.com/office/drawing/2014/main" id="{145672E4-78C5-4F01-9A7F-3E4C081EE80E}"/>
              </a:ext>
            </a:extLst>
          </p:cNvPr>
          <p:cNvPicPr>
            <a:picLocks noChangeAspect="1"/>
          </p:cNvPicPr>
          <p:nvPr/>
        </p:nvPicPr>
        <p:blipFill>
          <a:blip r:embed="rId2"/>
          <a:stretch>
            <a:fillRect/>
          </a:stretch>
        </p:blipFill>
        <p:spPr>
          <a:xfrm>
            <a:off x="595275" y="1540631"/>
            <a:ext cx="7953449" cy="4095878"/>
          </a:xfrm>
          <a:prstGeom prst="rect">
            <a:avLst/>
          </a:prstGeom>
        </p:spPr>
      </p:pic>
    </p:spTree>
    <p:extLst>
      <p:ext uri="{BB962C8B-B14F-4D97-AF65-F5344CB8AC3E}">
        <p14:creationId xmlns:p14="http://schemas.microsoft.com/office/powerpoint/2010/main" val="260220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36AFF-F59F-485A-91C2-A79D3D4244DC}"/>
              </a:ext>
            </a:extLst>
          </p:cNvPr>
          <p:cNvSpPr>
            <a:spLocks noGrp="1"/>
          </p:cNvSpPr>
          <p:nvPr>
            <p:ph type="title"/>
          </p:nvPr>
        </p:nvSpPr>
        <p:spPr/>
        <p:txBody>
          <a:bodyPr/>
          <a:lstStyle/>
          <a:p>
            <a:r>
              <a:rPr lang="en-GB"/>
              <a:t>Conduct Card</a:t>
            </a:r>
          </a:p>
        </p:txBody>
      </p:sp>
      <p:pic>
        <p:nvPicPr>
          <p:cNvPr id="4" name="Content Placeholder 3">
            <a:extLst>
              <a:ext uri="{FF2B5EF4-FFF2-40B4-BE49-F238E27FC236}">
                <a16:creationId xmlns:a16="http://schemas.microsoft.com/office/drawing/2014/main" id="{39FC22AF-67A8-4BDE-BC4E-92AF98E244C4}"/>
              </a:ext>
            </a:extLst>
          </p:cNvPr>
          <p:cNvPicPr>
            <a:picLocks noGrp="1" noChangeAspect="1"/>
          </p:cNvPicPr>
          <p:nvPr>
            <p:ph idx="1"/>
          </p:nvPr>
        </p:nvPicPr>
        <p:blipFill>
          <a:blip r:embed="rId3"/>
          <a:stretch>
            <a:fillRect/>
          </a:stretch>
        </p:blipFill>
        <p:spPr>
          <a:xfrm>
            <a:off x="195853" y="1191719"/>
            <a:ext cx="5693248" cy="3957576"/>
          </a:xfrm>
          <a:prstGeom prst="rect">
            <a:avLst/>
          </a:prstGeom>
        </p:spPr>
      </p:pic>
      <p:sp>
        <p:nvSpPr>
          <p:cNvPr id="5" name="Rectangle 4">
            <a:extLst>
              <a:ext uri="{FF2B5EF4-FFF2-40B4-BE49-F238E27FC236}">
                <a16:creationId xmlns:a16="http://schemas.microsoft.com/office/drawing/2014/main" id="{487BEF31-B854-4CB7-9094-B198EDC89939}"/>
              </a:ext>
            </a:extLst>
          </p:cNvPr>
          <p:cNvSpPr/>
          <p:nvPr/>
        </p:nvSpPr>
        <p:spPr>
          <a:xfrm>
            <a:off x="6101524" y="1527272"/>
            <a:ext cx="2670888" cy="2308324"/>
          </a:xfrm>
          <a:prstGeom prst="rect">
            <a:avLst/>
          </a:prstGeom>
        </p:spPr>
        <p:txBody>
          <a:bodyPr wrap="square">
            <a:spAutoFit/>
          </a:bodyPr>
          <a:lstStyle/>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Signatures</a:t>
            </a:r>
            <a:r>
              <a:rPr kumimoji="0" lang="en-GB"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 </a:t>
            </a:r>
            <a:endParaRPr kumimoji="0" lang="en-GB" sz="1800" b="0" i="0" u="none" strike="noStrike" kern="1200" cap="none" spc="0" normalizeH="0" baseline="0" noProof="0">
              <a:ln>
                <a:noFill/>
              </a:ln>
              <a:solidFill>
                <a:srgbClr val="000000"/>
              </a:solidFill>
              <a:effectLst/>
              <a:uLnTx/>
              <a:uFillTx/>
              <a:latin typeface="Segoe UI" panose="020B0502040204020203" pitchFamily="34" charset="0"/>
              <a:ea typeface="+mn-ea"/>
              <a:cs typeface="Arial" panose="020B0604020202020204" pitchFamily="34" charset="0"/>
            </a:endParaRPr>
          </a:p>
          <a:p>
            <a:pPr marL="285750" marR="0" lvl="0" indent="-285750" algn="l" defTabSz="6858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Acts of Kindness </a:t>
            </a:r>
          </a:p>
          <a:p>
            <a:pPr marL="285750" marR="0" lvl="0" indent="-285750" algn="l" defTabSz="6858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Breaching standards (uniform, language, chewing gum etc.)</a:t>
            </a:r>
            <a:endParaRPr kumimoji="0" lang="en-GB" sz="1800" b="0" i="0" u="none" strike="noStrike" kern="1200" cap="none" spc="0" normalizeH="0" baseline="0" noProof="0">
              <a:ln>
                <a:noFill/>
              </a:ln>
              <a:solidFill>
                <a:srgbClr val="000000"/>
              </a:solidFill>
              <a:effectLst/>
              <a:uLnTx/>
              <a:uFillTx/>
              <a:latin typeface="Segoe UI" panose="020B0502040204020203" pitchFamily="34" charset="0"/>
              <a:ea typeface="+mn-ea"/>
              <a:cs typeface="Arial" panose="020B0604020202020204" pitchFamily="34" charset="0"/>
            </a:endParaRPr>
          </a:p>
          <a:p>
            <a:pPr marL="285750" marR="0" lvl="0" indent="-285750" algn="l" defTabSz="6858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Going to the toilet in lesson time</a:t>
            </a:r>
          </a:p>
          <a:p>
            <a:pPr marL="0" marR="0" lvl="0" indent="0" algn="l" defTabSz="685800" rtl="0" eaLnBrk="1" fontAlgn="base"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C90AC03E-397B-4771-B7A1-57F5715B5826}"/>
              </a:ext>
            </a:extLst>
          </p:cNvPr>
          <p:cNvSpPr/>
          <p:nvPr/>
        </p:nvSpPr>
        <p:spPr>
          <a:xfrm>
            <a:off x="457200" y="5071321"/>
            <a:ext cx="8406882" cy="923330"/>
          </a:xfrm>
          <a:prstGeom prst="rect">
            <a:avLst/>
          </a:prstGeom>
          <a:solidFill>
            <a:schemeClr val="bg1">
              <a:lumMod val="85000"/>
            </a:schemeClr>
          </a:solidFill>
        </p:spPr>
        <p:txBody>
          <a:bodyPr wrap="square">
            <a:spAutoFit/>
          </a:bodyPr>
          <a:lstStyle/>
          <a:p>
            <a:pPr marL="0" marR="0" lvl="0" indent="0" algn="l" defTabSz="685800" rtl="0" eaLnBrk="1" fontAlgn="base"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Going to the toilet in lesson time should be the exception rather than the norm and pupils will be encouraged to wait until the end of the lesson.  If they are unable to do so the teacher will sign the card and if this is a regular occurrence we will contact home.</a:t>
            </a:r>
            <a:endParaRPr kumimoji="0" lang="en-GB" sz="1800" b="0" i="0" u="none" strike="noStrike" kern="1200" cap="none" spc="0" normalizeH="0" baseline="0" noProof="0">
              <a:ln>
                <a:noFill/>
              </a:ln>
              <a:solidFill>
                <a:srgbClr val="000000"/>
              </a:solidFill>
              <a:effectLst/>
              <a:uLnTx/>
              <a:uFillTx/>
              <a:latin typeface="Segoe UI" panose="020B0502040204020203" pitchFamily="34" charset="0"/>
              <a:ea typeface="+mn-ea"/>
              <a:cs typeface="Arial" panose="020B0604020202020204" pitchFamily="34" charset="0"/>
            </a:endParaRPr>
          </a:p>
        </p:txBody>
      </p:sp>
    </p:spTree>
    <p:extLst>
      <p:ext uri="{BB962C8B-B14F-4D97-AF65-F5344CB8AC3E}">
        <p14:creationId xmlns:p14="http://schemas.microsoft.com/office/powerpoint/2010/main" val="42725669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Master [Read-Only] [Compatibility Mode]" id="{E5D4731E-7CE1-4ACA-A70F-0884BD3DEC6C}" vid="{B7EDF083-3D9C-4C7E-8F35-32629978F9BE}"/>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B189DCEB703E24FAA4ED26AA6126280" ma:contentTypeVersion="2" ma:contentTypeDescription="Create a new document." ma:contentTypeScope="" ma:versionID="086acb0e405f0ca548f0bf1678ff3289">
  <xsd:schema xmlns:xsd="http://www.w3.org/2001/XMLSchema" xmlns:xs="http://www.w3.org/2001/XMLSchema" xmlns:p="http://schemas.microsoft.com/office/2006/metadata/properties" xmlns:ns2="6fc2334d-e281-4a86-8308-6d8e4e4eb148" targetNamespace="http://schemas.microsoft.com/office/2006/metadata/properties" ma:root="true" ma:fieldsID="7aab14f079950a1e230cd3caa9d4b0df" ns2:_="">
    <xsd:import namespace="6fc2334d-e281-4a86-8308-6d8e4e4eb148"/>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c2334d-e281-4a86-8308-6d8e4e4eb1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CD35C01-2DDE-48CA-8FB4-759523409DF9}">
  <ds:schemaRefs>
    <ds:schemaRef ds:uri="6fc2334d-e281-4a86-8308-6d8e4e4eb14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8B84FAF-DE7E-4CB2-9246-67BD6E53137E}">
  <ds:schemaRefs>
    <ds:schemaRef ds:uri="http://schemas.microsoft.com/sharepoint/v3/contenttype/forms"/>
  </ds:schemaRefs>
</ds:datastoreItem>
</file>

<file path=customXml/itemProps3.xml><?xml version="1.0" encoding="utf-8"?>
<ds:datastoreItem xmlns:ds="http://schemas.openxmlformats.org/officeDocument/2006/customXml" ds:itemID="{6A6DE30C-5570-4F74-8734-FE2349068FFF}">
  <ds:schemaRefs>
    <ds:schemaRef ds:uri="6fc2334d-e281-4a86-8308-6d8e4e4eb14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PowerPoint Master</Template>
  <TotalTime>0</TotalTime>
  <Words>1952</Words>
  <Application>Microsoft Office PowerPoint</Application>
  <PresentationFormat>On-screen Show (4:3)</PresentationFormat>
  <Paragraphs>236</Paragraphs>
  <Slides>39</Slides>
  <Notes>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39</vt:i4>
      </vt:variant>
    </vt:vector>
  </HeadingPairs>
  <TitlesOfParts>
    <vt:vector size="45" baseType="lpstr">
      <vt:lpstr>Arial</vt:lpstr>
      <vt:lpstr>Calibri</vt:lpstr>
      <vt:lpstr>Comic Sans MS</vt:lpstr>
      <vt:lpstr>Segoe UI</vt:lpstr>
      <vt:lpstr>Office Theme</vt:lpstr>
      <vt:lpstr>1_Office Theme</vt:lpstr>
      <vt:lpstr>Welcome back </vt:lpstr>
      <vt:lpstr>Our Vision:  </vt:lpstr>
      <vt:lpstr>PowerPoint Presentation</vt:lpstr>
      <vt:lpstr>What do we stand for?</vt:lpstr>
      <vt:lpstr>Alsager School Strategy Statement </vt:lpstr>
      <vt:lpstr>PRIORITIES</vt:lpstr>
      <vt:lpstr>Return to The Alsager Way</vt:lpstr>
      <vt:lpstr>Code of Conduct</vt:lpstr>
      <vt:lpstr>Conduct Card</vt:lpstr>
      <vt:lpstr>School Uniform This is the Alsager Way</vt:lpstr>
      <vt:lpstr>PowerPoint Presentation</vt:lpstr>
      <vt:lpstr>PowerPoint Presentation</vt:lpstr>
      <vt:lpstr>Sanctions</vt:lpstr>
      <vt:lpstr>Sanctions for Serious Misbehaviour</vt:lpstr>
      <vt:lpstr>Sanctions for Serious Misbehaviour</vt:lpstr>
      <vt:lpstr>Rewarding good behaviour</vt:lpstr>
      <vt:lpstr>Curriculum </vt:lpstr>
      <vt:lpstr>PowerPoint Presentation</vt:lpstr>
      <vt:lpstr>Assessment</vt:lpstr>
      <vt:lpstr>Assessment Point Dates</vt:lpstr>
      <vt:lpstr>Reporting Home</vt:lpstr>
      <vt:lpstr>PowerPoint Presentation</vt:lpstr>
      <vt:lpstr>Parent Portal - Insight – Online and App</vt:lpstr>
      <vt:lpstr>What is the significance of the following number? </vt:lpstr>
      <vt:lpstr>PowerPoint Presentation</vt:lpstr>
      <vt:lpstr>PowerPoint Presentation</vt:lpstr>
      <vt:lpstr>PowerPoint Presentation</vt:lpstr>
      <vt:lpstr>PowerPoint Presentation</vt:lpstr>
      <vt:lpstr>KNOWLEDGE AND STRATEGY = SKILLED READING </vt:lpstr>
      <vt:lpstr>KNOWLEDGE AND STRATEGY = SKILLED READING </vt:lpstr>
      <vt:lpstr>Lower literacy levels = poorer academic performance and wider life chances</vt:lpstr>
      <vt:lpstr>How can you support your child at home?</vt:lpstr>
      <vt:lpstr>Alsager School: Reading Rubric</vt:lpstr>
      <vt:lpstr>Enrichment Opportunities at Alsager School</vt:lpstr>
      <vt:lpstr>PowerPoint Presentation</vt:lpstr>
      <vt:lpstr>SPIRIT Week 2022 </vt:lpstr>
      <vt:lpstr>SPIRIT Week 2022</vt:lpstr>
      <vt:lpstr>Contextual Safeguarding</vt:lpstr>
      <vt:lpstr>Key contacts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O'Neill</dc:creator>
  <cp:lastModifiedBy>Andrea O'Neill</cp:lastModifiedBy>
  <cp:revision>2</cp:revision>
  <dcterms:created xsi:type="dcterms:W3CDTF">2022-07-14T09:04:40Z</dcterms:created>
  <dcterms:modified xsi:type="dcterms:W3CDTF">2022-09-09T12:39:07Z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0x010100FB189DCEB703E24FAA4ED26AA6126280</vt:lpwstr>
  </property>
</Properties>
</file>