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516D"/>
    <a:srgbClr val="E1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88" autoAdjust="0"/>
  </p:normalViewPr>
  <p:slideViewPr>
    <p:cSldViewPr>
      <p:cViewPr varScale="1">
        <p:scale>
          <a:sx n="106" d="100"/>
          <a:sy n="106" d="100"/>
        </p:scale>
        <p:origin x="-1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06/11/2014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04146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06/11/2014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45017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06/11/2014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5371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06/11/2014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46703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FEBB9-8DAE-49FE-96AD-F8EC38A7C79B}" type="datetimeFigureOut">
              <a:rPr lang="en-GB" smtClean="0"/>
              <a:t>06/11/2014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417152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DFEBB9-8DAE-49FE-96AD-F8EC38A7C79B}" type="datetimeFigureOut">
              <a:rPr lang="en-GB" smtClean="0"/>
              <a:t>06/11/2014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56893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DFEBB9-8DAE-49FE-96AD-F8EC38A7C79B}" type="datetimeFigureOut">
              <a:rPr lang="en-GB" smtClean="0"/>
              <a:t>06/11/2014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83884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DFEBB9-8DAE-49FE-96AD-F8EC38A7C79B}" type="datetimeFigureOut">
              <a:rPr lang="en-GB" smtClean="0"/>
              <a:t>06/11/2014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33558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FEBB9-8DAE-49FE-96AD-F8EC38A7C79B}" type="datetimeFigureOut">
              <a:rPr lang="en-GB" smtClean="0"/>
              <a:t>06/11/2014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3445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FEBB9-8DAE-49FE-96AD-F8EC38A7C79B}" type="datetimeFigureOut">
              <a:rPr lang="en-GB" smtClean="0"/>
              <a:t>06/11/2014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17011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FEBB9-8DAE-49FE-96AD-F8EC38A7C79B}" type="datetimeFigureOut">
              <a:rPr lang="en-GB" smtClean="0"/>
              <a:t>06/11/2014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25581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F8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FEBB9-8DAE-49FE-96AD-F8EC38A7C79B}" type="datetimeFigureOut">
              <a:rPr lang="en-GB" smtClean="0"/>
              <a:t>06/11/2014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0E120-9495-45E0-8AD5-21ED841F9EDE}" type="slidenum">
              <a:rPr lang="en-GB" smtClean="0"/>
              <a:t>‹#›</a:t>
            </a:fld>
            <a:endParaRPr lang="en-GB"/>
          </a:p>
        </p:txBody>
      </p:sp>
    </p:spTree>
    <p:extLst>
      <p:ext uri="{BB962C8B-B14F-4D97-AF65-F5344CB8AC3E}">
        <p14:creationId xmlns:p14="http://schemas.microsoft.com/office/powerpoint/2010/main" val="729123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oogle.co.uk/url?sa=i&amp;rct=j&amp;q=&amp;esrc=s&amp;frm=1&amp;source=images&amp;cd=&amp;cad=rja&amp;docid=QCAUxmDFuHONUM&amp;tbnid=L13sfaQrd3oRcM:&amp;ved=0CAUQjRw&amp;url=http://www.freemake.com/blog/5-great-tools-to-check-your-spelling-online/&amp;ei=jqtzUtnlL_DJ0AXOwIGYAg&amp;bvm=bv.55819444,d.d2k&amp;psig=AFQjCNEeeawtiweFF1cCoEdnpEtcST_kvQ&amp;ust=138339865284030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1656183"/>
          </a:xfrm>
        </p:spPr>
        <p:txBody>
          <a:bodyPr/>
          <a:lstStyle/>
          <a:p>
            <a:r>
              <a:rPr lang="en-GB" dirty="0" smtClean="0">
                <a:solidFill>
                  <a:schemeClr val="accent3">
                    <a:lumMod val="50000"/>
                  </a:schemeClr>
                </a:solidFill>
              </a:rPr>
              <a:t>Spelling in year 7</a:t>
            </a:r>
            <a:endParaRPr lang="en-GB" dirty="0">
              <a:solidFill>
                <a:schemeClr val="accent3">
                  <a:lumMod val="50000"/>
                </a:schemeClr>
              </a:solidFill>
            </a:endParaRPr>
          </a:p>
        </p:txBody>
      </p:sp>
      <p:sp>
        <p:nvSpPr>
          <p:cNvPr id="3" name="Subtitle 2"/>
          <p:cNvSpPr>
            <a:spLocks noGrp="1"/>
          </p:cNvSpPr>
          <p:nvPr>
            <p:ph type="subTitle" idx="1"/>
          </p:nvPr>
        </p:nvSpPr>
        <p:spPr/>
        <p:txBody>
          <a:bodyPr/>
          <a:lstStyle/>
          <a:p>
            <a:r>
              <a:rPr lang="en-GB" dirty="0" smtClean="0">
                <a:solidFill>
                  <a:schemeClr val="accent3">
                    <a:lumMod val="50000"/>
                  </a:schemeClr>
                </a:solidFill>
              </a:rPr>
              <a:t>Judith </a:t>
            </a:r>
            <a:r>
              <a:rPr lang="en-GB" dirty="0" err="1" smtClean="0">
                <a:solidFill>
                  <a:schemeClr val="accent3">
                    <a:lumMod val="50000"/>
                  </a:schemeClr>
                </a:solidFill>
              </a:rPr>
              <a:t>Barwick</a:t>
            </a:r>
            <a:endParaRPr lang="en-GB" dirty="0" smtClean="0">
              <a:solidFill>
                <a:schemeClr val="accent3">
                  <a:lumMod val="50000"/>
                </a:schemeClr>
              </a:solidFill>
            </a:endParaRPr>
          </a:p>
          <a:p>
            <a:r>
              <a:rPr lang="en-GB" dirty="0" smtClean="0">
                <a:solidFill>
                  <a:schemeClr val="accent3">
                    <a:lumMod val="50000"/>
                  </a:schemeClr>
                </a:solidFill>
              </a:rPr>
              <a:t>Arlene Preston</a:t>
            </a:r>
            <a:endParaRPr lang="en-GB" dirty="0">
              <a:solidFill>
                <a:schemeClr val="accent3">
                  <a:lumMod val="50000"/>
                </a:schemeClr>
              </a:solidFill>
            </a:endParaRPr>
          </a:p>
        </p:txBody>
      </p:sp>
      <p:pic>
        <p:nvPicPr>
          <p:cNvPr id="1026" name="Picture 2" descr="http://www.freemake.com/blog/wp-content/uploads/2012/08/SpellRite-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365104"/>
            <a:ext cx="2970529" cy="228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920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rmAutofit fontScale="92500" lnSpcReduction="10000"/>
          </a:bodyPr>
          <a:lstStyle/>
          <a:p>
            <a:pPr lvl="0"/>
            <a:r>
              <a:rPr lang="en-US" dirty="0">
                <a:solidFill>
                  <a:srgbClr val="04516D"/>
                </a:solidFill>
              </a:rPr>
              <a:t>Repeat steps 3 to 8 again, until they have written the word correctly 5 </a:t>
            </a:r>
            <a:r>
              <a:rPr lang="en-US" dirty="0" smtClean="0">
                <a:solidFill>
                  <a:srgbClr val="04516D"/>
                </a:solidFill>
              </a:rPr>
              <a:t>times </a:t>
            </a:r>
            <a:endParaRPr lang="en-GB" dirty="0">
              <a:solidFill>
                <a:srgbClr val="04516D"/>
              </a:solidFill>
            </a:endParaRPr>
          </a:p>
          <a:p>
            <a:pPr lvl="0"/>
            <a:r>
              <a:rPr lang="en-US" dirty="0">
                <a:solidFill>
                  <a:srgbClr val="04516D"/>
                </a:solidFill>
              </a:rPr>
              <a:t>Ask </a:t>
            </a:r>
            <a:r>
              <a:rPr lang="en-US" dirty="0" smtClean="0">
                <a:solidFill>
                  <a:srgbClr val="04516D"/>
                </a:solidFill>
              </a:rPr>
              <a:t>your child to </a:t>
            </a:r>
            <a:r>
              <a:rPr lang="en-US" dirty="0">
                <a:solidFill>
                  <a:srgbClr val="04516D"/>
                </a:solidFill>
              </a:rPr>
              <a:t>look at the word again and ask them “what is the </a:t>
            </a:r>
            <a:r>
              <a:rPr lang="en-US" dirty="0" smtClean="0">
                <a:solidFill>
                  <a:srgbClr val="04516D"/>
                </a:solidFill>
              </a:rPr>
              <a:t>word?” </a:t>
            </a:r>
            <a:endParaRPr lang="en-GB" dirty="0">
              <a:solidFill>
                <a:srgbClr val="04516D"/>
              </a:solidFill>
            </a:endParaRPr>
          </a:p>
          <a:p>
            <a:pPr lvl="0"/>
            <a:r>
              <a:rPr lang="en-US" dirty="0">
                <a:solidFill>
                  <a:srgbClr val="04516D"/>
                </a:solidFill>
              </a:rPr>
              <a:t>Ask the student “What are the letters that make up the word</a:t>
            </a:r>
            <a:r>
              <a:rPr lang="en-US" dirty="0" smtClean="0">
                <a:solidFill>
                  <a:srgbClr val="04516D"/>
                </a:solidFill>
              </a:rPr>
              <a:t>?”</a:t>
            </a:r>
          </a:p>
          <a:p>
            <a:pPr lvl="0"/>
            <a:r>
              <a:rPr lang="en-US" dirty="0">
                <a:solidFill>
                  <a:srgbClr val="04516D"/>
                </a:solidFill>
              </a:rPr>
              <a:t>Get </a:t>
            </a:r>
            <a:r>
              <a:rPr lang="en-US" dirty="0" smtClean="0">
                <a:solidFill>
                  <a:srgbClr val="04516D"/>
                </a:solidFill>
              </a:rPr>
              <a:t>your child to </a:t>
            </a:r>
            <a:r>
              <a:rPr lang="en-US" dirty="0">
                <a:solidFill>
                  <a:srgbClr val="04516D"/>
                </a:solidFill>
              </a:rPr>
              <a:t>either, fold over the sheet so that they cannot see the word, or cover it </a:t>
            </a:r>
            <a:r>
              <a:rPr lang="en-US" dirty="0" smtClean="0">
                <a:solidFill>
                  <a:srgbClr val="04516D"/>
                </a:solidFill>
              </a:rPr>
              <a:t>over</a:t>
            </a:r>
            <a:endParaRPr lang="en-GB" dirty="0">
              <a:solidFill>
                <a:srgbClr val="04516D"/>
              </a:solidFill>
            </a:endParaRPr>
          </a:p>
          <a:p>
            <a:pPr lvl="0"/>
            <a:r>
              <a:rPr lang="en-US" dirty="0">
                <a:solidFill>
                  <a:srgbClr val="04516D"/>
                </a:solidFill>
              </a:rPr>
              <a:t>Get </a:t>
            </a:r>
            <a:r>
              <a:rPr lang="en-US" dirty="0" smtClean="0">
                <a:solidFill>
                  <a:srgbClr val="04516D"/>
                </a:solidFill>
              </a:rPr>
              <a:t>your child to </a:t>
            </a:r>
            <a:r>
              <a:rPr lang="en-US" dirty="0">
                <a:solidFill>
                  <a:srgbClr val="04516D"/>
                </a:solidFill>
              </a:rPr>
              <a:t>write the word </a:t>
            </a:r>
            <a:r>
              <a:rPr lang="en-US" dirty="0" smtClean="0">
                <a:solidFill>
                  <a:srgbClr val="04516D"/>
                </a:solidFill>
              </a:rPr>
              <a:t>again, ensuring </a:t>
            </a:r>
            <a:r>
              <a:rPr lang="en-US" dirty="0">
                <a:solidFill>
                  <a:srgbClr val="04516D"/>
                </a:solidFill>
              </a:rPr>
              <a:t>that they say the letters/ sounds as they write </a:t>
            </a:r>
            <a:r>
              <a:rPr lang="en-US" dirty="0" smtClean="0">
                <a:solidFill>
                  <a:srgbClr val="04516D"/>
                </a:solidFill>
              </a:rPr>
              <a:t>it</a:t>
            </a:r>
            <a:endParaRPr lang="en-GB" dirty="0">
              <a:solidFill>
                <a:srgbClr val="04516D"/>
              </a:solidFill>
            </a:endParaRPr>
          </a:p>
          <a:p>
            <a:pPr lvl="0"/>
            <a:r>
              <a:rPr lang="en-US" dirty="0" smtClean="0">
                <a:solidFill>
                  <a:srgbClr val="04516D"/>
                </a:solidFill>
              </a:rPr>
              <a:t>Check </a:t>
            </a:r>
            <a:r>
              <a:rPr lang="en-US" dirty="0">
                <a:solidFill>
                  <a:srgbClr val="04516D"/>
                </a:solidFill>
              </a:rPr>
              <a:t>with </a:t>
            </a:r>
            <a:r>
              <a:rPr lang="en-US" dirty="0" smtClean="0">
                <a:solidFill>
                  <a:srgbClr val="04516D"/>
                </a:solidFill>
              </a:rPr>
              <a:t>your child, </a:t>
            </a:r>
            <a:r>
              <a:rPr lang="en-US" dirty="0">
                <a:solidFill>
                  <a:srgbClr val="04516D"/>
                </a:solidFill>
              </a:rPr>
              <a:t>that the word </a:t>
            </a:r>
            <a:r>
              <a:rPr lang="en-US" dirty="0" smtClean="0">
                <a:solidFill>
                  <a:srgbClr val="04516D"/>
                </a:solidFill>
              </a:rPr>
              <a:t>is written correctly</a:t>
            </a:r>
          </a:p>
          <a:p>
            <a:endParaRPr lang="en-GB" dirty="0"/>
          </a:p>
        </p:txBody>
      </p:sp>
    </p:spTree>
    <p:extLst>
      <p:ext uri="{BB962C8B-B14F-4D97-AF65-F5344CB8AC3E}">
        <p14:creationId xmlns:p14="http://schemas.microsoft.com/office/powerpoint/2010/main" val="31073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4516D"/>
                </a:solidFill>
              </a:rPr>
              <a:t>Final steps</a:t>
            </a:r>
            <a:endParaRPr lang="en-GB" dirty="0">
              <a:solidFill>
                <a:srgbClr val="04516D"/>
              </a:solidFill>
            </a:endParaRPr>
          </a:p>
        </p:txBody>
      </p:sp>
      <p:sp>
        <p:nvSpPr>
          <p:cNvPr id="3" name="Content Placeholder 2"/>
          <p:cNvSpPr>
            <a:spLocks noGrp="1"/>
          </p:cNvSpPr>
          <p:nvPr>
            <p:ph idx="1"/>
          </p:nvPr>
        </p:nvSpPr>
        <p:spPr>
          <a:xfrm>
            <a:off x="457200" y="2492896"/>
            <a:ext cx="8229600" cy="3633267"/>
          </a:xfrm>
        </p:spPr>
        <p:txBody>
          <a:bodyPr>
            <a:normAutofit lnSpcReduction="10000"/>
          </a:bodyPr>
          <a:lstStyle/>
          <a:p>
            <a:pPr lvl="0"/>
            <a:r>
              <a:rPr lang="en-US" dirty="0">
                <a:solidFill>
                  <a:srgbClr val="04516D"/>
                </a:solidFill>
              </a:rPr>
              <a:t>Move onto the next word following the same </a:t>
            </a:r>
            <a:r>
              <a:rPr lang="en-US" dirty="0" smtClean="0">
                <a:solidFill>
                  <a:srgbClr val="04516D"/>
                </a:solidFill>
              </a:rPr>
              <a:t>steps</a:t>
            </a:r>
            <a:endParaRPr lang="en-GB" dirty="0">
              <a:solidFill>
                <a:srgbClr val="04516D"/>
              </a:solidFill>
            </a:endParaRPr>
          </a:p>
          <a:p>
            <a:r>
              <a:rPr lang="en-US" dirty="0">
                <a:solidFill>
                  <a:srgbClr val="04516D"/>
                </a:solidFill>
              </a:rPr>
              <a:t>This should continue for 4/5 </a:t>
            </a:r>
            <a:r>
              <a:rPr lang="en-US" dirty="0" smtClean="0">
                <a:solidFill>
                  <a:srgbClr val="04516D"/>
                </a:solidFill>
              </a:rPr>
              <a:t>days </a:t>
            </a:r>
            <a:endParaRPr lang="en-US" dirty="0">
              <a:solidFill>
                <a:srgbClr val="04516D"/>
              </a:solidFill>
            </a:endParaRPr>
          </a:p>
          <a:p>
            <a:r>
              <a:rPr lang="en-US" dirty="0" smtClean="0">
                <a:solidFill>
                  <a:srgbClr val="04516D"/>
                </a:solidFill>
              </a:rPr>
              <a:t>Each week a spelling </a:t>
            </a:r>
            <a:r>
              <a:rPr lang="en-US" dirty="0">
                <a:solidFill>
                  <a:srgbClr val="04516D"/>
                </a:solidFill>
              </a:rPr>
              <a:t>test </a:t>
            </a:r>
            <a:r>
              <a:rPr lang="en-US" dirty="0" smtClean="0">
                <a:solidFill>
                  <a:srgbClr val="04516D"/>
                </a:solidFill>
              </a:rPr>
              <a:t>will </a:t>
            </a:r>
            <a:r>
              <a:rPr lang="en-US" dirty="0">
                <a:solidFill>
                  <a:srgbClr val="04516D"/>
                </a:solidFill>
              </a:rPr>
              <a:t>take </a:t>
            </a:r>
            <a:r>
              <a:rPr lang="en-US" dirty="0" smtClean="0">
                <a:solidFill>
                  <a:srgbClr val="04516D"/>
                </a:solidFill>
              </a:rPr>
              <a:t>place</a:t>
            </a:r>
          </a:p>
          <a:p>
            <a:r>
              <a:rPr lang="en-US" dirty="0" smtClean="0">
                <a:solidFill>
                  <a:srgbClr val="04516D"/>
                </a:solidFill>
              </a:rPr>
              <a:t>All pupils will be shown this method in form</a:t>
            </a:r>
          </a:p>
          <a:p>
            <a:pPr marL="0" indent="0" algn="ctr">
              <a:buNone/>
            </a:pPr>
            <a:r>
              <a:rPr lang="en-GB" sz="4800" b="1" dirty="0">
                <a:solidFill>
                  <a:srgbClr val="04516D"/>
                </a:solidFill>
              </a:rPr>
              <a:t>Any Questions ?</a:t>
            </a:r>
          </a:p>
          <a:p>
            <a:endParaRPr lang="en-GB" dirty="0">
              <a:solidFill>
                <a:srgbClr val="04516D"/>
              </a:solidFill>
            </a:endParaRPr>
          </a:p>
          <a:p>
            <a:pPr marL="0" indent="0">
              <a:buNone/>
            </a:pPr>
            <a:endParaRPr lang="en-GB" dirty="0">
              <a:solidFill>
                <a:srgbClr val="04516D"/>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42721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80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50000"/>
                  </a:schemeClr>
                </a:solidFill>
              </a:rPr>
              <a:t>Why are we doing this?</a:t>
            </a:r>
            <a:endParaRPr lang="en-GB" dirty="0">
              <a:solidFill>
                <a:schemeClr val="accent3">
                  <a:lumMod val="50000"/>
                </a:schemeClr>
              </a:solidFill>
            </a:endParaRPr>
          </a:p>
        </p:txBody>
      </p:sp>
      <p:sp>
        <p:nvSpPr>
          <p:cNvPr id="3" name="Content Placeholder 2"/>
          <p:cNvSpPr>
            <a:spLocks noGrp="1"/>
          </p:cNvSpPr>
          <p:nvPr>
            <p:ph idx="1"/>
          </p:nvPr>
        </p:nvSpPr>
        <p:spPr/>
        <p:txBody>
          <a:bodyPr/>
          <a:lstStyle/>
          <a:p>
            <a:r>
              <a:rPr lang="en-GB" dirty="0" smtClean="0">
                <a:solidFill>
                  <a:schemeClr val="accent3">
                    <a:lumMod val="50000"/>
                  </a:schemeClr>
                </a:solidFill>
              </a:rPr>
              <a:t>New Government legislation - there will be more marks awarded for </a:t>
            </a:r>
            <a:r>
              <a:rPr lang="en-GB" b="1" dirty="0" smtClean="0">
                <a:solidFill>
                  <a:schemeClr val="accent3">
                    <a:lumMod val="50000"/>
                  </a:schemeClr>
                </a:solidFill>
              </a:rPr>
              <a:t>spelling</a:t>
            </a:r>
            <a:r>
              <a:rPr lang="en-GB" dirty="0" smtClean="0">
                <a:solidFill>
                  <a:schemeClr val="accent3">
                    <a:lumMod val="50000"/>
                  </a:schemeClr>
                </a:solidFill>
              </a:rPr>
              <a:t>, punctuation and grammar.</a:t>
            </a:r>
          </a:p>
          <a:p>
            <a:r>
              <a:rPr lang="en-GB" dirty="0">
                <a:solidFill>
                  <a:schemeClr val="accent3">
                    <a:lumMod val="50000"/>
                  </a:schemeClr>
                </a:solidFill>
              </a:rPr>
              <a:t>Improve spelling </a:t>
            </a:r>
            <a:r>
              <a:rPr lang="en-GB" dirty="0" smtClean="0">
                <a:solidFill>
                  <a:schemeClr val="accent3">
                    <a:lumMod val="50000"/>
                  </a:schemeClr>
                </a:solidFill>
              </a:rPr>
              <a:t>in all areas across </a:t>
            </a:r>
            <a:r>
              <a:rPr lang="en-GB" dirty="0">
                <a:solidFill>
                  <a:schemeClr val="accent3">
                    <a:lumMod val="50000"/>
                  </a:schemeClr>
                </a:solidFill>
              </a:rPr>
              <a:t>the </a:t>
            </a:r>
            <a:r>
              <a:rPr lang="en-GB" dirty="0" smtClean="0">
                <a:solidFill>
                  <a:schemeClr val="accent3">
                    <a:lumMod val="50000"/>
                  </a:schemeClr>
                </a:solidFill>
              </a:rPr>
              <a:t>school</a:t>
            </a:r>
          </a:p>
          <a:p>
            <a:r>
              <a:rPr lang="en-GB" dirty="0" smtClean="0">
                <a:solidFill>
                  <a:schemeClr val="accent3">
                    <a:lumMod val="50000"/>
                  </a:schemeClr>
                </a:solidFill>
              </a:rPr>
              <a:t>Why year 7’s? New vocabulary on entering secondary school.</a:t>
            </a:r>
            <a:endParaRPr lang="en-GB" dirty="0">
              <a:solidFill>
                <a:schemeClr val="accent3">
                  <a:lumMod val="50000"/>
                </a:schemeClr>
              </a:solidFill>
            </a:endParaRPr>
          </a:p>
          <a:p>
            <a:endParaRPr lang="en-GB" dirty="0" smtClean="0">
              <a:solidFill>
                <a:schemeClr val="accent3">
                  <a:lumMod val="50000"/>
                </a:schemeClr>
              </a:solidFill>
            </a:endParaRPr>
          </a:p>
          <a:p>
            <a:pPr marL="0" indent="0">
              <a:buNone/>
            </a:pPr>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4988478"/>
            <a:ext cx="1512168"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4938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50000"/>
                  </a:schemeClr>
                </a:solidFill>
              </a:rPr>
              <a:t>How are we going to do this?</a:t>
            </a:r>
            <a:endParaRPr lang="en-GB" dirty="0">
              <a:solidFill>
                <a:schemeClr val="accent3">
                  <a:lumMod val="50000"/>
                </a:schemeClr>
              </a:solidFill>
            </a:endParaRPr>
          </a:p>
        </p:txBody>
      </p:sp>
      <p:sp>
        <p:nvSpPr>
          <p:cNvPr id="3" name="Content Placeholder 2"/>
          <p:cNvSpPr>
            <a:spLocks noGrp="1"/>
          </p:cNvSpPr>
          <p:nvPr>
            <p:ph idx="1"/>
          </p:nvPr>
        </p:nvSpPr>
        <p:spPr/>
        <p:txBody>
          <a:bodyPr/>
          <a:lstStyle/>
          <a:p>
            <a:r>
              <a:rPr lang="en-GB" dirty="0" smtClean="0">
                <a:solidFill>
                  <a:schemeClr val="accent3">
                    <a:lumMod val="50000"/>
                  </a:schemeClr>
                </a:solidFill>
              </a:rPr>
              <a:t>One session each week will be dedicated to spelling with their form tutor</a:t>
            </a:r>
          </a:p>
          <a:p>
            <a:r>
              <a:rPr lang="en-GB" dirty="0" smtClean="0">
                <a:solidFill>
                  <a:schemeClr val="accent3">
                    <a:lumMod val="50000"/>
                  </a:schemeClr>
                </a:solidFill>
              </a:rPr>
              <a:t>Key stage 3 subject specific words</a:t>
            </a:r>
          </a:p>
          <a:p>
            <a:r>
              <a:rPr lang="en-GB" dirty="0" smtClean="0">
                <a:solidFill>
                  <a:schemeClr val="accent3">
                    <a:lumMod val="50000"/>
                  </a:schemeClr>
                </a:solidFill>
              </a:rPr>
              <a:t>2 different sets of spellings</a:t>
            </a:r>
          </a:p>
          <a:p>
            <a:pPr lvl="1">
              <a:buFont typeface="Wingdings" panose="05000000000000000000" pitchFamily="2" charset="2"/>
              <a:buChar char="Ø"/>
            </a:pPr>
            <a:r>
              <a:rPr lang="en-GB" dirty="0" smtClean="0">
                <a:solidFill>
                  <a:schemeClr val="accent3">
                    <a:lumMod val="50000"/>
                  </a:schemeClr>
                </a:solidFill>
              </a:rPr>
              <a:t>Higher ability (group A) 	  5 spellings per week</a:t>
            </a:r>
          </a:p>
          <a:p>
            <a:pPr lvl="1">
              <a:buFont typeface="Wingdings" panose="05000000000000000000" pitchFamily="2" charset="2"/>
              <a:buChar char="Ø"/>
            </a:pPr>
            <a:r>
              <a:rPr lang="en-GB" dirty="0" smtClean="0">
                <a:solidFill>
                  <a:schemeClr val="accent3">
                    <a:lumMod val="50000"/>
                  </a:schemeClr>
                </a:solidFill>
              </a:rPr>
              <a:t>Lower ability (group B)	  5 spellings per week</a:t>
            </a:r>
            <a:endParaRPr lang="en-GB" dirty="0">
              <a:solidFill>
                <a:schemeClr val="accent3">
                  <a:lumMod val="50000"/>
                </a:schemeClr>
              </a:solidFill>
            </a:endParaRPr>
          </a:p>
          <a:p>
            <a:pPr lvl="1">
              <a:buFont typeface="Wingdings" panose="05000000000000000000" pitchFamily="2" charset="2"/>
              <a:buChar char="Ø"/>
            </a:pPr>
            <a:endParaRPr lang="en-GB" dirty="0" smtClean="0">
              <a:solidFill>
                <a:schemeClr val="accent3">
                  <a:lumMod val="50000"/>
                </a:schemeClr>
              </a:solidFill>
            </a:endParaRPr>
          </a:p>
        </p:txBody>
      </p:sp>
      <p:sp>
        <p:nvSpPr>
          <p:cNvPr id="4" name="Rectangle 3"/>
          <p:cNvSpPr/>
          <p:nvPr/>
        </p:nvSpPr>
        <p:spPr>
          <a:xfrm>
            <a:off x="2676462" y="5503240"/>
            <a:ext cx="3225563"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 Spellings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00482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50000"/>
                  </a:schemeClr>
                </a:solidFill>
              </a:rPr>
              <a:t>Do all children need spelling?</a:t>
            </a:r>
            <a:endParaRPr lang="en-GB" dirty="0">
              <a:solidFill>
                <a:schemeClr val="accent3">
                  <a:lumMod val="50000"/>
                </a:schemeClr>
              </a:solidFill>
            </a:endParaRPr>
          </a:p>
        </p:txBody>
      </p:sp>
      <p:sp>
        <p:nvSpPr>
          <p:cNvPr id="3" name="Content Placeholder 2"/>
          <p:cNvSpPr>
            <a:spLocks noGrp="1"/>
          </p:cNvSpPr>
          <p:nvPr>
            <p:ph idx="1"/>
          </p:nvPr>
        </p:nvSpPr>
        <p:spPr/>
        <p:txBody>
          <a:bodyPr/>
          <a:lstStyle/>
          <a:p>
            <a:r>
              <a:rPr lang="en-GB" dirty="0" smtClean="0">
                <a:solidFill>
                  <a:schemeClr val="accent3">
                    <a:lumMod val="50000"/>
                  </a:schemeClr>
                </a:solidFill>
              </a:rPr>
              <a:t>Yes – new vocabulary</a:t>
            </a:r>
          </a:p>
          <a:p>
            <a:r>
              <a:rPr lang="en-GB" dirty="0" smtClean="0">
                <a:solidFill>
                  <a:schemeClr val="accent3">
                    <a:lumMod val="50000"/>
                  </a:schemeClr>
                </a:solidFill>
              </a:rPr>
              <a:t>Can be used for their modern foreign language</a:t>
            </a:r>
          </a:p>
          <a:p>
            <a:r>
              <a:rPr lang="en-GB" dirty="0" smtClean="0">
                <a:solidFill>
                  <a:schemeClr val="accent3">
                    <a:lumMod val="50000"/>
                  </a:schemeClr>
                </a:solidFill>
              </a:rPr>
              <a:t>We all have words that we misspell</a:t>
            </a:r>
          </a:p>
          <a:p>
            <a:r>
              <a:rPr lang="en-GB" dirty="0" smtClean="0">
                <a:solidFill>
                  <a:schemeClr val="accent3">
                    <a:lumMod val="50000"/>
                  </a:schemeClr>
                </a:solidFill>
              </a:rPr>
              <a:t>Gain higher marks for the use of more sophisticated vocabulary</a:t>
            </a:r>
            <a:endParaRPr lang="en-GB" dirty="0">
              <a:solidFill>
                <a:schemeClr val="accent3">
                  <a:lumMod val="50000"/>
                </a:schemeClr>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725144"/>
            <a:ext cx="1907704" cy="1907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32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50000"/>
                  </a:schemeClr>
                </a:solidFill>
              </a:rPr>
              <a:t>Weekly spellings example</a:t>
            </a:r>
            <a:endParaRPr lang="en-GB" dirty="0">
              <a:solidFill>
                <a:schemeClr val="accent3">
                  <a:lumMod val="50000"/>
                </a:schemeClr>
              </a:solidFill>
            </a:endParaRPr>
          </a:p>
        </p:txBody>
      </p:sp>
      <p:sp>
        <p:nvSpPr>
          <p:cNvPr id="4" name="Text Placeholder 3"/>
          <p:cNvSpPr>
            <a:spLocks noGrp="1"/>
          </p:cNvSpPr>
          <p:nvPr>
            <p:ph type="body" idx="1"/>
          </p:nvPr>
        </p:nvSpPr>
        <p:spPr/>
        <p:txBody>
          <a:bodyPr/>
          <a:lstStyle/>
          <a:p>
            <a:r>
              <a:rPr lang="en-GB" dirty="0" smtClean="0">
                <a:solidFill>
                  <a:schemeClr val="accent3">
                    <a:lumMod val="50000"/>
                  </a:schemeClr>
                </a:solidFill>
              </a:rPr>
              <a:t>Group A (higher ability)</a:t>
            </a:r>
            <a:endParaRPr lang="en-GB" dirty="0">
              <a:solidFill>
                <a:schemeClr val="accent3">
                  <a:lumMod val="50000"/>
                </a:schemeClr>
              </a:solidFill>
            </a:endParaRPr>
          </a:p>
        </p:txBody>
      </p:sp>
      <p:sp>
        <p:nvSpPr>
          <p:cNvPr id="5" name="Content Placeholder 4"/>
          <p:cNvSpPr>
            <a:spLocks noGrp="1"/>
          </p:cNvSpPr>
          <p:nvPr>
            <p:ph sz="half" idx="2"/>
          </p:nvPr>
        </p:nvSpPr>
        <p:spPr/>
        <p:txBody>
          <a:bodyPr>
            <a:normAutofit/>
          </a:bodyPr>
          <a:lstStyle/>
          <a:p>
            <a:pPr marL="457200" indent="-457200">
              <a:buFont typeface="+mj-lt"/>
              <a:buAutoNum type="arabicPeriod"/>
            </a:pPr>
            <a:r>
              <a:rPr lang="en-GB" dirty="0" smtClean="0"/>
              <a:t>subtraction</a:t>
            </a:r>
            <a:endParaRPr lang="en-GB" dirty="0"/>
          </a:p>
          <a:p>
            <a:pPr marL="457200" indent="-457200">
              <a:buFont typeface="+mj-lt"/>
              <a:buAutoNum type="arabicPeriod"/>
            </a:pPr>
            <a:r>
              <a:rPr lang="en-GB" dirty="0"/>
              <a:t>percentage</a:t>
            </a:r>
          </a:p>
          <a:p>
            <a:pPr marL="457200" indent="-457200">
              <a:buFont typeface="+mj-lt"/>
              <a:buAutoNum type="arabicPeriod"/>
            </a:pPr>
            <a:r>
              <a:rPr lang="en-GB" dirty="0"/>
              <a:t>symmetry</a:t>
            </a:r>
          </a:p>
          <a:p>
            <a:pPr marL="457200" indent="-457200">
              <a:buFont typeface="+mj-lt"/>
              <a:buAutoNum type="arabicPeriod"/>
            </a:pPr>
            <a:r>
              <a:rPr lang="en-GB" dirty="0"/>
              <a:t>rotation</a:t>
            </a:r>
          </a:p>
          <a:p>
            <a:pPr marL="457200" indent="-457200">
              <a:buFont typeface="+mj-lt"/>
              <a:buAutoNum type="arabicPeriod"/>
            </a:pPr>
            <a:r>
              <a:rPr lang="en-GB" dirty="0"/>
              <a:t>multiplication</a:t>
            </a:r>
          </a:p>
          <a:p>
            <a:pPr marL="457200" indent="-457200">
              <a:buFont typeface="+mj-lt"/>
              <a:buAutoNum type="arabicPeriod"/>
            </a:pPr>
            <a:endParaRPr lang="en-GB" dirty="0"/>
          </a:p>
        </p:txBody>
      </p:sp>
      <p:sp>
        <p:nvSpPr>
          <p:cNvPr id="6" name="Text Placeholder 5"/>
          <p:cNvSpPr>
            <a:spLocks noGrp="1"/>
          </p:cNvSpPr>
          <p:nvPr>
            <p:ph type="body" sz="quarter" idx="3"/>
          </p:nvPr>
        </p:nvSpPr>
        <p:spPr/>
        <p:txBody>
          <a:bodyPr/>
          <a:lstStyle/>
          <a:p>
            <a:r>
              <a:rPr lang="en-GB" dirty="0" smtClean="0">
                <a:solidFill>
                  <a:schemeClr val="accent3">
                    <a:lumMod val="50000"/>
                  </a:schemeClr>
                </a:solidFill>
              </a:rPr>
              <a:t>Group B (lower ability)</a:t>
            </a:r>
            <a:endParaRPr lang="en-GB" dirty="0">
              <a:solidFill>
                <a:schemeClr val="accent3">
                  <a:lumMod val="50000"/>
                </a:schemeClr>
              </a:solidFill>
            </a:endParaRPr>
          </a:p>
        </p:txBody>
      </p:sp>
      <p:sp>
        <p:nvSpPr>
          <p:cNvPr id="7" name="Content Placeholder 6"/>
          <p:cNvSpPr>
            <a:spLocks noGrp="1"/>
          </p:cNvSpPr>
          <p:nvPr>
            <p:ph sz="quarter" idx="4"/>
          </p:nvPr>
        </p:nvSpPr>
        <p:spPr>
          <a:xfrm>
            <a:off x="4645025" y="2174874"/>
            <a:ext cx="4041775" cy="4494485"/>
          </a:xfrm>
        </p:spPr>
        <p:txBody>
          <a:bodyPr>
            <a:normAutofit/>
          </a:bodyPr>
          <a:lstStyle/>
          <a:p>
            <a:pPr marL="457200" indent="-457200">
              <a:buFont typeface="+mj-lt"/>
              <a:buAutoNum type="arabicPeriod"/>
            </a:pPr>
            <a:r>
              <a:rPr lang="en-GB" dirty="0" smtClean="0"/>
              <a:t>addition</a:t>
            </a:r>
          </a:p>
          <a:p>
            <a:pPr marL="457200" indent="-457200">
              <a:buFont typeface="+mj-lt"/>
              <a:buAutoNum type="arabicPeriod"/>
            </a:pPr>
            <a:r>
              <a:rPr lang="en-GB" dirty="0" smtClean="0"/>
              <a:t>amount</a:t>
            </a:r>
          </a:p>
          <a:p>
            <a:pPr marL="457200" indent="-457200">
              <a:buFont typeface="+mj-lt"/>
              <a:buAutoNum type="arabicPeriod"/>
            </a:pPr>
            <a:r>
              <a:rPr lang="en-GB" dirty="0" smtClean="0"/>
              <a:t>litre</a:t>
            </a:r>
          </a:p>
          <a:p>
            <a:pPr marL="457200" indent="-457200">
              <a:buFont typeface="+mj-lt"/>
              <a:buAutoNum type="arabicPeriod"/>
            </a:pPr>
            <a:r>
              <a:rPr lang="en-GB" dirty="0" smtClean="0"/>
              <a:t>minus</a:t>
            </a:r>
          </a:p>
          <a:p>
            <a:pPr marL="457200" indent="-457200">
              <a:buFont typeface="+mj-lt"/>
              <a:buAutoNum type="arabicPeriod"/>
            </a:pPr>
            <a:r>
              <a:rPr lang="en-GB" dirty="0" smtClean="0"/>
              <a:t>square</a:t>
            </a:r>
          </a:p>
          <a:p>
            <a:pPr marL="457200" indent="-457200">
              <a:buFont typeface="+mj-lt"/>
              <a:buAutoNum type="arabicPeriod"/>
            </a:pPr>
            <a:endParaRPr lang="en-GB" dirty="0" smtClean="0"/>
          </a:p>
          <a:p>
            <a:endParaRPr lang="en-GB" dirty="0" smtClean="0"/>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1989" y="4581128"/>
            <a:ext cx="1524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3788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50000"/>
                  </a:schemeClr>
                </a:solidFill>
              </a:rPr>
              <a:t>Ways to learn spellings</a:t>
            </a:r>
            <a:endParaRPr lang="en-GB" dirty="0">
              <a:solidFill>
                <a:schemeClr val="accent3">
                  <a:lumMod val="50000"/>
                </a:schemeClr>
              </a:solidFill>
            </a:endParaRPr>
          </a:p>
        </p:txBody>
      </p:sp>
      <p:sp>
        <p:nvSpPr>
          <p:cNvPr id="3" name="Content Placeholder 2"/>
          <p:cNvSpPr>
            <a:spLocks noGrp="1"/>
          </p:cNvSpPr>
          <p:nvPr>
            <p:ph idx="1"/>
          </p:nvPr>
        </p:nvSpPr>
        <p:spPr/>
        <p:txBody>
          <a:bodyPr>
            <a:normAutofit fontScale="85000" lnSpcReduction="10000"/>
          </a:bodyPr>
          <a:lstStyle/>
          <a:p>
            <a:r>
              <a:rPr lang="en-GB" dirty="0" smtClean="0">
                <a:solidFill>
                  <a:schemeClr val="accent3">
                    <a:lumMod val="50000"/>
                  </a:schemeClr>
                </a:solidFill>
              </a:rPr>
              <a:t>Look, cover write &amp; check</a:t>
            </a:r>
          </a:p>
          <a:p>
            <a:r>
              <a:rPr lang="en-GB" dirty="0">
                <a:solidFill>
                  <a:srgbClr val="04516D"/>
                </a:solidFill>
              </a:rPr>
              <a:t>Find words within the word (there's a 'hen' in 'when'!) </a:t>
            </a:r>
          </a:p>
          <a:p>
            <a:r>
              <a:rPr lang="en-GB" dirty="0">
                <a:solidFill>
                  <a:srgbClr val="04516D"/>
                </a:solidFill>
              </a:rPr>
              <a:t>Break the word up into smaller parts (Wed + </a:t>
            </a:r>
            <a:r>
              <a:rPr lang="en-GB" dirty="0" err="1">
                <a:solidFill>
                  <a:srgbClr val="04516D"/>
                </a:solidFill>
              </a:rPr>
              <a:t>nes</a:t>
            </a:r>
            <a:r>
              <a:rPr lang="en-GB" dirty="0">
                <a:solidFill>
                  <a:srgbClr val="04516D"/>
                </a:solidFill>
              </a:rPr>
              <a:t> + day = Wednesday)</a:t>
            </a:r>
          </a:p>
          <a:p>
            <a:r>
              <a:rPr lang="en-GB" dirty="0">
                <a:solidFill>
                  <a:srgbClr val="04516D"/>
                </a:solidFill>
              </a:rPr>
              <a:t>Break the word up into sounds (</a:t>
            </a:r>
            <a:r>
              <a:rPr lang="en-GB" dirty="0" err="1">
                <a:solidFill>
                  <a:srgbClr val="04516D"/>
                </a:solidFill>
              </a:rPr>
              <a:t>th</a:t>
            </a:r>
            <a:r>
              <a:rPr lang="en-GB" dirty="0">
                <a:solidFill>
                  <a:srgbClr val="04516D"/>
                </a:solidFill>
              </a:rPr>
              <a:t>-a-</a:t>
            </a:r>
            <a:r>
              <a:rPr lang="en-GB" dirty="0" err="1">
                <a:solidFill>
                  <a:srgbClr val="04516D"/>
                </a:solidFill>
              </a:rPr>
              <a:t>nk</a:t>
            </a:r>
            <a:r>
              <a:rPr lang="en-GB" dirty="0">
                <a:solidFill>
                  <a:srgbClr val="04516D"/>
                </a:solidFill>
              </a:rPr>
              <a:t>) </a:t>
            </a:r>
          </a:p>
          <a:p>
            <a:r>
              <a:rPr lang="en-GB" dirty="0">
                <a:solidFill>
                  <a:srgbClr val="04516D"/>
                </a:solidFill>
              </a:rPr>
              <a:t>Make up a silly sentence using the letters (big elephants cause accidents under small elephants spells 'because') </a:t>
            </a:r>
            <a:r>
              <a:rPr lang="en-GB" dirty="0" smtClean="0">
                <a:solidFill>
                  <a:srgbClr val="04516D"/>
                </a:solidFill>
              </a:rPr>
              <a:t> - mnemonics</a:t>
            </a:r>
            <a:endParaRPr lang="en-GB" dirty="0">
              <a:solidFill>
                <a:srgbClr val="04516D"/>
              </a:solidFill>
            </a:endParaRPr>
          </a:p>
          <a:p>
            <a:r>
              <a:rPr lang="en-GB" dirty="0" smtClean="0">
                <a:solidFill>
                  <a:srgbClr val="04516D"/>
                </a:solidFill>
              </a:rPr>
              <a:t>Spelling rules</a:t>
            </a:r>
          </a:p>
          <a:p>
            <a:r>
              <a:rPr lang="en-GB" sz="4200" b="1" dirty="0" smtClean="0">
                <a:solidFill>
                  <a:schemeClr val="accent3">
                    <a:lumMod val="50000"/>
                  </a:schemeClr>
                </a:solidFill>
              </a:rPr>
              <a:t>Simultaneous Oral Spelling</a:t>
            </a:r>
            <a:endParaRPr lang="en-GB" sz="4200" b="1" dirty="0">
              <a:solidFill>
                <a:schemeClr val="accent3">
                  <a:lumMod val="50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851" y="5013176"/>
            <a:ext cx="1670315" cy="12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398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4516D"/>
                </a:solidFill>
              </a:rPr>
              <a:t>Simultaneous Oral Spelling (SOS)</a:t>
            </a:r>
            <a:endParaRPr lang="en-GB" dirty="0">
              <a:solidFill>
                <a:srgbClr val="04516D"/>
              </a:solidFill>
            </a:endParaRPr>
          </a:p>
        </p:txBody>
      </p:sp>
      <p:sp>
        <p:nvSpPr>
          <p:cNvPr id="3" name="Content Placeholder 2"/>
          <p:cNvSpPr>
            <a:spLocks noGrp="1"/>
          </p:cNvSpPr>
          <p:nvPr>
            <p:ph idx="1"/>
          </p:nvPr>
        </p:nvSpPr>
        <p:spPr/>
        <p:txBody>
          <a:bodyPr>
            <a:normAutofit/>
          </a:bodyPr>
          <a:lstStyle/>
          <a:p>
            <a:r>
              <a:rPr lang="en-GB" dirty="0" smtClean="0">
                <a:solidFill>
                  <a:srgbClr val="04516D"/>
                </a:solidFill>
              </a:rPr>
              <a:t>Why use SOS?</a:t>
            </a:r>
          </a:p>
          <a:p>
            <a:r>
              <a:rPr lang="en-GB" dirty="0" smtClean="0">
                <a:solidFill>
                  <a:srgbClr val="04516D"/>
                </a:solidFill>
              </a:rPr>
              <a:t>It accommodates all learners (visual, auditory &amp; </a:t>
            </a:r>
            <a:r>
              <a:rPr lang="en-GB" dirty="0" err="1" smtClean="0">
                <a:solidFill>
                  <a:srgbClr val="04516D"/>
                </a:solidFill>
              </a:rPr>
              <a:t>kinethestic</a:t>
            </a:r>
            <a:r>
              <a:rPr lang="en-GB" dirty="0" smtClean="0">
                <a:solidFill>
                  <a:srgbClr val="04516D"/>
                </a:solidFill>
              </a:rPr>
              <a:t>)</a:t>
            </a:r>
          </a:p>
          <a:p>
            <a:r>
              <a:rPr lang="en-GB" b="1" dirty="0" smtClean="0">
                <a:solidFill>
                  <a:srgbClr val="04516D"/>
                </a:solidFill>
              </a:rPr>
              <a:t>Pupils already doing SOS in year 8 and their spelling continues to improve</a:t>
            </a:r>
          </a:p>
          <a:p>
            <a:pPr marL="0" indent="0">
              <a:buNone/>
            </a:pPr>
            <a:endParaRPr lang="en-GB" dirty="0">
              <a:solidFill>
                <a:srgbClr val="04516D"/>
              </a:solidFill>
            </a:endParaRPr>
          </a:p>
          <a:p>
            <a:pPr marL="0" indent="0">
              <a:buNone/>
            </a:pPr>
            <a:endParaRPr lang="en-GB" dirty="0" smtClean="0">
              <a:solidFill>
                <a:srgbClr val="04516D"/>
              </a:solidFill>
            </a:endParaRP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077072"/>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416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r>
              <a:rPr lang="en-US" b="1" dirty="0">
                <a:solidFill>
                  <a:srgbClr val="04516D"/>
                </a:solidFill>
              </a:rPr>
              <a:t>The method to use is as follows:</a:t>
            </a:r>
            <a:r>
              <a:rPr lang="en-GB" dirty="0">
                <a:solidFill>
                  <a:srgbClr val="04516D"/>
                </a:solidFill>
              </a:rPr>
              <a:t/>
            </a:r>
            <a:br>
              <a:rPr lang="en-GB" dirty="0">
                <a:solidFill>
                  <a:srgbClr val="04516D"/>
                </a:solidFill>
              </a:rPr>
            </a:br>
            <a:endParaRPr lang="en-GB" dirty="0"/>
          </a:p>
        </p:txBody>
      </p:sp>
      <p:sp>
        <p:nvSpPr>
          <p:cNvPr id="3" name="Content Placeholder 2"/>
          <p:cNvSpPr>
            <a:spLocks noGrp="1"/>
          </p:cNvSpPr>
          <p:nvPr>
            <p:ph idx="1"/>
          </p:nvPr>
        </p:nvSpPr>
        <p:spPr>
          <a:xfrm>
            <a:off x="457200" y="1196752"/>
            <a:ext cx="8229600" cy="5112568"/>
          </a:xfrm>
        </p:spPr>
        <p:txBody>
          <a:bodyPr>
            <a:normAutofit/>
          </a:bodyPr>
          <a:lstStyle/>
          <a:p>
            <a:pPr marL="514350" lvl="0" indent="-514350">
              <a:buFont typeface="+mj-lt"/>
              <a:buAutoNum type="arabicPeriod"/>
            </a:pPr>
            <a:r>
              <a:rPr lang="en-US" dirty="0" smtClean="0">
                <a:solidFill>
                  <a:srgbClr val="04516D"/>
                </a:solidFill>
              </a:rPr>
              <a:t>Write </a:t>
            </a:r>
            <a:r>
              <a:rPr lang="en-US" dirty="0">
                <a:solidFill>
                  <a:srgbClr val="04516D"/>
                </a:solidFill>
              </a:rPr>
              <a:t>the target </a:t>
            </a:r>
            <a:r>
              <a:rPr lang="en-US" dirty="0" smtClean="0">
                <a:solidFill>
                  <a:srgbClr val="04516D"/>
                </a:solidFill>
              </a:rPr>
              <a:t>word </a:t>
            </a:r>
            <a:r>
              <a:rPr lang="en-US" dirty="0" smtClean="0">
                <a:solidFill>
                  <a:srgbClr val="00B050"/>
                </a:solidFill>
              </a:rPr>
              <a:t>(visual)</a:t>
            </a:r>
            <a:endParaRPr lang="en-GB" dirty="0"/>
          </a:p>
          <a:p>
            <a:pPr marL="514350" lvl="0" indent="-514350">
              <a:buFont typeface="+mj-lt"/>
              <a:buAutoNum type="arabicPeriod"/>
            </a:pPr>
            <a:r>
              <a:rPr lang="en-US" dirty="0">
                <a:solidFill>
                  <a:srgbClr val="04516D"/>
                </a:solidFill>
              </a:rPr>
              <a:t>Tell </a:t>
            </a:r>
            <a:r>
              <a:rPr lang="en-US" dirty="0" smtClean="0">
                <a:solidFill>
                  <a:srgbClr val="04516D"/>
                </a:solidFill>
              </a:rPr>
              <a:t>your child what </a:t>
            </a:r>
            <a:r>
              <a:rPr lang="en-US" dirty="0">
                <a:solidFill>
                  <a:srgbClr val="04516D"/>
                </a:solidFill>
              </a:rPr>
              <a:t>the word </a:t>
            </a:r>
            <a:r>
              <a:rPr lang="en-US" dirty="0" smtClean="0">
                <a:solidFill>
                  <a:srgbClr val="04516D"/>
                </a:solidFill>
              </a:rPr>
              <a:t>is </a:t>
            </a:r>
            <a:r>
              <a:rPr lang="en-US" dirty="0" smtClean="0">
                <a:solidFill>
                  <a:srgbClr val="FF0000"/>
                </a:solidFill>
              </a:rPr>
              <a:t>(auditory)</a:t>
            </a:r>
            <a:endParaRPr lang="en-GB" dirty="0"/>
          </a:p>
          <a:p>
            <a:pPr marL="514350" lvl="0" indent="-514350">
              <a:buFont typeface="+mj-lt"/>
              <a:buAutoNum type="arabicPeriod"/>
            </a:pPr>
            <a:r>
              <a:rPr lang="en-US" dirty="0">
                <a:solidFill>
                  <a:srgbClr val="04516D"/>
                </a:solidFill>
              </a:rPr>
              <a:t>Ask </a:t>
            </a:r>
            <a:r>
              <a:rPr lang="en-US" dirty="0" smtClean="0">
                <a:solidFill>
                  <a:srgbClr val="04516D"/>
                </a:solidFill>
              </a:rPr>
              <a:t>your child </a:t>
            </a:r>
            <a:r>
              <a:rPr lang="en-US" dirty="0">
                <a:solidFill>
                  <a:srgbClr val="04516D"/>
                </a:solidFill>
              </a:rPr>
              <a:t>to repeat the </a:t>
            </a:r>
            <a:r>
              <a:rPr lang="en-US" dirty="0" smtClean="0">
                <a:solidFill>
                  <a:srgbClr val="04516D"/>
                </a:solidFill>
              </a:rPr>
              <a:t>word (they can feel their speech organs) </a:t>
            </a:r>
            <a:r>
              <a:rPr lang="en-US" dirty="0" smtClean="0">
                <a:solidFill>
                  <a:srgbClr val="7030A0"/>
                </a:solidFill>
              </a:rPr>
              <a:t>(kinesthetic)</a:t>
            </a:r>
            <a:endParaRPr lang="en-GB" dirty="0"/>
          </a:p>
          <a:p>
            <a:pPr marL="514350" lvl="0" indent="-514350">
              <a:buFont typeface="+mj-lt"/>
              <a:buAutoNum type="arabicPeriod"/>
            </a:pPr>
            <a:r>
              <a:rPr lang="en-US" dirty="0">
                <a:solidFill>
                  <a:srgbClr val="04516D"/>
                </a:solidFill>
              </a:rPr>
              <a:t>Ask </a:t>
            </a:r>
            <a:r>
              <a:rPr lang="en-US" dirty="0" smtClean="0">
                <a:solidFill>
                  <a:srgbClr val="04516D"/>
                </a:solidFill>
              </a:rPr>
              <a:t>your child, </a:t>
            </a:r>
            <a:r>
              <a:rPr lang="en-US" dirty="0">
                <a:solidFill>
                  <a:srgbClr val="04516D"/>
                </a:solidFill>
              </a:rPr>
              <a:t>“What the letters/sounds </a:t>
            </a:r>
            <a:r>
              <a:rPr lang="en-US">
                <a:solidFill>
                  <a:srgbClr val="04516D"/>
                </a:solidFill>
              </a:rPr>
              <a:t>that </a:t>
            </a:r>
            <a:r>
              <a:rPr lang="en-US" smtClean="0">
                <a:solidFill>
                  <a:srgbClr val="04516D"/>
                </a:solidFill>
              </a:rPr>
              <a:t>makes </a:t>
            </a:r>
            <a:r>
              <a:rPr lang="en-US" dirty="0">
                <a:solidFill>
                  <a:srgbClr val="04516D"/>
                </a:solidFill>
              </a:rPr>
              <a:t>up the word?” (Some </a:t>
            </a:r>
            <a:r>
              <a:rPr lang="en-US" dirty="0" smtClean="0">
                <a:solidFill>
                  <a:srgbClr val="04516D"/>
                </a:solidFill>
              </a:rPr>
              <a:t>children </a:t>
            </a:r>
            <a:r>
              <a:rPr lang="en-US" dirty="0">
                <a:solidFill>
                  <a:srgbClr val="04516D"/>
                </a:solidFill>
              </a:rPr>
              <a:t>will use the letter names, whereas others will feel more confident if they use the letter sounds. However, they </a:t>
            </a:r>
            <a:r>
              <a:rPr lang="en-US" b="1" dirty="0">
                <a:solidFill>
                  <a:srgbClr val="04516D"/>
                </a:solidFill>
              </a:rPr>
              <a:t>should not </a:t>
            </a:r>
            <a:r>
              <a:rPr lang="en-US" dirty="0">
                <a:solidFill>
                  <a:srgbClr val="04516D"/>
                </a:solidFill>
              </a:rPr>
              <a:t>mix the two.)</a:t>
            </a:r>
            <a:endParaRPr lang="en-GB" dirty="0">
              <a:solidFill>
                <a:srgbClr val="04516D"/>
              </a:solidFill>
            </a:endParaRPr>
          </a:p>
          <a:p>
            <a:endParaRPr lang="en-GB" dirty="0"/>
          </a:p>
        </p:txBody>
      </p:sp>
    </p:spTree>
    <p:extLst>
      <p:ext uri="{BB962C8B-B14F-4D97-AF65-F5344CB8AC3E}">
        <p14:creationId xmlns:p14="http://schemas.microsoft.com/office/powerpoint/2010/main" val="322545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20000"/>
          </a:bodyPr>
          <a:lstStyle/>
          <a:p>
            <a:pPr marL="514350" indent="-514350">
              <a:buFont typeface="+mj-lt"/>
              <a:buAutoNum type="arabicPeriod" startAt="5"/>
            </a:pPr>
            <a:r>
              <a:rPr lang="en-US" dirty="0">
                <a:solidFill>
                  <a:srgbClr val="04516D"/>
                </a:solidFill>
              </a:rPr>
              <a:t>Ask </a:t>
            </a:r>
            <a:r>
              <a:rPr lang="en-US" dirty="0" smtClean="0">
                <a:solidFill>
                  <a:srgbClr val="04516D"/>
                </a:solidFill>
              </a:rPr>
              <a:t>your child </a:t>
            </a:r>
            <a:r>
              <a:rPr lang="en-US" dirty="0">
                <a:solidFill>
                  <a:srgbClr val="04516D"/>
                </a:solidFill>
              </a:rPr>
              <a:t>to write the word, saying the letter name/sounds and maybe </a:t>
            </a:r>
            <a:r>
              <a:rPr lang="en-US" dirty="0" smtClean="0">
                <a:solidFill>
                  <a:srgbClr val="04516D"/>
                </a:solidFill>
              </a:rPr>
              <a:t>blends, </a:t>
            </a:r>
            <a:r>
              <a:rPr lang="en-US" dirty="0">
                <a:solidFill>
                  <a:srgbClr val="04516D"/>
                </a:solidFill>
              </a:rPr>
              <a:t>as they write it</a:t>
            </a:r>
            <a:r>
              <a:rPr lang="en-US" dirty="0" smtClean="0">
                <a:solidFill>
                  <a:srgbClr val="04516D"/>
                </a:solidFill>
              </a:rPr>
              <a:t>. </a:t>
            </a:r>
            <a:r>
              <a:rPr lang="en-US" dirty="0" smtClean="0">
                <a:solidFill>
                  <a:srgbClr val="00B050"/>
                </a:solidFill>
              </a:rPr>
              <a:t>(visual, </a:t>
            </a:r>
            <a:r>
              <a:rPr lang="en-US" dirty="0" smtClean="0">
                <a:solidFill>
                  <a:srgbClr val="FF0000"/>
                </a:solidFill>
              </a:rPr>
              <a:t>auditory &amp;</a:t>
            </a:r>
            <a:r>
              <a:rPr lang="en-US" dirty="0" smtClean="0">
                <a:solidFill>
                  <a:srgbClr val="00B050"/>
                </a:solidFill>
              </a:rPr>
              <a:t> </a:t>
            </a:r>
            <a:r>
              <a:rPr lang="en-US" dirty="0" smtClean="0">
                <a:solidFill>
                  <a:srgbClr val="7030A0"/>
                </a:solidFill>
              </a:rPr>
              <a:t>kinesthetic)</a:t>
            </a:r>
            <a:endParaRPr lang="en-GB" dirty="0">
              <a:solidFill>
                <a:srgbClr val="04516D"/>
              </a:solidFill>
            </a:endParaRPr>
          </a:p>
          <a:p>
            <a:pPr marL="514350" lvl="0" indent="-514350">
              <a:buFont typeface="+mj-lt"/>
              <a:buAutoNum type="arabicPeriod" startAt="5"/>
            </a:pPr>
            <a:r>
              <a:rPr lang="en-US" dirty="0">
                <a:solidFill>
                  <a:srgbClr val="04516D"/>
                </a:solidFill>
              </a:rPr>
              <a:t>Once </a:t>
            </a:r>
            <a:r>
              <a:rPr lang="en-US" dirty="0" smtClean="0">
                <a:solidFill>
                  <a:srgbClr val="04516D"/>
                </a:solidFill>
              </a:rPr>
              <a:t>your child has </a:t>
            </a:r>
            <a:r>
              <a:rPr lang="en-US" dirty="0">
                <a:solidFill>
                  <a:srgbClr val="04516D"/>
                </a:solidFill>
              </a:rPr>
              <a:t>finished writing the word, ask them, “What is the word?” </a:t>
            </a:r>
            <a:endParaRPr lang="en-GB" dirty="0">
              <a:solidFill>
                <a:srgbClr val="04516D"/>
              </a:solidFill>
            </a:endParaRPr>
          </a:p>
          <a:p>
            <a:pPr marL="514350" lvl="0" indent="-514350">
              <a:buFont typeface="+mj-lt"/>
              <a:buAutoNum type="arabicPeriod" startAt="5"/>
            </a:pPr>
            <a:r>
              <a:rPr lang="en-US" dirty="0">
                <a:solidFill>
                  <a:srgbClr val="04516D"/>
                </a:solidFill>
              </a:rPr>
              <a:t>Check the word has been written correctly and ask </a:t>
            </a:r>
            <a:r>
              <a:rPr lang="en-US" dirty="0" smtClean="0">
                <a:solidFill>
                  <a:srgbClr val="04516D"/>
                </a:solidFill>
              </a:rPr>
              <a:t>your child to </a:t>
            </a:r>
            <a:r>
              <a:rPr lang="en-US" dirty="0">
                <a:solidFill>
                  <a:srgbClr val="04516D"/>
                </a:solidFill>
              </a:rPr>
              <a:t>check also. </a:t>
            </a:r>
            <a:endParaRPr lang="en-GB" dirty="0">
              <a:solidFill>
                <a:srgbClr val="04516D"/>
              </a:solidFill>
            </a:endParaRPr>
          </a:p>
          <a:p>
            <a:pPr marL="514350" lvl="0" indent="-514350">
              <a:buFont typeface="+mj-lt"/>
              <a:buAutoNum type="arabicPeriod" startAt="5"/>
            </a:pPr>
            <a:r>
              <a:rPr lang="en-US" dirty="0">
                <a:solidFill>
                  <a:srgbClr val="04516D"/>
                </a:solidFill>
              </a:rPr>
              <a:t>If an error has been made, then ask </a:t>
            </a:r>
            <a:r>
              <a:rPr lang="en-US" dirty="0" smtClean="0">
                <a:solidFill>
                  <a:srgbClr val="04516D"/>
                </a:solidFill>
              </a:rPr>
              <a:t>your child to </a:t>
            </a:r>
            <a:r>
              <a:rPr lang="en-US" dirty="0">
                <a:solidFill>
                  <a:srgbClr val="04516D"/>
                </a:solidFill>
              </a:rPr>
              <a:t>look at each letter individually, starting with first </a:t>
            </a:r>
            <a:r>
              <a:rPr lang="en-US" dirty="0" smtClean="0">
                <a:solidFill>
                  <a:srgbClr val="04516D"/>
                </a:solidFill>
              </a:rPr>
              <a:t>letter. Once </a:t>
            </a:r>
            <a:r>
              <a:rPr lang="en-US" dirty="0">
                <a:solidFill>
                  <a:srgbClr val="04516D"/>
                </a:solidFill>
              </a:rPr>
              <a:t>they see where the error has been made, then ask them to write it again, in the same box, but ensure that they still say the letter name or sound as they write it</a:t>
            </a:r>
            <a:r>
              <a:rPr lang="en-US" dirty="0" smtClean="0">
                <a:solidFill>
                  <a:srgbClr val="04516D"/>
                </a:solidFill>
              </a:rPr>
              <a:t>.</a:t>
            </a:r>
            <a:endParaRPr lang="en-GB" dirty="0">
              <a:solidFill>
                <a:srgbClr val="04516D"/>
              </a:solidFill>
            </a:endParaRPr>
          </a:p>
        </p:txBody>
      </p:sp>
    </p:spTree>
    <p:extLst>
      <p:ext uri="{BB962C8B-B14F-4D97-AF65-F5344CB8AC3E}">
        <p14:creationId xmlns:p14="http://schemas.microsoft.com/office/powerpoint/2010/main" val="385998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608</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Spelling in year 7</vt:lpstr>
      <vt:lpstr>Why are we doing this?</vt:lpstr>
      <vt:lpstr>How are we going to do this?</vt:lpstr>
      <vt:lpstr>Do all children need spelling?</vt:lpstr>
      <vt:lpstr>Weekly spellings example</vt:lpstr>
      <vt:lpstr>Ways to learn spellings</vt:lpstr>
      <vt:lpstr>Simultaneous Oral Spelling (SOS)</vt:lpstr>
      <vt:lpstr>The method to use is as follows: </vt:lpstr>
      <vt:lpstr>PowerPoint Presentation</vt:lpstr>
      <vt:lpstr>PowerPoint Presentation</vt:lpstr>
      <vt:lpstr>Final steps</vt:lpstr>
    </vt:vector>
  </TitlesOfParts>
  <Company>Alsager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in year 7</dc:title>
  <dc:creator>Judith Barwick</dc:creator>
  <cp:lastModifiedBy>Ellen Walton</cp:lastModifiedBy>
  <cp:revision>16</cp:revision>
  <dcterms:created xsi:type="dcterms:W3CDTF">2013-11-01T13:19:18Z</dcterms:created>
  <dcterms:modified xsi:type="dcterms:W3CDTF">2014-11-06T12:59:02Z</dcterms:modified>
</cp:coreProperties>
</file>