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516D"/>
    <a:srgbClr val="E1F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788" autoAdjust="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EDFEBB9-8DAE-49FE-96AD-F8EC38A7C79B}"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80E120-9495-45E0-8AD5-21ED841F9EDE}" type="slidenum">
              <a:rPr lang="en-GB" smtClean="0"/>
              <a:t>‹#›</a:t>
            </a:fld>
            <a:endParaRPr lang="en-GB"/>
          </a:p>
        </p:txBody>
      </p:sp>
    </p:spTree>
    <p:extLst>
      <p:ext uri="{BB962C8B-B14F-4D97-AF65-F5344CB8AC3E}">
        <p14:creationId xmlns:p14="http://schemas.microsoft.com/office/powerpoint/2010/main" val="2041468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EDFEBB9-8DAE-49FE-96AD-F8EC38A7C79B}"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80E120-9495-45E0-8AD5-21ED841F9EDE}" type="slidenum">
              <a:rPr lang="en-GB" smtClean="0"/>
              <a:t>‹#›</a:t>
            </a:fld>
            <a:endParaRPr lang="en-GB"/>
          </a:p>
        </p:txBody>
      </p:sp>
    </p:spTree>
    <p:extLst>
      <p:ext uri="{BB962C8B-B14F-4D97-AF65-F5344CB8AC3E}">
        <p14:creationId xmlns:p14="http://schemas.microsoft.com/office/powerpoint/2010/main" val="2450179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EDFEBB9-8DAE-49FE-96AD-F8EC38A7C79B}"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80E120-9495-45E0-8AD5-21ED841F9EDE}" type="slidenum">
              <a:rPr lang="en-GB" smtClean="0"/>
              <a:t>‹#›</a:t>
            </a:fld>
            <a:endParaRPr lang="en-GB"/>
          </a:p>
        </p:txBody>
      </p:sp>
    </p:spTree>
    <p:extLst>
      <p:ext uri="{BB962C8B-B14F-4D97-AF65-F5344CB8AC3E}">
        <p14:creationId xmlns:p14="http://schemas.microsoft.com/office/powerpoint/2010/main" val="153713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EDFEBB9-8DAE-49FE-96AD-F8EC38A7C79B}"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80E120-9495-45E0-8AD5-21ED841F9EDE}" type="slidenum">
              <a:rPr lang="en-GB" smtClean="0"/>
              <a:t>‹#›</a:t>
            </a:fld>
            <a:endParaRPr lang="en-GB"/>
          </a:p>
        </p:txBody>
      </p:sp>
    </p:spTree>
    <p:extLst>
      <p:ext uri="{BB962C8B-B14F-4D97-AF65-F5344CB8AC3E}">
        <p14:creationId xmlns:p14="http://schemas.microsoft.com/office/powerpoint/2010/main" val="467039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DFEBB9-8DAE-49FE-96AD-F8EC38A7C79B}"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80E120-9495-45E0-8AD5-21ED841F9EDE}" type="slidenum">
              <a:rPr lang="en-GB" smtClean="0"/>
              <a:t>‹#›</a:t>
            </a:fld>
            <a:endParaRPr lang="en-GB"/>
          </a:p>
        </p:txBody>
      </p:sp>
    </p:spTree>
    <p:extLst>
      <p:ext uri="{BB962C8B-B14F-4D97-AF65-F5344CB8AC3E}">
        <p14:creationId xmlns:p14="http://schemas.microsoft.com/office/powerpoint/2010/main" val="4171522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EDFEBB9-8DAE-49FE-96AD-F8EC38A7C79B}" type="datetimeFigureOut">
              <a:rPr lang="en-GB" smtClean="0"/>
              <a:t>27/04/2020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80E120-9495-45E0-8AD5-21ED841F9EDE}" type="slidenum">
              <a:rPr lang="en-GB" smtClean="0"/>
              <a:t>‹#›</a:t>
            </a:fld>
            <a:endParaRPr lang="en-GB"/>
          </a:p>
        </p:txBody>
      </p:sp>
    </p:spTree>
    <p:extLst>
      <p:ext uri="{BB962C8B-B14F-4D97-AF65-F5344CB8AC3E}">
        <p14:creationId xmlns:p14="http://schemas.microsoft.com/office/powerpoint/2010/main" val="256893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EDFEBB9-8DAE-49FE-96AD-F8EC38A7C79B}" type="datetimeFigureOut">
              <a:rPr lang="en-GB" smtClean="0"/>
              <a:t>27/04/2020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C80E120-9495-45E0-8AD5-21ED841F9EDE}" type="slidenum">
              <a:rPr lang="en-GB" smtClean="0"/>
              <a:t>‹#›</a:t>
            </a:fld>
            <a:endParaRPr lang="en-GB"/>
          </a:p>
        </p:txBody>
      </p:sp>
    </p:spTree>
    <p:extLst>
      <p:ext uri="{BB962C8B-B14F-4D97-AF65-F5344CB8AC3E}">
        <p14:creationId xmlns:p14="http://schemas.microsoft.com/office/powerpoint/2010/main" val="2838849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EDFEBB9-8DAE-49FE-96AD-F8EC38A7C79B}" type="datetimeFigureOut">
              <a:rPr lang="en-GB" smtClean="0"/>
              <a:t>27/04/2020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80E120-9495-45E0-8AD5-21ED841F9EDE}" type="slidenum">
              <a:rPr lang="en-GB" smtClean="0"/>
              <a:t>‹#›</a:t>
            </a:fld>
            <a:endParaRPr lang="en-GB"/>
          </a:p>
        </p:txBody>
      </p:sp>
    </p:spTree>
    <p:extLst>
      <p:ext uri="{BB962C8B-B14F-4D97-AF65-F5344CB8AC3E}">
        <p14:creationId xmlns:p14="http://schemas.microsoft.com/office/powerpoint/2010/main" val="1335586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FEBB9-8DAE-49FE-96AD-F8EC38A7C79B}" type="datetimeFigureOut">
              <a:rPr lang="en-GB" smtClean="0"/>
              <a:t>27/04/2020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80E120-9495-45E0-8AD5-21ED841F9EDE}" type="slidenum">
              <a:rPr lang="en-GB" smtClean="0"/>
              <a:t>‹#›</a:t>
            </a:fld>
            <a:endParaRPr lang="en-GB"/>
          </a:p>
        </p:txBody>
      </p:sp>
    </p:spTree>
    <p:extLst>
      <p:ext uri="{BB962C8B-B14F-4D97-AF65-F5344CB8AC3E}">
        <p14:creationId xmlns:p14="http://schemas.microsoft.com/office/powerpoint/2010/main" val="34451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DFEBB9-8DAE-49FE-96AD-F8EC38A7C79B}" type="datetimeFigureOut">
              <a:rPr lang="en-GB" smtClean="0"/>
              <a:t>27/04/2020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80E120-9495-45E0-8AD5-21ED841F9EDE}" type="slidenum">
              <a:rPr lang="en-GB" smtClean="0"/>
              <a:t>‹#›</a:t>
            </a:fld>
            <a:endParaRPr lang="en-GB"/>
          </a:p>
        </p:txBody>
      </p:sp>
    </p:spTree>
    <p:extLst>
      <p:ext uri="{BB962C8B-B14F-4D97-AF65-F5344CB8AC3E}">
        <p14:creationId xmlns:p14="http://schemas.microsoft.com/office/powerpoint/2010/main" val="1170112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DFEBB9-8DAE-49FE-96AD-F8EC38A7C79B}" type="datetimeFigureOut">
              <a:rPr lang="en-GB" smtClean="0"/>
              <a:t>27/04/2020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80E120-9495-45E0-8AD5-21ED841F9EDE}" type="slidenum">
              <a:rPr lang="en-GB" smtClean="0"/>
              <a:t>‹#›</a:t>
            </a:fld>
            <a:endParaRPr lang="en-GB"/>
          </a:p>
        </p:txBody>
      </p:sp>
    </p:spTree>
    <p:extLst>
      <p:ext uri="{BB962C8B-B14F-4D97-AF65-F5344CB8AC3E}">
        <p14:creationId xmlns:p14="http://schemas.microsoft.com/office/powerpoint/2010/main" val="1255819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1F8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DFEBB9-8DAE-49FE-96AD-F8EC38A7C79B}" type="datetimeFigureOut">
              <a:rPr lang="en-GB" smtClean="0"/>
              <a:t>27/04/2020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80E120-9495-45E0-8AD5-21ED841F9EDE}" type="slidenum">
              <a:rPr lang="en-GB" smtClean="0"/>
              <a:t>‹#›</a:t>
            </a:fld>
            <a:endParaRPr lang="en-GB"/>
          </a:p>
        </p:txBody>
      </p:sp>
    </p:spTree>
    <p:extLst>
      <p:ext uri="{BB962C8B-B14F-4D97-AF65-F5344CB8AC3E}">
        <p14:creationId xmlns:p14="http://schemas.microsoft.com/office/powerpoint/2010/main" val="729123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google.co.uk/url?sa=i&amp;rct=j&amp;q=&amp;esrc=s&amp;frm=1&amp;source=images&amp;cd=&amp;cad=rja&amp;docid=QCAUxmDFuHONUM&amp;tbnid=L13sfaQrd3oRcM:&amp;ved=0CAUQjRw&amp;url=http://www.freemake.com/blog/5-great-tools-to-check-your-spelling-online/&amp;ei=jqtzUtnlL_DJ0AXOwIGYAg&amp;bvm=bv.55819444,d.d2k&amp;psig=AFQjCNEeeawtiweFF1cCoEdnpEtcST_kvQ&amp;ust=138339865284030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8"/>
            <a:ext cx="7772400" cy="1656183"/>
          </a:xfrm>
        </p:spPr>
        <p:txBody>
          <a:bodyPr/>
          <a:lstStyle/>
          <a:p>
            <a:r>
              <a:rPr lang="en-GB" dirty="0">
                <a:solidFill>
                  <a:schemeClr val="accent3">
                    <a:lumMod val="50000"/>
                  </a:schemeClr>
                </a:solidFill>
              </a:rPr>
              <a:t>Form Time Spelling</a:t>
            </a:r>
          </a:p>
        </p:txBody>
      </p:sp>
      <p:pic>
        <p:nvPicPr>
          <p:cNvPr id="1026" name="Picture 2" descr="http://www.freemake.com/blog/wp-content/uploads/2012/08/SpellRite-1.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1780" y="3163772"/>
            <a:ext cx="3960440" cy="3039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4920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04656"/>
          </a:xfrm>
        </p:spPr>
        <p:txBody>
          <a:bodyPr>
            <a:normAutofit fontScale="92500" lnSpcReduction="10000"/>
          </a:bodyPr>
          <a:lstStyle/>
          <a:p>
            <a:pPr lvl="0"/>
            <a:r>
              <a:rPr lang="en-US" dirty="0">
                <a:solidFill>
                  <a:srgbClr val="04516D"/>
                </a:solidFill>
              </a:rPr>
              <a:t>Repeat steps 3 to 8 again, until they have written the word correctly 5 times </a:t>
            </a:r>
            <a:endParaRPr lang="en-GB" dirty="0">
              <a:solidFill>
                <a:srgbClr val="04516D"/>
              </a:solidFill>
            </a:endParaRPr>
          </a:p>
          <a:p>
            <a:pPr lvl="0"/>
            <a:r>
              <a:rPr lang="en-US" dirty="0">
                <a:solidFill>
                  <a:srgbClr val="04516D"/>
                </a:solidFill>
              </a:rPr>
              <a:t>Ask your child to look at the word again and ask them “what is the word?” </a:t>
            </a:r>
            <a:endParaRPr lang="en-GB" dirty="0">
              <a:solidFill>
                <a:srgbClr val="04516D"/>
              </a:solidFill>
            </a:endParaRPr>
          </a:p>
          <a:p>
            <a:pPr lvl="0"/>
            <a:r>
              <a:rPr lang="en-US" dirty="0">
                <a:solidFill>
                  <a:srgbClr val="04516D"/>
                </a:solidFill>
              </a:rPr>
              <a:t>Ask the student “What are the letters that make up the word?”</a:t>
            </a:r>
          </a:p>
          <a:p>
            <a:pPr lvl="0"/>
            <a:r>
              <a:rPr lang="en-US" dirty="0">
                <a:solidFill>
                  <a:srgbClr val="04516D"/>
                </a:solidFill>
              </a:rPr>
              <a:t>Get your child to either, fold over the sheet so that they cannot see the word, or cover it over</a:t>
            </a:r>
            <a:endParaRPr lang="en-GB" dirty="0">
              <a:solidFill>
                <a:srgbClr val="04516D"/>
              </a:solidFill>
            </a:endParaRPr>
          </a:p>
          <a:p>
            <a:pPr lvl="0"/>
            <a:r>
              <a:rPr lang="en-US" dirty="0">
                <a:solidFill>
                  <a:srgbClr val="04516D"/>
                </a:solidFill>
              </a:rPr>
              <a:t>Get your child to write the word again, ensuring that they say the letters/ sounds as they write it</a:t>
            </a:r>
            <a:endParaRPr lang="en-GB" dirty="0">
              <a:solidFill>
                <a:srgbClr val="04516D"/>
              </a:solidFill>
            </a:endParaRPr>
          </a:p>
          <a:p>
            <a:pPr lvl="0"/>
            <a:r>
              <a:rPr lang="en-US" dirty="0">
                <a:solidFill>
                  <a:srgbClr val="04516D"/>
                </a:solidFill>
              </a:rPr>
              <a:t>Check with your child, that the word is written correctly</a:t>
            </a:r>
          </a:p>
          <a:p>
            <a:endParaRPr lang="en-GB" dirty="0"/>
          </a:p>
        </p:txBody>
      </p:sp>
    </p:spTree>
    <p:extLst>
      <p:ext uri="{BB962C8B-B14F-4D97-AF65-F5344CB8AC3E}">
        <p14:creationId xmlns:p14="http://schemas.microsoft.com/office/powerpoint/2010/main" val="310737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4516D"/>
                </a:solidFill>
              </a:rPr>
              <a:t>Final steps</a:t>
            </a:r>
          </a:p>
        </p:txBody>
      </p:sp>
      <p:sp>
        <p:nvSpPr>
          <p:cNvPr id="3" name="Content Placeholder 2"/>
          <p:cNvSpPr>
            <a:spLocks noGrp="1"/>
          </p:cNvSpPr>
          <p:nvPr>
            <p:ph idx="1"/>
          </p:nvPr>
        </p:nvSpPr>
        <p:spPr>
          <a:xfrm>
            <a:off x="457200" y="2492896"/>
            <a:ext cx="8229600" cy="3633267"/>
          </a:xfrm>
        </p:spPr>
        <p:txBody>
          <a:bodyPr>
            <a:normAutofit/>
          </a:bodyPr>
          <a:lstStyle/>
          <a:p>
            <a:pPr lvl="0"/>
            <a:r>
              <a:rPr lang="en-US" dirty="0">
                <a:solidFill>
                  <a:srgbClr val="04516D"/>
                </a:solidFill>
              </a:rPr>
              <a:t>Move onto the next word following the same steps</a:t>
            </a:r>
            <a:endParaRPr lang="en-GB" dirty="0">
              <a:solidFill>
                <a:srgbClr val="04516D"/>
              </a:solidFill>
            </a:endParaRPr>
          </a:p>
          <a:p>
            <a:r>
              <a:rPr lang="en-US" dirty="0">
                <a:solidFill>
                  <a:srgbClr val="04516D"/>
                </a:solidFill>
              </a:rPr>
              <a:t>This should continue for 4/5 days </a:t>
            </a:r>
          </a:p>
          <a:p>
            <a:r>
              <a:rPr lang="en-US" dirty="0">
                <a:solidFill>
                  <a:srgbClr val="04516D"/>
                </a:solidFill>
              </a:rPr>
              <a:t>Each week a spelling test will take place</a:t>
            </a:r>
          </a:p>
          <a:p>
            <a:endParaRPr lang="en-GB" dirty="0">
              <a:solidFill>
                <a:srgbClr val="04516D"/>
              </a:solidFill>
            </a:endParaRPr>
          </a:p>
          <a:p>
            <a:pPr marL="0" indent="0">
              <a:buNone/>
            </a:pPr>
            <a:endParaRPr lang="en-GB" dirty="0">
              <a:solidFill>
                <a:srgbClr val="04516D"/>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1427215"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380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3">
                    <a:lumMod val="50000"/>
                  </a:schemeClr>
                </a:solidFill>
              </a:rPr>
              <a:t>Why are we doing this?</a:t>
            </a:r>
          </a:p>
        </p:txBody>
      </p:sp>
      <p:sp>
        <p:nvSpPr>
          <p:cNvPr id="3" name="Content Placeholder 2"/>
          <p:cNvSpPr>
            <a:spLocks noGrp="1"/>
          </p:cNvSpPr>
          <p:nvPr>
            <p:ph idx="1"/>
          </p:nvPr>
        </p:nvSpPr>
        <p:spPr/>
        <p:txBody>
          <a:bodyPr/>
          <a:lstStyle/>
          <a:p>
            <a:r>
              <a:rPr lang="en-GB" dirty="0">
                <a:solidFill>
                  <a:schemeClr val="accent3">
                    <a:lumMod val="50000"/>
                  </a:schemeClr>
                </a:solidFill>
              </a:rPr>
              <a:t>New Government legislation was introduced 2 years ago - there will be more marks awarded for </a:t>
            </a:r>
            <a:r>
              <a:rPr lang="en-GB" b="1" dirty="0">
                <a:solidFill>
                  <a:schemeClr val="accent3">
                    <a:lumMod val="50000"/>
                  </a:schemeClr>
                </a:solidFill>
              </a:rPr>
              <a:t>spelling</a:t>
            </a:r>
            <a:r>
              <a:rPr lang="en-GB" dirty="0">
                <a:solidFill>
                  <a:schemeClr val="accent3">
                    <a:lumMod val="50000"/>
                  </a:schemeClr>
                </a:solidFill>
              </a:rPr>
              <a:t>, punctuation and grammar. (This is 20% for GCSE English Language from 2017)</a:t>
            </a:r>
          </a:p>
          <a:p>
            <a:r>
              <a:rPr lang="en-GB" dirty="0">
                <a:solidFill>
                  <a:schemeClr val="accent3">
                    <a:lumMod val="50000"/>
                  </a:schemeClr>
                </a:solidFill>
              </a:rPr>
              <a:t>Improve spelling in all areas across the school as the words are linked to subjects across the curriculum.</a:t>
            </a:r>
          </a:p>
          <a:p>
            <a:endParaRPr lang="en-GB" dirty="0">
              <a:solidFill>
                <a:schemeClr val="accent3">
                  <a:lumMod val="50000"/>
                </a:schemeClr>
              </a:solidFill>
            </a:endParaRPr>
          </a:p>
          <a:p>
            <a:pPr marL="0" indent="0">
              <a:buNone/>
            </a:pPr>
            <a:endParaRPr lang="en-GB"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868" y="4796557"/>
            <a:ext cx="1512168" cy="1512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54938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3">
                    <a:lumMod val="50000"/>
                  </a:schemeClr>
                </a:solidFill>
              </a:rPr>
              <a:t>How are we going to do this?</a:t>
            </a:r>
          </a:p>
        </p:txBody>
      </p:sp>
      <p:sp>
        <p:nvSpPr>
          <p:cNvPr id="3" name="Content Placeholder 2"/>
          <p:cNvSpPr>
            <a:spLocks noGrp="1"/>
          </p:cNvSpPr>
          <p:nvPr>
            <p:ph idx="1"/>
          </p:nvPr>
        </p:nvSpPr>
        <p:spPr/>
        <p:txBody>
          <a:bodyPr/>
          <a:lstStyle/>
          <a:p>
            <a:r>
              <a:rPr lang="en-GB" dirty="0">
                <a:solidFill>
                  <a:schemeClr val="accent3">
                    <a:lumMod val="50000"/>
                  </a:schemeClr>
                </a:solidFill>
              </a:rPr>
              <a:t>One session each week will be dedicated to spelling with their form tutor</a:t>
            </a:r>
          </a:p>
          <a:p>
            <a:r>
              <a:rPr lang="en-GB" dirty="0">
                <a:solidFill>
                  <a:schemeClr val="accent3">
                    <a:lumMod val="50000"/>
                  </a:schemeClr>
                </a:solidFill>
              </a:rPr>
              <a:t>Subject specific words</a:t>
            </a:r>
          </a:p>
          <a:p>
            <a:r>
              <a:rPr lang="en-GB" dirty="0">
                <a:solidFill>
                  <a:schemeClr val="accent3">
                    <a:lumMod val="50000"/>
                  </a:schemeClr>
                </a:solidFill>
              </a:rPr>
              <a:t>2 differentiated sets of spellings</a:t>
            </a:r>
          </a:p>
          <a:p>
            <a:pPr lvl="1">
              <a:buFont typeface="Wingdings" panose="05000000000000000000" pitchFamily="2" charset="2"/>
              <a:buChar char="Ø"/>
            </a:pPr>
            <a:r>
              <a:rPr lang="en-GB" dirty="0">
                <a:solidFill>
                  <a:schemeClr val="accent3">
                    <a:lumMod val="50000"/>
                  </a:schemeClr>
                </a:solidFill>
              </a:rPr>
              <a:t>Higher ability (group A) 	  5 spellings per week</a:t>
            </a:r>
          </a:p>
          <a:p>
            <a:pPr lvl="1">
              <a:buFont typeface="Wingdings" panose="05000000000000000000" pitchFamily="2" charset="2"/>
              <a:buChar char="Ø"/>
            </a:pPr>
            <a:r>
              <a:rPr lang="en-GB" dirty="0">
                <a:solidFill>
                  <a:schemeClr val="accent3">
                    <a:lumMod val="50000"/>
                  </a:schemeClr>
                </a:solidFill>
              </a:rPr>
              <a:t>Lower ability (group B)	  5 spellings per week</a:t>
            </a:r>
          </a:p>
          <a:p>
            <a:pPr lvl="1">
              <a:buFont typeface="Wingdings" panose="05000000000000000000" pitchFamily="2" charset="2"/>
              <a:buChar char="Ø"/>
            </a:pPr>
            <a:endParaRPr lang="en-GB" dirty="0">
              <a:solidFill>
                <a:schemeClr val="accent3">
                  <a:lumMod val="50000"/>
                </a:schemeClr>
              </a:solidFill>
            </a:endParaRPr>
          </a:p>
        </p:txBody>
      </p:sp>
      <p:sp>
        <p:nvSpPr>
          <p:cNvPr id="4" name="Rectangle 3"/>
          <p:cNvSpPr/>
          <p:nvPr/>
        </p:nvSpPr>
        <p:spPr>
          <a:xfrm>
            <a:off x="2676462" y="5503240"/>
            <a:ext cx="3225563" cy="923330"/>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5 Spellings</a:t>
            </a:r>
          </a:p>
        </p:txBody>
      </p:sp>
    </p:spTree>
    <p:extLst>
      <p:ext uri="{BB962C8B-B14F-4D97-AF65-F5344CB8AC3E}">
        <p14:creationId xmlns:p14="http://schemas.microsoft.com/office/powerpoint/2010/main" val="300482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3">
                    <a:lumMod val="50000"/>
                  </a:schemeClr>
                </a:solidFill>
              </a:rPr>
              <a:t>Do all children need spelling?</a:t>
            </a:r>
          </a:p>
        </p:txBody>
      </p:sp>
      <p:sp>
        <p:nvSpPr>
          <p:cNvPr id="3" name="Content Placeholder 2"/>
          <p:cNvSpPr>
            <a:spLocks noGrp="1"/>
          </p:cNvSpPr>
          <p:nvPr>
            <p:ph idx="1"/>
          </p:nvPr>
        </p:nvSpPr>
        <p:spPr/>
        <p:txBody>
          <a:bodyPr/>
          <a:lstStyle/>
          <a:p>
            <a:r>
              <a:rPr lang="en-GB" dirty="0">
                <a:solidFill>
                  <a:schemeClr val="accent3">
                    <a:lumMod val="50000"/>
                  </a:schemeClr>
                </a:solidFill>
              </a:rPr>
              <a:t>Yes – new vocabulary</a:t>
            </a:r>
          </a:p>
          <a:p>
            <a:r>
              <a:rPr lang="en-GB" dirty="0">
                <a:solidFill>
                  <a:schemeClr val="accent3">
                    <a:lumMod val="50000"/>
                  </a:schemeClr>
                </a:solidFill>
              </a:rPr>
              <a:t>We all have words that we misspell</a:t>
            </a:r>
          </a:p>
          <a:p>
            <a:r>
              <a:rPr lang="en-GB" dirty="0">
                <a:solidFill>
                  <a:schemeClr val="accent3">
                    <a:lumMod val="50000"/>
                  </a:schemeClr>
                </a:solidFill>
              </a:rPr>
              <a:t>Gain higher marks for the use of more sophisticated vocabulary</a:t>
            </a: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3863181"/>
            <a:ext cx="1907704" cy="1907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6326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3">
                    <a:lumMod val="50000"/>
                  </a:schemeClr>
                </a:solidFill>
              </a:rPr>
              <a:t>Weekly spellings example</a:t>
            </a:r>
          </a:p>
        </p:txBody>
      </p:sp>
      <p:sp>
        <p:nvSpPr>
          <p:cNvPr id="4" name="Text Placeholder 3"/>
          <p:cNvSpPr>
            <a:spLocks noGrp="1"/>
          </p:cNvSpPr>
          <p:nvPr>
            <p:ph type="body" idx="1"/>
          </p:nvPr>
        </p:nvSpPr>
        <p:spPr/>
        <p:txBody>
          <a:bodyPr/>
          <a:lstStyle/>
          <a:p>
            <a:r>
              <a:rPr lang="en-GB" dirty="0">
                <a:solidFill>
                  <a:schemeClr val="accent3">
                    <a:lumMod val="50000"/>
                  </a:schemeClr>
                </a:solidFill>
              </a:rPr>
              <a:t>Group A (higher ability)</a:t>
            </a:r>
          </a:p>
        </p:txBody>
      </p:sp>
      <p:sp>
        <p:nvSpPr>
          <p:cNvPr id="5" name="Content Placeholder 4"/>
          <p:cNvSpPr>
            <a:spLocks noGrp="1"/>
          </p:cNvSpPr>
          <p:nvPr>
            <p:ph sz="half" idx="2"/>
          </p:nvPr>
        </p:nvSpPr>
        <p:spPr/>
        <p:txBody>
          <a:bodyPr>
            <a:normAutofit/>
          </a:bodyPr>
          <a:lstStyle/>
          <a:p>
            <a:pPr marL="457200" indent="-457200">
              <a:buFont typeface="+mj-lt"/>
              <a:buAutoNum type="arabicPeriod"/>
            </a:pPr>
            <a:r>
              <a:rPr lang="en-GB" dirty="0"/>
              <a:t>subtraction</a:t>
            </a:r>
          </a:p>
          <a:p>
            <a:pPr marL="457200" indent="-457200">
              <a:buFont typeface="+mj-lt"/>
              <a:buAutoNum type="arabicPeriod"/>
            </a:pPr>
            <a:r>
              <a:rPr lang="en-GB" dirty="0"/>
              <a:t>percentage</a:t>
            </a:r>
          </a:p>
          <a:p>
            <a:pPr marL="457200" indent="-457200">
              <a:buFont typeface="+mj-lt"/>
              <a:buAutoNum type="arabicPeriod"/>
            </a:pPr>
            <a:r>
              <a:rPr lang="en-GB" dirty="0"/>
              <a:t>symmetry</a:t>
            </a:r>
          </a:p>
          <a:p>
            <a:pPr marL="457200" indent="-457200">
              <a:buFont typeface="+mj-lt"/>
              <a:buAutoNum type="arabicPeriod"/>
            </a:pPr>
            <a:r>
              <a:rPr lang="en-GB" dirty="0"/>
              <a:t>rotation</a:t>
            </a:r>
          </a:p>
          <a:p>
            <a:pPr marL="457200" indent="-457200">
              <a:buFont typeface="+mj-lt"/>
              <a:buAutoNum type="arabicPeriod"/>
            </a:pPr>
            <a:r>
              <a:rPr lang="en-GB" dirty="0"/>
              <a:t>multiplication</a:t>
            </a:r>
          </a:p>
          <a:p>
            <a:pPr marL="457200" indent="-457200">
              <a:buFont typeface="+mj-lt"/>
              <a:buAutoNum type="arabicPeriod"/>
            </a:pPr>
            <a:endParaRPr lang="en-GB" dirty="0"/>
          </a:p>
        </p:txBody>
      </p:sp>
      <p:sp>
        <p:nvSpPr>
          <p:cNvPr id="6" name="Text Placeholder 5"/>
          <p:cNvSpPr>
            <a:spLocks noGrp="1"/>
          </p:cNvSpPr>
          <p:nvPr>
            <p:ph type="body" sz="quarter" idx="3"/>
          </p:nvPr>
        </p:nvSpPr>
        <p:spPr/>
        <p:txBody>
          <a:bodyPr/>
          <a:lstStyle/>
          <a:p>
            <a:r>
              <a:rPr lang="en-GB" dirty="0">
                <a:solidFill>
                  <a:schemeClr val="accent3">
                    <a:lumMod val="50000"/>
                  </a:schemeClr>
                </a:solidFill>
              </a:rPr>
              <a:t>Group B (lower ability)</a:t>
            </a:r>
          </a:p>
        </p:txBody>
      </p:sp>
      <p:sp>
        <p:nvSpPr>
          <p:cNvPr id="7" name="Content Placeholder 6"/>
          <p:cNvSpPr>
            <a:spLocks noGrp="1"/>
          </p:cNvSpPr>
          <p:nvPr>
            <p:ph sz="quarter" idx="4"/>
          </p:nvPr>
        </p:nvSpPr>
        <p:spPr>
          <a:xfrm>
            <a:off x="4645025" y="2174874"/>
            <a:ext cx="4041775" cy="4494485"/>
          </a:xfrm>
        </p:spPr>
        <p:txBody>
          <a:bodyPr>
            <a:normAutofit/>
          </a:bodyPr>
          <a:lstStyle/>
          <a:p>
            <a:pPr marL="457200" indent="-457200">
              <a:buFont typeface="+mj-lt"/>
              <a:buAutoNum type="arabicPeriod"/>
            </a:pPr>
            <a:r>
              <a:rPr lang="en-GB" dirty="0"/>
              <a:t>addition</a:t>
            </a:r>
          </a:p>
          <a:p>
            <a:pPr marL="457200" indent="-457200">
              <a:buFont typeface="+mj-lt"/>
              <a:buAutoNum type="arabicPeriod"/>
            </a:pPr>
            <a:r>
              <a:rPr lang="en-GB" dirty="0"/>
              <a:t>amount</a:t>
            </a:r>
          </a:p>
          <a:p>
            <a:pPr marL="457200" indent="-457200">
              <a:buFont typeface="+mj-lt"/>
              <a:buAutoNum type="arabicPeriod"/>
            </a:pPr>
            <a:r>
              <a:rPr lang="en-GB" dirty="0"/>
              <a:t>litre</a:t>
            </a:r>
          </a:p>
          <a:p>
            <a:pPr marL="457200" indent="-457200">
              <a:buFont typeface="+mj-lt"/>
              <a:buAutoNum type="arabicPeriod"/>
            </a:pPr>
            <a:r>
              <a:rPr lang="en-GB" dirty="0"/>
              <a:t>minus</a:t>
            </a:r>
          </a:p>
          <a:p>
            <a:pPr marL="457200" indent="-457200">
              <a:buFont typeface="+mj-lt"/>
              <a:buAutoNum type="arabicPeriod"/>
            </a:pPr>
            <a:r>
              <a:rPr lang="en-GB" dirty="0"/>
              <a:t>square</a:t>
            </a:r>
          </a:p>
          <a:p>
            <a:pPr marL="457200" indent="-457200">
              <a:buFont typeface="+mj-lt"/>
              <a:buAutoNum type="arabicPeriod"/>
            </a:pPr>
            <a:endParaRPr lang="en-GB" dirty="0"/>
          </a:p>
          <a:p>
            <a:endParaRPr lang="en-GB" dirty="0"/>
          </a:p>
          <a:p>
            <a:pPr marL="0" indent="0">
              <a:buNone/>
            </a:pP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1989" y="4581128"/>
            <a:ext cx="1524000"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3788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3">
                    <a:lumMod val="50000"/>
                  </a:schemeClr>
                </a:solidFill>
              </a:rPr>
              <a:t>Ways to learn spellings</a:t>
            </a:r>
          </a:p>
        </p:txBody>
      </p:sp>
      <p:sp>
        <p:nvSpPr>
          <p:cNvPr id="3" name="Content Placeholder 2"/>
          <p:cNvSpPr>
            <a:spLocks noGrp="1"/>
          </p:cNvSpPr>
          <p:nvPr>
            <p:ph idx="1"/>
          </p:nvPr>
        </p:nvSpPr>
        <p:spPr/>
        <p:txBody>
          <a:bodyPr>
            <a:normAutofit fontScale="85000" lnSpcReduction="10000"/>
          </a:bodyPr>
          <a:lstStyle/>
          <a:p>
            <a:r>
              <a:rPr lang="en-GB" dirty="0">
                <a:solidFill>
                  <a:schemeClr val="accent3">
                    <a:lumMod val="50000"/>
                  </a:schemeClr>
                </a:solidFill>
              </a:rPr>
              <a:t>Look, cover write &amp; check</a:t>
            </a:r>
          </a:p>
          <a:p>
            <a:r>
              <a:rPr lang="en-GB" dirty="0">
                <a:solidFill>
                  <a:srgbClr val="04516D"/>
                </a:solidFill>
              </a:rPr>
              <a:t>Find words within the word (there's a 'hen' in 'when'!) </a:t>
            </a:r>
          </a:p>
          <a:p>
            <a:r>
              <a:rPr lang="en-GB" dirty="0">
                <a:solidFill>
                  <a:srgbClr val="04516D"/>
                </a:solidFill>
              </a:rPr>
              <a:t>Break the word up into smaller parts (Wed + </a:t>
            </a:r>
            <a:r>
              <a:rPr lang="en-GB" dirty="0" err="1">
                <a:solidFill>
                  <a:srgbClr val="04516D"/>
                </a:solidFill>
              </a:rPr>
              <a:t>nes</a:t>
            </a:r>
            <a:r>
              <a:rPr lang="en-GB" dirty="0">
                <a:solidFill>
                  <a:srgbClr val="04516D"/>
                </a:solidFill>
              </a:rPr>
              <a:t> + day = Wednesday)</a:t>
            </a:r>
          </a:p>
          <a:p>
            <a:r>
              <a:rPr lang="en-GB" dirty="0">
                <a:solidFill>
                  <a:srgbClr val="04516D"/>
                </a:solidFill>
              </a:rPr>
              <a:t>Break the word up into sounds (</a:t>
            </a:r>
            <a:r>
              <a:rPr lang="en-GB" dirty="0" err="1">
                <a:solidFill>
                  <a:srgbClr val="04516D"/>
                </a:solidFill>
              </a:rPr>
              <a:t>th</a:t>
            </a:r>
            <a:r>
              <a:rPr lang="en-GB" dirty="0">
                <a:solidFill>
                  <a:srgbClr val="04516D"/>
                </a:solidFill>
              </a:rPr>
              <a:t>-a-</a:t>
            </a:r>
            <a:r>
              <a:rPr lang="en-GB" dirty="0" err="1">
                <a:solidFill>
                  <a:srgbClr val="04516D"/>
                </a:solidFill>
              </a:rPr>
              <a:t>nk</a:t>
            </a:r>
            <a:r>
              <a:rPr lang="en-GB" dirty="0">
                <a:solidFill>
                  <a:srgbClr val="04516D"/>
                </a:solidFill>
              </a:rPr>
              <a:t>) </a:t>
            </a:r>
          </a:p>
          <a:p>
            <a:r>
              <a:rPr lang="en-GB" dirty="0">
                <a:solidFill>
                  <a:srgbClr val="04516D"/>
                </a:solidFill>
              </a:rPr>
              <a:t>Make up a silly sentence using the letters (big elephants cause accidents under small elephants spells 'because')  - mnemonics</a:t>
            </a:r>
          </a:p>
          <a:p>
            <a:r>
              <a:rPr lang="en-GB" dirty="0">
                <a:solidFill>
                  <a:srgbClr val="04516D"/>
                </a:solidFill>
              </a:rPr>
              <a:t>Spelling rules</a:t>
            </a:r>
          </a:p>
          <a:p>
            <a:r>
              <a:rPr lang="en-GB" sz="4200" b="1" dirty="0">
                <a:solidFill>
                  <a:schemeClr val="accent3">
                    <a:lumMod val="50000"/>
                  </a:schemeClr>
                </a:solidFill>
              </a:rPr>
              <a:t>Simultaneous Oral Spelling</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7851" y="5013176"/>
            <a:ext cx="1670315" cy="1252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398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heel(1)">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4516D"/>
                </a:solidFill>
              </a:rPr>
              <a:t>Simultaneous Oral Spelling (SOS)</a:t>
            </a:r>
          </a:p>
        </p:txBody>
      </p:sp>
      <p:sp>
        <p:nvSpPr>
          <p:cNvPr id="3" name="Content Placeholder 2"/>
          <p:cNvSpPr>
            <a:spLocks noGrp="1"/>
          </p:cNvSpPr>
          <p:nvPr>
            <p:ph idx="1"/>
          </p:nvPr>
        </p:nvSpPr>
        <p:spPr/>
        <p:txBody>
          <a:bodyPr>
            <a:normAutofit/>
          </a:bodyPr>
          <a:lstStyle/>
          <a:p>
            <a:r>
              <a:rPr lang="en-GB" dirty="0">
                <a:solidFill>
                  <a:srgbClr val="04516D"/>
                </a:solidFill>
              </a:rPr>
              <a:t>Why use SOS?</a:t>
            </a:r>
          </a:p>
          <a:p>
            <a:r>
              <a:rPr lang="en-GB" dirty="0">
                <a:solidFill>
                  <a:srgbClr val="04516D"/>
                </a:solidFill>
              </a:rPr>
              <a:t>It accommodates all learners                    (visual, auditory &amp; kinesthetics')</a:t>
            </a:r>
          </a:p>
          <a:p>
            <a:pPr marL="0" indent="0">
              <a:buNone/>
            </a:pPr>
            <a:endParaRPr lang="en-GB" dirty="0">
              <a:solidFill>
                <a:srgbClr val="04516D"/>
              </a:solidFill>
            </a:endParaRPr>
          </a:p>
          <a:p>
            <a:pPr marL="0" indent="0">
              <a:buNone/>
            </a:pPr>
            <a:endParaRPr lang="en-GB" dirty="0">
              <a:solidFill>
                <a:srgbClr val="04516D"/>
              </a:solidFill>
            </a:endParaRPr>
          </a:p>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0536" y="2276963"/>
            <a:ext cx="2376264" cy="31724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5416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20080"/>
          </a:xfrm>
        </p:spPr>
        <p:txBody>
          <a:bodyPr>
            <a:normAutofit fontScale="90000"/>
          </a:bodyPr>
          <a:lstStyle/>
          <a:p>
            <a:r>
              <a:rPr lang="en-US" b="1" dirty="0">
                <a:solidFill>
                  <a:srgbClr val="04516D"/>
                </a:solidFill>
              </a:rPr>
              <a:t>The method to use is as follows:</a:t>
            </a:r>
            <a:br>
              <a:rPr lang="en-GB" dirty="0">
                <a:solidFill>
                  <a:srgbClr val="04516D"/>
                </a:solidFill>
              </a:rPr>
            </a:br>
            <a:endParaRPr lang="en-GB" dirty="0"/>
          </a:p>
        </p:txBody>
      </p:sp>
      <p:sp>
        <p:nvSpPr>
          <p:cNvPr id="3" name="Content Placeholder 2"/>
          <p:cNvSpPr>
            <a:spLocks noGrp="1"/>
          </p:cNvSpPr>
          <p:nvPr>
            <p:ph idx="1"/>
          </p:nvPr>
        </p:nvSpPr>
        <p:spPr>
          <a:xfrm>
            <a:off x="457200" y="1196752"/>
            <a:ext cx="8229600" cy="5112568"/>
          </a:xfrm>
        </p:spPr>
        <p:txBody>
          <a:bodyPr>
            <a:normAutofit/>
          </a:bodyPr>
          <a:lstStyle/>
          <a:p>
            <a:pPr marL="514350" lvl="0" indent="-514350">
              <a:buFont typeface="+mj-lt"/>
              <a:buAutoNum type="arabicPeriod"/>
            </a:pPr>
            <a:r>
              <a:rPr lang="en-US" dirty="0">
                <a:solidFill>
                  <a:srgbClr val="04516D"/>
                </a:solidFill>
              </a:rPr>
              <a:t>Write the target word </a:t>
            </a:r>
            <a:r>
              <a:rPr lang="en-US" dirty="0">
                <a:solidFill>
                  <a:srgbClr val="00B050"/>
                </a:solidFill>
              </a:rPr>
              <a:t>(visual)</a:t>
            </a:r>
            <a:endParaRPr lang="en-GB" dirty="0"/>
          </a:p>
          <a:p>
            <a:pPr marL="514350" lvl="0" indent="-514350">
              <a:buFont typeface="+mj-lt"/>
              <a:buAutoNum type="arabicPeriod"/>
            </a:pPr>
            <a:r>
              <a:rPr lang="en-US" dirty="0">
                <a:solidFill>
                  <a:srgbClr val="04516D"/>
                </a:solidFill>
              </a:rPr>
              <a:t>Tell your child what the word is </a:t>
            </a:r>
            <a:r>
              <a:rPr lang="en-US" dirty="0">
                <a:solidFill>
                  <a:srgbClr val="FF0000"/>
                </a:solidFill>
              </a:rPr>
              <a:t>(auditory)</a:t>
            </a:r>
            <a:endParaRPr lang="en-GB" dirty="0"/>
          </a:p>
          <a:p>
            <a:pPr marL="514350" lvl="0" indent="-514350">
              <a:buFont typeface="+mj-lt"/>
              <a:buAutoNum type="arabicPeriod"/>
            </a:pPr>
            <a:r>
              <a:rPr lang="en-US" dirty="0">
                <a:solidFill>
                  <a:srgbClr val="04516D"/>
                </a:solidFill>
              </a:rPr>
              <a:t>Ask your child to repeat the word (they can feel their speech organs) </a:t>
            </a:r>
            <a:r>
              <a:rPr lang="en-US" dirty="0">
                <a:solidFill>
                  <a:srgbClr val="7030A0"/>
                </a:solidFill>
              </a:rPr>
              <a:t>(kinesthetic)</a:t>
            </a:r>
            <a:endParaRPr lang="en-GB" dirty="0"/>
          </a:p>
          <a:p>
            <a:pPr marL="514350" lvl="0" indent="-514350">
              <a:buFont typeface="+mj-lt"/>
              <a:buAutoNum type="arabicPeriod"/>
            </a:pPr>
            <a:r>
              <a:rPr lang="en-US" dirty="0">
                <a:solidFill>
                  <a:srgbClr val="04516D"/>
                </a:solidFill>
              </a:rPr>
              <a:t>Ask your child, “What the letters/sounds that makes up the word?” (Some children will use the letter names, whereas others will feel more confident if they use the letter sounds. However, they </a:t>
            </a:r>
            <a:r>
              <a:rPr lang="en-US" b="1" dirty="0">
                <a:solidFill>
                  <a:srgbClr val="04516D"/>
                </a:solidFill>
              </a:rPr>
              <a:t>should not </a:t>
            </a:r>
            <a:r>
              <a:rPr lang="en-US" dirty="0">
                <a:solidFill>
                  <a:srgbClr val="04516D"/>
                </a:solidFill>
              </a:rPr>
              <a:t>mix the two.)</a:t>
            </a:r>
            <a:endParaRPr lang="en-GB" dirty="0">
              <a:solidFill>
                <a:srgbClr val="04516D"/>
              </a:solidFill>
            </a:endParaRPr>
          </a:p>
          <a:p>
            <a:endParaRPr lang="en-GB" dirty="0"/>
          </a:p>
        </p:txBody>
      </p:sp>
    </p:spTree>
    <p:extLst>
      <p:ext uri="{BB962C8B-B14F-4D97-AF65-F5344CB8AC3E}">
        <p14:creationId xmlns:p14="http://schemas.microsoft.com/office/powerpoint/2010/main" val="3225458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fontScale="92500" lnSpcReduction="20000"/>
          </a:bodyPr>
          <a:lstStyle/>
          <a:p>
            <a:pPr marL="514350" indent="-514350">
              <a:buFont typeface="+mj-lt"/>
              <a:buAutoNum type="arabicPeriod" startAt="5"/>
            </a:pPr>
            <a:r>
              <a:rPr lang="en-US" dirty="0">
                <a:solidFill>
                  <a:srgbClr val="04516D"/>
                </a:solidFill>
              </a:rPr>
              <a:t>Ask your child to write the word, saying the letter name/sounds and maybe blends, as they write it. </a:t>
            </a:r>
            <a:r>
              <a:rPr lang="en-US" dirty="0">
                <a:solidFill>
                  <a:srgbClr val="00B050"/>
                </a:solidFill>
              </a:rPr>
              <a:t>(visual, </a:t>
            </a:r>
            <a:r>
              <a:rPr lang="en-US" dirty="0">
                <a:solidFill>
                  <a:srgbClr val="FF0000"/>
                </a:solidFill>
              </a:rPr>
              <a:t>auditory &amp;</a:t>
            </a:r>
            <a:r>
              <a:rPr lang="en-US" dirty="0">
                <a:solidFill>
                  <a:srgbClr val="00B050"/>
                </a:solidFill>
              </a:rPr>
              <a:t> </a:t>
            </a:r>
            <a:r>
              <a:rPr lang="en-US" dirty="0">
                <a:solidFill>
                  <a:srgbClr val="7030A0"/>
                </a:solidFill>
              </a:rPr>
              <a:t>kinesthetic)</a:t>
            </a:r>
            <a:endParaRPr lang="en-GB" dirty="0">
              <a:solidFill>
                <a:srgbClr val="04516D"/>
              </a:solidFill>
            </a:endParaRPr>
          </a:p>
          <a:p>
            <a:pPr marL="514350" lvl="0" indent="-514350">
              <a:buFont typeface="+mj-lt"/>
              <a:buAutoNum type="arabicPeriod" startAt="5"/>
            </a:pPr>
            <a:r>
              <a:rPr lang="en-US" dirty="0">
                <a:solidFill>
                  <a:srgbClr val="04516D"/>
                </a:solidFill>
              </a:rPr>
              <a:t>Once your child has finished writing the word, ask them, “What is the word?” </a:t>
            </a:r>
            <a:endParaRPr lang="en-GB" dirty="0">
              <a:solidFill>
                <a:srgbClr val="04516D"/>
              </a:solidFill>
            </a:endParaRPr>
          </a:p>
          <a:p>
            <a:pPr marL="514350" lvl="0" indent="-514350">
              <a:buFont typeface="+mj-lt"/>
              <a:buAutoNum type="arabicPeriod" startAt="5"/>
            </a:pPr>
            <a:r>
              <a:rPr lang="en-US" dirty="0">
                <a:solidFill>
                  <a:srgbClr val="04516D"/>
                </a:solidFill>
              </a:rPr>
              <a:t>Check the word has been written correctly and ask your child to check also. </a:t>
            </a:r>
            <a:endParaRPr lang="en-GB" dirty="0">
              <a:solidFill>
                <a:srgbClr val="04516D"/>
              </a:solidFill>
            </a:endParaRPr>
          </a:p>
          <a:p>
            <a:pPr marL="514350" lvl="0" indent="-514350">
              <a:buFont typeface="+mj-lt"/>
              <a:buAutoNum type="arabicPeriod" startAt="5"/>
            </a:pPr>
            <a:r>
              <a:rPr lang="en-US" dirty="0">
                <a:solidFill>
                  <a:srgbClr val="04516D"/>
                </a:solidFill>
              </a:rPr>
              <a:t>If an error has been made, then ask your child to look at each letter individually, starting with first letter. Once they see where the error has been made, then ask them to write it again, in the same box, but ensure that they still say the letter name or sound as they write it.</a:t>
            </a:r>
            <a:endParaRPr lang="en-GB" dirty="0">
              <a:solidFill>
                <a:srgbClr val="04516D"/>
              </a:solidFill>
            </a:endParaRPr>
          </a:p>
        </p:txBody>
      </p:sp>
    </p:spTree>
    <p:extLst>
      <p:ext uri="{BB962C8B-B14F-4D97-AF65-F5344CB8AC3E}">
        <p14:creationId xmlns:p14="http://schemas.microsoft.com/office/powerpoint/2010/main" val="3859982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TotalTime>
  <Words>607</Words>
  <Application>Microsoft Office PowerPoint</Application>
  <PresentationFormat>On-screen Show (4:3)</PresentationFormat>
  <Paragraphs>60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Office Theme</vt:lpstr>
      <vt:lpstr>Form Time Spelling</vt:lpstr>
      <vt:lpstr>Why are we doing this?</vt:lpstr>
      <vt:lpstr>How are we going to do this?</vt:lpstr>
      <vt:lpstr>Do all children need spelling?</vt:lpstr>
      <vt:lpstr>Weekly spellings example</vt:lpstr>
      <vt:lpstr>Ways to learn spellings</vt:lpstr>
      <vt:lpstr>Simultaneous Oral Spelling (SOS)</vt:lpstr>
      <vt:lpstr>The method to use is as follows: </vt:lpstr>
      <vt:lpstr>PowerPoint Presentation</vt:lpstr>
      <vt:lpstr>PowerPoint Presentation</vt:lpstr>
      <vt:lpstr>Final steps</vt:lpstr>
    </vt:vector>
  </TitlesOfParts>
  <Company>Alsager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Spelling in year 7</dc:title>
  <dc:creator>Judith Barwick</dc:creator>
  <cp:lastModifiedBy>Jane Griffiths</cp:lastModifiedBy>
  <cp:revision>21</cp:revision>
  <dcterms:created xsi:type="dcterms:W3CDTF">2013-11-01T13:19:18Z</dcterms:created>
  <dcterms:modified xsi:type="dcterms:W3CDTF">2020-04-27T13:38:31Z</dcterms:modified>
</cp:coreProperties>
</file>