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1" r:id="rId2"/>
    <p:sldId id="277" r:id="rId3"/>
    <p:sldId id="278" r:id="rId4"/>
    <p:sldId id="260" r:id="rId5"/>
    <p:sldId id="259" r:id="rId6"/>
    <p:sldId id="262" r:id="rId7"/>
    <p:sldId id="263" r:id="rId8"/>
    <p:sldId id="258"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p:cViewPr varScale="1">
        <p:scale>
          <a:sx n="57" d="100"/>
          <a:sy n="57" d="100"/>
        </p:scale>
        <p:origin x="7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A3DA8-2D65-48BF-8D36-FB553E145ED9}" type="datetimeFigureOut">
              <a:rPr lang="en-GB" smtClean="0"/>
              <a:t>04/03/2020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3E58D-23CE-45DB-841A-51752301065E}" type="slidenum">
              <a:rPr lang="en-GB" smtClean="0"/>
              <a:t>‹#›</a:t>
            </a:fld>
            <a:endParaRPr lang="en-GB"/>
          </a:p>
        </p:txBody>
      </p:sp>
    </p:spTree>
    <p:extLst>
      <p:ext uri="{BB962C8B-B14F-4D97-AF65-F5344CB8AC3E}">
        <p14:creationId xmlns:p14="http://schemas.microsoft.com/office/powerpoint/2010/main" val="497940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2C5171B-0F59-48D2-A75D-67A05B555998}" type="datetimeFigureOut">
              <a:rPr lang="en-GB"/>
              <a:pPr>
                <a:defRPr/>
              </a:pPr>
              <a:t>04/03/2020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D4603C3-08DE-4E7E-9DAB-24953258A475}" type="slidenum">
              <a:rPr lang="en-GB" altLang="en-US"/>
              <a:pPr>
                <a:defRPr/>
              </a:pPr>
              <a:t>‹#›</a:t>
            </a:fld>
            <a:endParaRPr lang="en-GB" altLang="en-US"/>
          </a:p>
        </p:txBody>
      </p:sp>
    </p:spTree>
    <p:extLst>
      <p:ext uri="{BB962C8B-B14F-4D97-AF65-F5344CB8AC3E}">
        <p14:creationId xmlns:p14="http://schemas.microsoft.com/office/powerpoint/2010/main" val="71982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A97187A-F590-489E-B325-0ACCDD0FFF9B}" type="datetimeFigureOut">
              <a:rPr lang="en-GB"/>
              <a:pPr>
                <a:defRPr/>
              </a:pPr>
              <a:t>04/03/2020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D7DD1A0-4164-4874-A823-D49C23F8CCF8}" type="slidenum">
              <a:rPr lang="en-GB" altLang="en-US"/>
              <a:pPr>
                <a:defRPr/>
              </a:pPr>
              <a:t>‹#›</a:t>
            </a:fld>
            <a:endParaRPr lang="en-GB" altLang="en-US"/>
          </a:p>
        </p:txBody>
      </p:sp>
    </p:spTree>
    <p:extLst>
      <p:ext uri="{BB962C8B-B14F-4D97-AF65-F5344CB8AC3E}">
        <p14:creationId xmlns:p14="http://schemas.microsoft.com/office/powerpoint/2010/main" val="248987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84A1B18-2933-4BDA-8CEA-CB5DECB10643}" type="datetimeFigureOut">
              <a:rPr lang="en-GB"/>
              <a:pPr>
                <a:defRPr/>
              </a:pPr>
              <a:t>04/03/2020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44AA730-E4BC-4F40-926E-051FC07D5D93}" type="slidenum">
              <a:rPr lang="en-GB" altLang="en-US"/>
              <a:pPr>
                <a:defRPr/>
              </a:pPr>
              <a:t>‹#›</a:t>
            </a:fld>
            <a:endParaRPr lang="en-GB" altLang="en-US"/>
          </a:p>
        </p:txBody>
      </p:sp>
    </p:spTree>
    <p:extLst>
      <p:ext uri="{BB962C8B-B14F-4D97-AF65-F5344CB8AC3E}">
        <p14:creationId xmlns:p14="http://schemas.microsoft.com/office/powerpoint/2010/main" val="312214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66F905A-3750-4A29-ABDB-F7E7A4211022}" type="datetimeFigureOut">
              <a:rPr lang="en-GB"/>
              <a:pPr>
                <a:defRPr/>
              </a:pPr>
              <a:t>04/03/2020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B7C2BDC-9E0C-43ED-A99A-C4645C49140B}" type="slidenum">
              <a:rPr lang="en-GB" altLang="en-US"/>
              <a:pPr>
                <a:defRPr/>
              </a:pPr>
              <a:t>‹#›</a:t>
            </a:fld>
            <a:endParaRPr lang="en-GB" altLang="en-US"/>
          </a:p>
        </p:txBody>
      </p:sp>
    </p:spTree>
    <p:extLst>
      <p:ext uri="{BB962C8B-B14F-4D97-AF65-F5344CB8AC3E}">
        <p14:creationId xmlns:p14="http://schemas.microsoft.com/office/powerpoint/2010/main" val="9778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40283D3D-477C-4423-B6EC-DB1ADA0503B3}" type="datetimeFigureOut">
              <a:rPr lang="en-GB"/>
              <a:pPr>
                <a:defRPr/>
              </a:pPr>
              <a:t>04/03/2020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96DB09-62AA-4786-9B13-A2D37599B962}" type="slidenum">
              <a:rPr lang="en-GB" altLang="en-US"/>
              <a:pPr>
                <a:defRPr/>
              </a:pPr>
              <a:t>‹#›</a:t>
            </a:fld>
            <a:endParaRPr lang="en-GB" altLang="en-US"/>
          </a:p>
        </p:txBody>
      </p:sp>
    </p:spTree>
    <p:extLst>
      <p:ext uri="{BB962C8B-B14F-4D97-AF65-F5344CB8AC3E}">
        <p14:creationId xmlns:p14="http://schemas.microsoft.com/office/powerpoint/2010/main" val="6972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C636E8F5-A975-4512-B4FB-54CA106D0ADB}" type="datetimeFigureOut">
              <a:rPr lang="en-GB"/>
              <a:pPr>
                <a:defRPr/>
              </a:pPr>
              <a:t>04/03/2020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BEC5399-5BCC-4489-B475-DAA590033190}" type="slidenum">
              <a:rPr lang="en-GB" altLang="en-US"/>
              <a:pPr>
                <a:defRPr/>
              </a:pPr>
              <a:t>‹#›</a:t>
            </a:fld>
            <a:endParaRPr lang="en-GB" altLang="en-US"/>
          </a:p>
        </p:txBody>
      </p:sp>
    </p:spTree>
    <p:extLst>
      <p:ext uri="{BB962C8B-B14F-4D97-AF65-F5344CB8AC3E}">
        <p14:creationId xmlns:p14="http://schemas.microsoft.com/office/powerpoint/2010/main" val="323562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ED9C330-0166-414C-8810-5A13AF37655D}" type="datetimeFigureOut">
              <a:rPr lang="en-GB"/>
              <a:pPr>
                <a:defRPr/>
              </a:pPr>
              <a:t>04/03/2020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0E0D900-8158-42DC-ABA1-010092F81008}" type="slidenum">
              <a:rPr lang="en-GB" altLang="en-US"/>
              <a:pPr>
                <a:defRPr/>
              </a:pPr>
              <a:t>‹#›</a:t>
            </a:fld>
            <a:endParaRPr lang="en-GB" altLang="en-US"/>
          </a:p>
        </p:txBody>
      </p:sp>
    </p:spTree>
    <p:extLst>
      <p:ext uri="{BB962C8B-B14F-4D97-AF65-F5344CB8AC3E}">
        <p14:creationId xmlns:p14="http://schemas.microsoft.com/office/powerpoint/2010/main" val="360439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7BEDF6F-008A-44B8-BC27-3C711899882C}" type="datetimeFigureOut">
              <a:rPr lang="en-GB"/>
              <a:pPr>
                <a:defRPr/>
              </a:pPr>
              <a:t>04/03/2020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1755B00-D042-4B80-9067-B2163C5EA3B7}" type="slidenum">
              <a:rPr lang="en-GB" altLang="en-US"/>
              <a:pPr>
                <a:defRPr/>
              </a:pPr>
              <a:t>‹#›</a:t>
            </a:fld>
            <a:endParaRPr lang="en-GB" altLang="en-US"/>
          </a:p>
        </p:txBody>
      </p:sp>
    </p:spTree>
    <p:extLst>
      <p:ext uri="{BB962C8B-B14F-4D97-AF65-F5344CB8AC3E}">
        <p14:creationId xmlns:p14="http://schemas.microsoft.com/office/powerpoint/2010/main" val="288802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DCAE9C-A369-44D4-B601-5C6D0F6E5939}" type="datetimeFigureOut">
              <a:rPr lang="en-GB"/>
              <a:pPr>
                <a:defRPr/>
              </a:pPr>
              <a:t>04/03/2020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6EC3B25-0C4B-4020-89D3-8FD5AB597FFE}" type="slidenum">
              <a:rPr lang="en-GB" altLang="en-US"/>
              <a:pPr>
                <a:defRPr/>
              </a:pPr>
              <a:t>‹#›</a:t>
            </a:fld>
            <a:endParaRPr lang="en-GB" altLang="en-US"/>
          </a:p>
        </p:txBody>
      </p:sp>
    </p:spTree>
    <p:extLst>
      <p:ext uri="{BB962C8B-B14F-4D97-AF65-F5344CB8AC3E}">
        <p14:creationId xmlns:p14="http://schemas.microsoft.com/office/powerpoint/2010/main" val="241335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8206EC12-1852-48C7-9EC8-279E55613FAD}" type="datetimeFigureOut">
              <a:rPr lang="en-GB"/>
              <a:pPr>
                <a:defRPr/>
              </a:pPr>
              <a:t>04/03/2020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3F6D7A7-A74D-49C3-BB9D-6D9C2F88B905}" type="slidenum">
              <a:rPr lang="en-GB" altLang="en-US"/>
              <a:pPr>
                <a:defRPr/>
              </a:pPr>
              <a:t>‹#›</a:t>
            </a:fld>
            <a:endParaRPr lang="en-GB" altLang="en-US"/>
          </a:p>
        </p:txBody>
      </p:sp>
    </p:spTree>
    <p:extLst>
      <p:ext uri="{BB962C8B-B14F-4D97-AF65-F5344CB8AC3E}">
        <p14:creationId xmlns:p14="http://schemas.microsoft.com/office/powerpoint/2010/main" val="138264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BCA50C6-D874-4D44-8DA9-0E473D239BCA}" type="datetimeFigureOut">
              <a:rPr lang="en-GB"/>
              <a:pPr>
                <a:defRPr/>
              </a:pPr>
              <a:t>04/03/2020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E5EFFD3-A227-43A5-8779-948DDC16F4AE}" type="slidenum">
              <a:rPr lang="en-GB" altLang="en-US"/>
              <a:pPr>
                <a:defRPr/>
              </a:pPr>
              <a:t>‹#›</a:t>
            </a:fld>
            <a:endParaRPr lang="en-GB" altLang="en-US"/>
          </a:p>
        </p:txBody>
      </p:sp>
    </p:spTree>
    <p:extLst>
      <p:ext uri="{BB962C8B-B14F-4D97-AF65-F5344CB8AC3E}">
        <p14:creationId xmlns:p14="http://schemas.microsoft.com/office/powerpoint/2010/main" val="129460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16669BD-4AC2-41FC-B9E9-533851565F2F}" type="datetimeFigureOut">
              <a:rPr lang="en-GB"/>
              <a:pPr>
                <a:defRPr/>
              </a:pPr>
              <a:t>04/03/2020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EFDD400-DCEF-466B-AB28-3C581FCE056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05" y="95572"/>
            <a:ext cx="2509154" cy="1294788"/>
          </a:xfrm>
          <a:prstGeom prst="rect">
            <a:avLst/>
          </a:prstGeom>
        </p:spPr>
      </p:pic>
      <p:grpSp>
        <p:nvGrpSpPr>
          <p:cNvPr id="6" name="Group 5"/>
          <p:cNvGrpSpPr/>
          <p:nvPr/>
        </p:nvGrpSpPr>
        <p:grpSpPr>
          <a:xfrm rot="572469">
            <a:off x="5809812" y="244735"/>
            <a:ext cx="3115209" cy="1944216"/>
            <a:chOff x="5436096" y="332656"/>
            <a:chExt cx="2880320" cy="1944216"/>
          </a:xfrm>
          <a:effectLst>
            <a:outerShdw blurRad="50800" dist="38100" dir="18900000" algn="bl" rotWithShape="0">
              <a:prstClr val="black">
                <a:alpha val="40000"/>
              </a:prstClr>
            </a:outerShdw>
          </a:effectLst>
        </p:grpSpPr>
        <p:pic>
          <p:nvPicPr>
            <p:cNvPr id="4" name="Picture 3"/>
            <p:cNvPicPr>
              <a:picLocks noChangeAspect="1"/>
            </p:cNvPicPr>
            <p:nvPr/>
          </p:nvPicPr>
          <p:blipFill>
            <a:blip r:embed="rId3"/>
            <a:stretch>
              <a:fillRect/>
            </a:stretch>
          </p:blipFill>
          <p:spPr>
            <a:xfrm>
              <a:off x="5508104" y="404664"/>
              <a:ext cx="2619375" cy="1743075"/>
            </a:xfrm>
            <a:prstGeom prst="rect">
              <a:avLst/>
            </a:prstGeom>
          </p:spPr>
        </p:pic>
        <p:sp>
          <p:nvSpPr>
            <p:cNvPr id="5" name="Rounded Rectangular Callout 4"/>
            <p:cNvSpPr/>
            <p:nvPr/>
          </p:nvSpPr>
          <p:spPr>
            <a:xfrm>
              <a:off x="5436096" y="332656"/>
              <a:ext cx="2880320" cy="1944216"/>
            </a:xfrm>
            <a:prstGeom prst="wedgeRoundRectCallout">
              <a:avLst>
                <a:gd name="adj1" fmla="val -56338"/>
                <a:gd name="adj2" fmla="val 69956"/>
                <a:gd name="adj3" fmla="val 16667"/>
              </a:avLst>
            </a:prstGeom>
            <a:noFill/>
            <a:ln w="76200">
              <a:solidFill>
                <a:schemeClr val="accent2">
                  <a:lumMod val="75000"/>
                </a:schemeClr>
              </a:solidFill>
            </a:ln>
            <a:effectLst>
              <a:reflection blurRad="6350" stA="52000" endA="300" endPos="35000" dir="5400000" sy="-100000" algn="bl" rotWithShape="0"/>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7-Point Star 6"/>
          <p:cNvSpPr/>
          <p:nvPr/>
        </p:nvSpPr>
        <p:spPr>
          <a:xfrm rot="21263828">
            <a:off x="-231371" y="643507"/>
            <a:ext cx="6156176" cy="5184349"/>
          </a:xfrm>
          <a:prstGeom prst="star7">
            <a:avLst/>
          </a:prstGeom>
          <a:solidFill>
            <a:schemeClr val="bg2">
              <a:lumMod val="9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accent2">
                    <a:lumMod val="75000"/>
                  </a:schemeClr>
                </a:solidFill>
                <a:latin typeface="Arial Rounded MT Bold" panose="020F0704030504030204" pitchFamily="34" charset="0"/>
              </a:rPr>
              <a:t>The NHS is the biggest employer in the UK and the 5</a:t>
            </a:r>
            <a:r>
              <a:rPr lang="en-GB" sz="3200" baseline="30000" dirty="0" smtClean="0">
                <a:solidFill>
                  <a:schemeClr val="accent2">
                    <a:lumMod val="75000"/>
                  </a:schemeClr>
                </a:solidFill>
                <a:latin typeface="Arial Rounded MT Bold" panose="020F0704030504030204" pitchFamily="34" charset="0"/>
              </a:rPr>
              <a:t>th</a:t>
            </a:r>
            <a:r>
              <a:rPr lang="en-GB" sz="3200" dirty="0" smtClean="0">
                <a:solidFill>
                  <a:schemeClr val="accent2">
                    <a:lumMod val="75000"/>
                  </a:schemeClr>
                </a:solidFill>
                <a:latin typeface="Arial Rounded MT Bold" panose="020F0704030504030204" pitchFamily="34" charset="0"/>
              </a:rPr>
              <a:t> biggest in the world!</a:t>
            </a:r>
            <a:endParaRPr lang="en-GB" sz="3200" dirty="0">
              <a:solidFill>
                <a:schemeClr val="accent2">
                  <a:lumMod val="75000"/>
                </a:schemeClr>
              </a:solidFill>
              <a:latin typeface="Arial Rounded MT Bold" panose="020F0704030504030204" pitchFamily="34" charset="0"/>
            </a:endParaRPr>
          </a:p>
        </p:txBody>
      </p:sp>
      <p:pic>
        <p:nvPicPr>
          <p:cNvPr id="8" name="Picture 7"/>
          <p:cNvPicPr>
            <a:picLocks noChangeAspect="1"/>
          </p:cNvPicPr>
          <p:nvPr/>
        </p:nvPicPr>
        <p:blipFill>
          <a:blip r:embed="rId4"/>
          <a:stretch>
            <a:fillRect/>
          </a:stretch>
        </p:blipFill>
        <p:spPr>
          <a:xfrm>
            <a:off x="6113075" y="4941168"/>
            <a:ext cx="3029975" cy="1511939"/>
          </a:xfrm>
          <a:prstGeom prst="rect">
            <a:avLst/>
          </a:prstGeom>
        </p:spPr>
      </p:pic>
      <p:pic>
        <p:nvPicPr>
          <p:cNvPr id="9" name="Picture 8"/>
          <p:cNvPicPr>
            <a:picLocks noChangeAspect="1"/>
          </p:cNvPicPr>
          <p:nvPr/>
        </p:nvPicPr>
        <p:blipFill>
          <a:blip r:embed="rId5"/>
          <a:stretch>
            <a:fillRect/>
          </a:stretch>
        </p:blipFill>
        <p:spPr>
          <a:xfrm>
            <a:off x="6113075" y="4160812"/>
            <a:ext cx="2994270" cy="780356"/>
          </a:xfrm>
          <a:prstGeom prst="rect">
            <a:avLst/>
          </a:prstGeom>
        </p:spPr>
      </p:pic>
    </p:spTree>
    <p:extLst>
      <p:ext uri="{BB962C8B-B14F-4D97-AF65-F5344CB8AC3E}">
        <p14:creationId xmlns:p14="http://schemas.microsoft.com/office/powerpoint/2010/main" val="524969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0780" y="1120102"/>
            <a:ext cx="1970838" cy="587336"/>
          </a:xfrm>
          <a:prstGeom prst="rect">
            <a:avLst/>
          </a:prstGeom>
        </p:spPr>
      </p:pic>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107504" y="-15754"/>
            <a:ext cx="2268252" cy="2121598"/>
          </a:xfrm>
          <a:prstGeom prst="rect">
            <a:avLst/>
          </a:prstGeom>
        </p:spPr>
      </p:pic>
      <p:pic>
        <p:nvPicPr>
          <p:cNvPr id="5" name="Picture 4"/>
          <p:cNvPicPr>
            <a:picLocks noChangeAspect="1"/>
          </p:cNvPicPr>
          <p:nvPr/>
        </p:nvPicPr>
        <p:blipFill>
          <a:blip r:embed="rId4"/>
          <a:stretch>
            <a:fillRect/>
          </a:stretch>
        </p:blipFill>
        <p:spPr>
          <a:xfrm>
            <a:off x="6848174" y="-15754"/>
            <a:ext cx="2271713" cy="1135856"/>
          </a:xfrm>
          <a:prstGeom prst="rect">
            <a:avLst/>
          </a:prstGeom>
        </p:spPr>
      </p:pic>
      <p:sp>
        <p:nvSpPr>
          <p:cNvPr id="6" name="Snip Single Corner Rectangle 5"/>
          <p:cNvSpPr/>
          <p:nvPr/>
        </p:nvSpPr>
        <p:spPr>
          <a:xfrm>
            <a:off x="843594" y="2204864"/>
            <a:ext cx="7822975" cy="3662848"/>
          </a:xfrm>
          <a:prstGeom prst="snip1Rect">
            <a:avLst/>
          </a:prstGeom>
          <a:solidFill>
            <a:schemeClr val="bg2">
              <a:lumMod val="9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chemeClr val="tx1"/>
                </a:solidFill>
                <a:latin typeface="Arial Rounded MT Bold" panose="020F0704030504030204" pitchFamily="34" charset="0"/>
              </a:rPr>
              <a:t>Where can R.E take your career?</a:t>
            </a:r>
          </a:p>
          <a:p>
            <a:pPr algn="ctr"/>
            <a:endParaRPr lang="en-GB" u="sng" dirty="0">
              <a:solidFill>
                <a:schemeClr val="tx1"/>
              </a:solidFill>
              <a:latin typeface="Arial Rounded MT Bold" panose="020F0704030504030204" pitchFamily="34" charset="0"/>
            </a:endParaRPr>
          </a:p>
          <a:p>
            <a:pPr algn="ctr"/>
            <a:r>
              <a:rPr lang="en-GB" sz="3200" dirty="0">
                <a:solidFill>
                  <a:srgbClr val="C00000"/>
                </a:solidFill>
                <a:latin typeface="Arial Rounded MT Bold" panose="020F0704030504030204" pitchFamily="34" charset="0"/>
              </a:rPr>
              <a:t>Education:</a:t>
            </a:r>
          </a:p>
          <a:p>
            <a:pPr algn="ctr"/>
            <a:r>
              <a:rPr lang="en-GB" dirty="0">
                <a:solidFill>
                  <a:schemeClr val="tx1"/>
                </a:solidFill>
                <a:latin typeface="Arial Rounded MT Bold" panose="020F0704030504030204" pitchFamily="34" charset="0"/>
              </a:rPr>
              <a:t>This refers to education outside schools and includes pupil referral units, hospital schools, home teaching services, tuition centres and E-learning centres, among others.</a:t>
            </a:r>
          </a:p>
          <a:p>
            <a:pPr algn="ctr"/>
            <a:r>
              <a:rPr lang="en-GB" u="sng" dirty="0">
                <a:solidFill>
                  <a:schemeClr val="tx1"/>
                </a:solidFill>
                <a:latin typeface="Arial Rounded MT Bold" panose="020F0704030504030204" pitchFamily="34" charset="0"/>
              </a:rPr>
              <a:t>Career paths include</a:t>
            </a:r>
            <a:r>
              <a:rPr lang="en-GB" dirty="0">
                <a:solidFill>
                  <a:schemeClr val="tx1"/>
                </a:solidFill>
                <a:latin typeface="Arial Rounded MT Bold" panose="020F0704030504030204" pitchFamily="34" charset="0"/>
              </a:rPr>
              <a:t>:</a:t>
            </a:r>
          </a:p>
          <a:p>
            <a:pPr marL="342900" indent="-342900" algn="ctr">
              <a:buFontTx/>
              <a:buChar char="-"/>
            </a:pPr>
            <a:r>
              <a:rPr lang="en-GB" dirty="0">
                <a:solidFill>
                  <a:schemeClr val="tx1"/>
                </a:solidFill>
                <a:latin typeface="Arial Rounded MT Bold" panose="020F0704030504030204" pitchFamily="34" charset="0"/>
              </a:rPr>
              <a:t>Nursery work</a:t>
            </a:r>
          </a:p>
          <a:p>
            <a:pPr marL="342900" indent="-342900" algn="ctr">
              <a:buFontTx/>
              <a:buChar char="-"/>
            </a:pPr>
            <a:r>
              <a:rPr lang="en-GB" dirty="0">
                <a:solidFill>
                  <a:schemeClr val="tx1"/>
                </a:solidFill>
                <a:latin typeface="Arial Rounded MT Bold" panose="020F0704030504030204" pitchFamily="34" charset="0"/>
              </a:rPr>
              <a:t>Teaching assistant</a:t>
            </a:r>
          </a:p>
          <a:p>
            <a:pPr marL="342900" indent="-342900" algn="ctr">
              <a:buFontTx/>
              <a:buChar char="-"/>
            </a:pPr>
            <a:r>
              <a:rPr lang="en-GB" dirty="0">
                <a:solidFill>
                  <a:schemeClr val="tx1"/>
                </a:solidFill>
                <a:latin typeface="Arial Rounded MT Bold" panose="020F0704030504030204" pitchFamily="34" charset="0"/>
              </a:rPr>
              <a:t>Support worker</a:t>
            </a:r>
          </a:p>
          <a:p>
            <a:pPr marL="342900" indent="-342900" algn="ctr">
              <a:buFontTx/>
              <a:buChar char="-"/>
            </a:pPr>
            <a:r>
              <a:rPr lang="en-GB" dirty="0">
                <a:solidFill>
                  <a:schemeClr val="tx1"/>
                </a:solidFill>
                <a:latin typeface="Arial Rounded MT Bold" panose="020F0704030504030204" pitchFamily="34" charset="0"/>
              </a:rPr>
              <a:t>Recovery support worker</a:t>
            </a:r>
          </a:p>
        </p:txBody>
      </p:sp>
    </p:spTree>
    <p:extLst>
      <p:ext uri="{BB962C8B-B14F-4D97-AF65-F5344CB8AC3E}">
        <p14:creationId xmlns:p14="http://schemas.microsoft.com/office/powerpoint/2010/main" val="422664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72469">
            <a:off x="5500360" y="1040801"/>
            <a:ext cx="2336407" cy="1458162"/>
            <a:chOff x="5436096" y="332656"/>
            <a:chExt cx="2880320" cy="1944216"/>
          </a:xfrm>
          <a:effectLst>
            <a:outerShdw blurRad="50800" dist="38100" dir="18900000" algn="bl" rotWithShape="0">
              <a:prstClr val="black">
                <a:alpha val="40000"/>
              </a:prstClr>
            </a:outerShdw>
          </a:effectLst>
        </p:grpSpPr>
        <p:pic>
          <p:nvPicPr>
            <p:cNvPr id="4" name="Picture 3"/>
            <p:cNvPicPr>
              <a:picLocks noChangeAspect="1"/>
            </p:cNvPicPr>
            <p:nvPr/>
          </p:nvPicPr>
          <p:blipFill>
            <a:blip r:embed="rId2"/>
            <a:stretch>
              <a:fillRect/>
            </a:stretch>
          </p:blipFill>
          <p:spPr>
            <a:xfrm>
              <a:off x="5508104" y="404664"/>
              <a:ext cx="2619375" cy="1743075"/>
            </a:xfrm>
            <a:prstGeom prst="rect">
              <a:avLst/>
            </a:prstGeom>
          </p:spPr>
        </p:pic>
        <p:sp>
          <p:nvSpPr>
            <p:cNvPr id="5" name="Rounded Rectangular Callout 4"/>
            <p:cNvSpPr/>
            <p:nvPr/>
          </p:nvSpPr>
          <p:spPr>
            <a:xfrm>
              <a:off x="5436096" y="332656"/>
              <a:ext cx="2880320" cy="1944216"/>
            </a:xfrm>
            <a:prstGeom prst="wedgeRoundRectCallout">
              <a:avLst>
                <a:gd name="adj1" fmla="val -56338"/>
                <a:gd name="adj2" fmla="val 69956"/>
                <a:gd name="adj3" fmla="val 16667"/>
              </a:avLst>
            </a:prstGeom>
            <a:noFill/>
            <a:ln w="76200">
              <a:solidFill>
                <a:schemeClr val="accent2">
                  <a:lumMod val="75000"/>
                </a:schemeClr>
              </a:solidFill>
            </a:ln>
            <a:effectLst>
              <a:reflection blurRad="6350" stA="52000" endA="300" endPos="35000" dir="5400000" sy="-100000" algn="bl" rotWithShape="0"/>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7-Point Star 6"/>
          <p:cNvSpPr/>
          <p:nvPr/>
        </p:nvSpPr>
        <p:spPr>
          <a:xfrm rot="21263828">
            <a:off x="866990" y="1245090"/>
            <a:ext cx="4714976" cy="3988068"/>
          </a:xfrm>
          <a:prstGeom prst="star7">
            <a:avLst/>
          </a:prstGeom>
          <a:solidFill>
            <a:schemeClr val="bg2">
              <a:lumMod val="9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accent2">
                  <a:lumMod val="75000"/>
                </a:schemeClr>
              </a:solidFill>
              <a:latin typeface="Arial Rounded MT Bold" panose="020F0704030504030204" pitchFamily="34" charset="0"/>
            </a:endParaRPr>
          </a:p>
        </p:txBody>
      </p:sp>
      <p:pic>
        <p:nvPicPr>
          <p:cNvPr id="8" name="Picture 7"/>
          <p:cNvPicPr>
            <a:picLocks noChangeAspect="1"/>
          </p:cNvPicPr>
          <p:nvPr/>
        </p:nvPicPr>
        <p:blipFill>
          <a:blip r:embed="rId3"/>
          <a:stretch>
            <a:fillRect/>
          </a:stretch>
        </p:blipFill>
        <p:spPr>
          <a:xfrm>
            <a:off x="6732242" y="5199650"/>
            <a:ext cx="2272481" cy="1133954"/>
          </a:xfrm>
          <a:prstGeom prst="rect">
            <a:avLst/>
          </a:prstGeom>
        </p:spPr>
      </p:pic>
      <p:pic>
        <p:nvPicPr>
          <p:cNvPr id="9" name="Picture 8"/>
          <p:cNvPicPr>
            <a:picLocks noChangeAspect="1"/>
          </p:cNvPicPr>
          <p:nvPr/>
        </p:nvPicPr>
        <p:blipFill>
          <a:blip r:embed="rId4"/>
          <a:stretch>
            <a:fillRect/>
          </a:stretch>
        </p:blipFill>
        <p:spPr>
          <a:xfrm>
            <a:off x="6732240" y="4614382"/>
            <a:ext cx="2245703" cy="585267"/>
          </a:xfrm>
          <a:prstGeom prst="rect">
            <a:avLst/>
          </a:prstGeom>
        </p:spPr>
      </p:pic>
      <p:sp>
        <p:nvSpPr>
          <p:cNvPr id="10" name="TextBox 9">
            <a:extLst>
              <a:ext uri="{FF2B5EF4-FFF2-40B4-BE49-F238E27FC236}">
                <a16:creationId xmlns:a16="http://schemas.microsoft.com/office/drawing/2014/main" id="{835072AE-7A5D-42E8-9156-28D31C1BF90C}"/>
              </a:ext>
            </a:extLst>
          </p:cNvPr>
          <p:cNvSpPr txBox="1"/>
          <p:nvPr/>
        </p:nvSpPr>
        <p:spPr>
          <a:xfrm>
            <a:off x="1882036" y="2123434"/>
            <a:ext cx="2545787" cy="2231380"/>
          </a:xfrm>
          <a:prstGeom prst="rect">
            <a:avLst/>
          </a:prstGeom>
          <a:noFill/>
        </p:spPr>
        <p:txBody>
          <a:bodyPr wrap="square" rtlCol="0" anchor="t">
            <a:spAutoFit/>
          </a:bodyPr>
          <a:lstStyle/>
          <a:p>
            <a:pPr algn="ctr"/>
            <a:r>
              <a:rPr lang="en-GB" sz="2800" dirty="0">
                <a:latin typeface="Calibri"/>
                <a:cs typeface="Arial"/>
              </a:rPr>
              <a:t>An </a:t>
            </a:r>
            <a:r>
              <a:rPr lang="en-GB" sz="2800" b="1" dirty="0">
                <a:latin typeface="Calibri"/>
                <a:cs typeface="Arial"/>
              </a:rPr>
              <a:t>Excavator Operator earns on average £44, 746 a year.</a:t>
            </a:r>
            <a:endParaRPr lang="en-US" sz="2800" dirty="0">
              <a:latin typeface="Calibri"/>
              <a:cs typeface="Arial"/>
            </a:endParaRPr>
          </a:p>
          <a:p>
            <a:r>
              <a:rPr lang="en-GB" sz="2700" dirty="0">
                <a:latin typeface="Calibri"/>
                <a:cs typeface="Arial"/>
              </a:rPr>
              <a:t>.</a:t>
            </a:r>
            <a:endParaRPr lang="en-GB" dirty="0"/>
          </a:p>
        </p:txBody>
      </p:sp>
    </p:spTree>
    <p:extLst>
      <p:ext uri="{BB962C8B-B14F-4D97-AF65-F5344CB8AC3E}">
        <p14:creationId xmlns:p14="http://schemas.microsoft.com/office/powerpoint/2010/main" val="3199838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72469">
            <a:off x="5500360" y="1040801"/>
            <a:ext cx="2336407" cy="1458162"/>
            <a:chOff x="5436096" y="332656"/>
            <a:chExt cx="2880320" cy="1944216"/>
          </a:xfrm>
          <a:effectLst>
            <a:outerShdw blurRad="50800" dist="38100" dir="18900000" algn="bl" rotWithShape="0">
              <a:prstClr val="black">
                <a:alpha val="40000"/>
              </a:prstClr>
            </a:outerShdw>
          </a:effectLst>
        </p:grpSpPr>
        <p:pic>
          <p:nvPicPr>
            <p:cNvPr id="4" name="Picture 3"/>
            <p:cNvPicPr>
              <a:picLocks noChangeAspect="1"/>
            </p:cNvPicPr>
            <p:nvPr/>
          </p:nvPicPr>
          <p:blipFill>
            <a:blip r:embed="rId2"/>
            <a:stretch>
              <a:fillRect/>
            </a:stretch>
          </p:blipFill>
          <p:spPr>
            <a:xfrm>
              <a:off x="5508104" y="404664"/>
              <a:ext cx="2619375" cy="1743075"/>
            </a:xfrm>
            <a:prstGeom prst="rect">
              <a:avLst/>
            </a:prstGeom>
          </p:spPr>
        </p:pic>
        <p:sp>
          <p:nvSpPr>
            <p:cNvPr id="5" name="Rounded Rectangular Callout 4"/>
            <p:cNvSpPr/>
            <p:nvPr/>
          </p:nvSpPr>
          <p:spPr>
            <a:xfrm>
              <a:off x="5436096" y="332656"/>
              <a:ext cx="2880320" cy="1944216"/>
            </a:xfrm>
            <a:prstGeom prst="wedgeRoundRectCallout">
              <a:avLst>
                <a:gd name="adj1" fmla="val -56338"/>
                <a:gd name="adj2" fmla="val 69956"/>
                <a:gd name="adj3" fmla="val 16667"/>
              </a:avLst>
            </a:prstGeom>
            <a:noFill/>
            <a:ln w="76200">
              <a:solidFill>
                <a:schemeClr val="accent2">
                  <a:lumMod val="75000"/>
                </a:schemeClr>
              </a:solidFill>
            </a:ln>
            <a:effectLst>
              <a:reflection blurRad="6350" stA="52000" endA="300" endPos="35000" dir="5400000" sy="-100000" algn="bl" rotWithShape="0"/>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7-Point Star 6"/>
          <p:cNvSpPr/>
          <p:nvPr/>
        </p:nvSpPr>
        <p:spPr>
          <a:xfrm rot="21263828">
            <a:off x="68315" y="890425"/>
            <a:ext cx="5631377" cy="4073528"/>
          </a:xfrm>
          <a:prstGeom prst="star7">
            <a:avLst/>
          </a:prstGeom>
          <a:solidFill>
            <a:schemeClr val="bg2">
              <a:lumMod val="9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lumMod val="75000"/>
                </a:schemeClr>
              </a:solidFill>
              <a:latin typeface="Arial Rounded MT Bold" panose="020F0704030504030204" pitchFamily="34" charset="0"/>
            </a:endParaRPr>
          </a:p>
          <a:p>
            <a:pPr algn="ctr"/>
            <a:r>
              <a:rPr lang="en-GB" dirty="0">
                <a:solidFill>
                  <a:schemeClr val="accent2">
                    <a:lumMod val="75000"/>
                  </a:schemeClr>
                </a:solidFill>
                <a:latin typeface="Arial Rounded MT Bold" panose="020F0704030504030204" pitchFamily="34" charset="0"/>
              </a:rPr>
              <a:t>Prince William, the Duke of Cambridge, studied geography at the University of St. Andrews in Scotland having switched from studying the history of art. Good choice!</a:t>
            </a:r>
          </a:p>
        </p:txBody>
      </p:sp>
      <p:pic>
        <p:nvPicPr>
          <p:cNvPr id="8" name="Picture 7"/>
          <p:cNvPicPr>
            <a:picLocks noChangeAspect="1"/>
          </p:cNvPicPr>
          <p:nvPr/>
        </p:nvPicPr>
        <p:blipFill>
          <a:blip r:embed="rId3"/>
          <a:stretch>
            <a:fillRect/>
          </a:stretch>
        </p:blipFill>
        <p:spPr>
          <a:xfrm>
            <a:off x="6875328" y="5166396"/>
            <a:ext cx="2272481" cy="1133954"/>
          </a:xfrm>
          <a:prstGeom prst="rect">
            <a:avLst/>
          </a:prstGeom>
        </p:spPr>
      </p:pic>
      <p:pic>
        <p:nvPicPr>
          <p:cNvPr id="9" name="Picture 8"/>
          <p:cNvPicPr>
            <a:picLocks noChangeAspect="1"/>
          </p:cNvPicPr>
          <p:nvPr/>
        </p:nvPicPr>
        <p:blipFill>
          <a:blip r:embed="rId4"/>
          <a:stretch>
            <a:fillRect/>
          </a:stretch>
        </p:blipFill>
        <p:spPr>
          <a:xfrm>
            <a:off x="6875326" y="4581128"/>
            <a:ext cx="2245703" cy="585267"/>
          </a:xfrm>
          <a:prstGeom prst="rect">
            <a:avLst/>
          </a:prstGeom>
        </p:spPr>
      </p:pic>
    </p:spTree>
    <p:extLst>
      <p:ext uri="{BB962C8B-B14F-4D97-AF65-F5344CB8AC3E}">
        <p14:creationId xmlns:p14="http://schemas.microsoft.com/office/powerpoint/2010/main" val="1899410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44108" y="998730"/>
            <a:ext cx="2160240" cy="1458162"/>
            <a:chOff x="5436096" y="332656"/>
            <a:chExt cx="2880320" cy="1944216"/>
          </a:xfrm>
          <a:effectLst>
            <a:outerShdw blurRad="50800" dist="38100" dir="18900000" algn="bl" rotWithShape="0">
              <a:prstClr val="black">
                <a:alpha val="40000"/>
              </a:prstClr>
            </a:outerShdw>
          </a:effectLst>
        </p:grpSpPr>
        <p:pic>
          <p:nvPicPr>
            <p:cNvPr id="4" name="Picture 3"/>
            <p:cNvPicPr>
              <a:picLocks noChangeAspect="1"/>
            </p:cNvPicPr>
            <p:nvPr/>
          </p:nvPicPr>
          <p:blipFill>
            <a:blip r:embed="rId2"/>
            <a:stretch>
              <a:fillRect/>
            </a:stretch>
          </p:blipFill>
          <p:spPr>
            <a:xfrm>
              <a:off x="5508104" y="404664"/>
              <a:ext cx="2619375" cy="1743075"/>
            </a:xfrm>
            <a:prstGeom prst="rect">
              <a:avLst/>
            </a:prstGeom>
          </p:spPr>
        </p:pic>
        <p:sp>
          <p:nvSpPr>
            <p:cNvPr id="5" name="Rounded Rectangular Callout 4"/>
            <p:cNvSpPr/>
            <p:nvPr/>
          </p:nvSpPr>
          <p:spPr>
            <a:xfrm>
              <a:off x="5436096" y="332656"/>
              <a:ext cx="2880320" cy="1944216"/>
            </a:xfrm>
            <a:prstGeom prst="wedgeRoundRectCallout">
              <a:avLst>
                <a:gd name="adj1" fmla="val -56338"/>
                <a:gd name="adj2" fmla="val 69956"/>
                <a:gd name="adj3" fmla="val 16667"/>
              </a:avLst>
            </a:prstGeom>
            <a:noFill/>
            <a:ln w="76200">
              <a:solidFill>
                <a:schemeClr val="accent2">
                  <a:lumMod val="75000"/>
                </a:schemeClr>
              </a:solidFill>
            </a:ln>
            <a:effectLst>
              <a:reflection blurRad="6350" stA="52000" endA="300" endPos="35000" dir="5400000" sy="-100000" algn="bl" rotWithShape="0"/>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7-Point Star 6"/>
          <p:cNvSpPr/>
          <p:nvPr/>
        </p:nvSpPr>
        <p:spPr>
          <a:xfrm rot="21263828">
            <a:off x="-69224" y="1063217"/>
            <a:ext cx="5671381" cy="4205373"/>
          </a:xfrm>
          <a:prstGeom prst="star7">
            <a:avLst/>
          </a:prstGeom>
          <a:solidFill>
            <a:schemeClr val="bg2">
              <a:lumMod val="9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lumMod val="75000"/>
                </a:schemeClr>
              </a:solidFill>
              <a:latin typeface="Arial Rounded MT Bold" panose="020F0704030504030204" pitchFamily="34" charset="0"/>
            </a:endParaRPr>
          </a:p>
          <a:p>
            <a:pPr algn="ctr"/>
            <a:endParaRPr lang="en-GB" dirty="0">
              <a:solidFill>
                <a:schemeClr val="accent2">
                  <a:lumMod val="75000"/>
                </a:schemeClr>
              </a:solidFill>
              <a:latin typeface="Arial Rounded MT Bold" panose="020F0704030504030204" pitchFamily="34" charset="0"/>
            </a:endParaRPr>
          </a:p>
          <a:p>
            <a:pPr algn="ctr"/>
            <a:endParaRPr lang="en-GB" dirty="0">
              <a:solidFill>
                <a:schemeClr val="accent2">
                  <a:lumMod val="75000"/>
                </a:schemeClr>
              </a:solidFill>
              <a:latin typeface="Arial Rounded MT Bold" panose="020F0704030504030204" pitchFamily="34" charset="0"/>
            </a:endParaRPr>
          </a:p>
          <a:p>
            <a:pPr algn="ctr"/>
            <a:r>
              <a:rPr lang="en-GB" dirty="0">
                <a:solidFill>
                  <a:schemeClr val="accent2">
                    <a:lumMod val="75000"/>
                  </a:schemeClr>
                </a:solidFill>
                <a:latin typeface="Arial Rounded MT Bold" panose="020F0704030504030204" pitchFamily="34" charset="0"/>
              </a:rPr>
              <a:t> </a:t>
            </a:r>
          </a:p>
          <a:p>
            <a:pPr algn="ctr"/>
            <a:r>
              <a:rPr lang="en-GB" dirty="0">
                <a:solidFill>
                  <a:schemeClr val="accent2">
                    <a:lumMod val="75000"/>
                  </a:schemeClr>
                </a:solidFill>
                <a:latin typeface="Arial Rounded MT Bold" panose="020F0704030504030204" pitchFamily="34" charset="0"/>
              </a:rPr>
              <a:t>Steve Jobs- the founder of Apple has dyslexia, as does Steven Spielberg. </a:t>
            </a:r>
          </a:p>
          <a:p>
            <a:pPr algn="ctr"/>
            <a:r>
              <a:rPr lang="en-GB" dirty="0">
                <a:solidFill>
                  <a:schemeClr val="accent2">
                    <a:lumMod val="75000"/>
                  </a:schemeClr>
                </a:solidFill>
                <a:latin typeface="Arial Rounded MT Bold" panose="020F0704030504030204" pitchFamily="34" charset="0"/>
              </a:rPr>
              <a:t>Justin Timberlake, Emma Watson and Bill Gates were all diagnosed with ADHD.</a:t>
            </a:r>
          </a:p>
          <a:p>
            <a:pPr algn="ctr"/>
            <a:endParaRPr lang="en-GB" sz="1500" dirty="0">
              <a:solidFill>
                <a:schemeClr val="accent2">
                  <a:lumMod val="75000"/>
                </a:schemeClr>
              </a:solidFill>
              <a:latin typeface="Arial Rounded MT Bold" panose="020F0704030504030204" pitchFamily="34" charset="0"/>
            </a:endParaRPr>
          </a:p>
        </p:txBody>
      </p:sp>
      <p:pic>
        <p:nvPicPr>
          <p:cNvPr id="8" name="Picture 7"/>
          <p:cNvPicPr>
            <a:picLocks noChangeAspect="1"/>
          </p:cNvPicPr>
          <p:nvPr/>
        </p:nvPicPr>
        <p:blipFill>
          <a:blip r:embed="rId3"/>
          <a:stretch>
            <a:fillRect/>
          </a:stretch>
        </p:blipFill>
        <p:spPr>
          <a:xfrm>
            <a:off x="6860250" y="5238404"/>
            <a:ext cx="2272481" cy="1133954"/>
          </a:xfrm>
          <a:prstGeom prst="rect">
            <a:avLst/>
          </a:prstGeom>
        </p:spPr>
      </p:pic>
      <p:pic>
        <p:nvPicPr>
          <p:cNvPr id="9" name="Picture 8"/>
          <p:cNvPicPr>
            <a:picLocks noChangeAspect="1"/>
          </p:cNvPicPr>
          <p:nvPr/>
        </p:nvPicPr>
        <p:blipFill>
          <a:blip r:embed="rId4"/>
          <a:stretch>
            <a:fillRect/>
          </a:stretch>
        </p:blipFill>
        <p:spPr>
          <a:xfrm>
            <a:off x="6860248" y="4653136"/>
            <a:ext cx="2245703" cy="585267"/>
          </a:xfrm>
          <a:prstGeom prst="rect">
            <a:avLst/>
          </a:prstGeom>
        </p:spPr>
      </p:pic>
    </p:spTree>
    <p:extLst>
      <p:ext uri="{BB962C8B-B14F-4D97-AF65-F5344CB8AC3E}">
        <p14:creationId xmlns:p14="http://schemas.microsoft.com/office/powerpoint/2010/main" val="2209892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72469">
            <a:off x="5500360" y="1040801"/>
            <a:ext cx="2336407" cy="1458162"/>
            <a:chOff x="5436096" y="332656"/>
            <a:chExt cx="2880320" cy="1944216"/>
          </a:xfrm>
          <a:effectLst>
            <a:outerShdw blurRad="50800" dist="38100" dir="18900000" algn="bl" rotWithShape="0">
              <a:prstClr val="black">
                <a:alpha val="40000"/>
              </a:prstClr>
            </a:outerShdw>
          </a:effectLst>
        </p:grpSpPr>
        <p:pic>
          <p:nvPicPr>
            <p:cNvPr id="4" name="Picture 3"/>
            <p:cNvPicPr>
              <a:picLocks noChangeAspect="1"/>
            </p:cNvPicPr>
            <p:nvPr/>
          </p:nvPicPr>
          <p:blipFill>
            <a:blip r:embed="rId2"/>
            <a:stretch>
              <a:fillRect/>
            </a:stretch>
          </p:blipFill>
          <p:spPr>
            <a:xfrm>
              <a:off x="5508104" y="404664"/>
              <a:ext cx="2619375" cy="1743075"/>
            </a:xfrm>
            <a:prstGeom prst="rect">
              <a:avLst/>
            </a:prstGeom>
          </p:spPr>
        </p:pic>
        <p:sp>
          <p:nvSpPr>
            <p:cNvPr id="5" name="Rounded Rectangular Callout 4"/>
            <p:cNvSpPr/>
            <p:nvPr/>
          </p:nvSpPr>
          <p:spPr>
            <a:xfrm>
              <a:off x="5436096" y="332656"/>
              <a:ext cx="2880320" cy="1944216"/>
            </a:xfrm>
            <a:prstGeom prst="wedgeRoundRectCallout">
              <a:avLst>
                <a:gd name="adj1" fmla="val -56338"/>
                <a:gd name="adj2" fmla="val 69956"/>
                <a:gd name="adj3" fmla="val 16667"/>
              </a:avLst>
            </a:prstGeom>
            <a:noFill/>
            <a:ln w="76200">
              <a:solidFill>
                <a:schemeClr val="accent2">
                  <a:lumMod val="75000"/>
                </a:schemeClr>
              </a:solidFill>
            </a:ln>
            <a:effectLst>
              <a:reflection blurRad="6350" stA="52000" endA="300" endPos="35000" dir="5400000" sy="-100000" algn="bl" rotWithShape="0"/>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7-Point Star 6"/>
          <p:cNvSpPr/>
          <p:nvPr/>
        </p:nvSpPr>
        <p:spPr>
          <a:xfrm rot="21263828">
            <a:off x="-8298" y="948061"/>
            <a:ext cx="5802431" cy="5191518"/>
          </a:xfrm>
          <a:prstGeom prst="star7">
            <a:avLst/>
          </a:prstGeom>
          <a:solidFill>
            <a:schemeClr val="bg2">
              <a:lumMod val="9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accent2">
                    <a:lumMod val="75000"/>
                  </a:schemeClr>
                </a:solidFill>
                <a:latin typeface="Arial Rounded MT Bold" panose="020F0704030504030204" pitchFamily="34" charset="0"/>
              </a:rPr>
              <a:t>Before Michael Jordan became the greatest player in the history of NBA, he graduated with a degree in geography from the University of North Carolina Chapel Hill in 1986</a:t>
            </a:r>
            <a:r>
              <a:rPr lang="en-GB" sz="1500" dirty="0">
                <a:solidFill>
                  <a:schemeClr val="accent2">
                    <a:lumMod val="75000"/>
                  </a:schemeClr>
                </a:solidFill>
                <a:latin typeface="Arial Rounded MT Bold" panose="020F0704030504030204" pitchFamily="34" charset="0"/>
              </a:rPr>
              <a:t>.</a:t>
            </a:r>
          </a:p>
        </p:txBody>
      </p:sp>
      <p:pic>
        <p:nvPicPr>
          <p:cNvPr id="8" name="Picture 7"/>
          <p:cNvPicPr>
            <a:picLocks noChangeAspect="1"/>
          </p:cNvPicPr>
          <p:nvPr/>
        </p:nvPicPr>
        <p:blipFill>
          <a:blip r:embed="rId3"/>
          <a:stretch>
            <a:fillRect/>
          </a:stretch>
        </p:blipFill>
        <p:spPr>
          <a:xfrm>
            <a:off x="5727808" y="4563127"/>
            <a:ext cx="2272481" cy="1133954"/>
          </a:xfrm>
          <a:prstGeom prst="rect">
            <a:avLst/>
          </a:prstGeom>
        </p:spPr>
      </p:pic>
      <p:pic>
        <p:nvPicPr>
          <p:cNvPr id="9" name="Picture 8"/>
          <p:cNvPicPr>
            <a:picLocks noChangeAspect="1"/>
          </p:cNvPicPr>
          <p:nvPr/>
        </p:nvPicPr>
        <p:blipFill>
          <a:blip r:embed="rId4"/>
          <a:stretch>
            <a:fillRect/>
          </a:stretch>
        </p:blipFill>
        <p:spPr>
          <a:xfrm>
            <a:off x="5727806" y="3977859"/>
            <a:ext cx="2245703" cy="585267"/>
          </a:xfrm>
          <a:prstGeom prst="rect">
            <a:avLst/>
          </a:prstGeom>
        </p:spPr>
      </p:pic>
    </p:spTree>
    <p:extLst>
      <p:ext uri="{BB962C8B-B14F-4D97-AF65-F5344CB8AC3E}">
        <p14:creationId xmlns:p14="http://schemas.microsoft.com/office/powerpoint/2010/main" val="3111585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72469">
            <a:off x="5500360" y="1040801"/>
            <a:ext cx="2336407" cy="1458162"/>
            <a:chOff x="5436096" y="332656"/>
            <a:chExt cx="2880320" cy="1944216"/>
          </a:xfrm>
          <a:effectLst>
            <a:outerShdw blurRad="50800" dist="38100" dir="18900000" algn="bl" rotWithShape="0">
              <a:prstClr val="black">
                <a:alpha val="40000"/>
              </a:prstClr>
            </a:outerShdw>
          </a:effectLst>
        </p:grpSpPr>
        <p:pic>
          <p:nvPicPr>
            <p:cNvPr id="4" name="Picture 3"/>
            <p:cNvPicPr>
              <a:picLocks noChangeAspect="1"/>
            </p:cNvPicPr>
            <p:nvPr/>
          </p:nvPicPr>
          <p:blipFill>
            <a:blip r:embed="rId2"/>
            <a:stretch>
              <a:fillRect/>
            </a:stretch>
          </p:blipFill>
          <p:spPr>
            <a:xfrm>
              <a:off x="5508104" y="404664"/>
              <a:ext cx="2619375" cy="1743075"/>
            </a:xfrm>
            <a:prstGeom prst="rect">
              <a:avLst/>
            </a:prstGeom>
          </p:spPr>
        </p:pic>
        <p:sp>
          <p:nvSpPr>
            <p:cNvPr id="5" name="Rounded Rectangular Callout 4"/>
            <p:cNvSpPr/>
            <p:nvPr/>
          </p:nvSpPr>
          <p:spPr>
            <a:xfrm>
              <a:off x="5436096" y="332656"/>
              <a:ext cx="2880320" cy="1944216"/>
            </a:xfrm>
            <a:prstGeom prst="wedgeRoundRectCallout">
              <a:avLst>
                <a:gd name="adj1" fmla="val -56338"/>
                <a:gd name="adj2" fmla="val 69956"/>
                <a:gd name="adj3" fmla="val 16667"/>
              </a:avLst>
            </a:prstGeom>
            <a:noFill/>
            <a:ln w="76200">
              <a:solidFill>
                <a:schemeClr val="accent2">
                  <a:lumMod val="75000"/>
                </a:schemeClr>
              </a:solidFill>
            </a:ln>
            <a:effectLst>
              <a:reflection blurRad="6350" stA="52000" endA="300" endPos="35000" dir="5400000" sy="-100000" algn="bl" rotWithShape="0"/>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7-Point Star 6"/>
          <p:cNvSpPr/>
          <p:nvPr/>
        </p:nvSpPr>
        <p:spPr>
          <a:xfrm rot="21263828">
            <a:off x="190216" y="1178119"/>
            <a:ext cx="5487446" cy="4165103"/>
          </a:xfrm>
          <a:prstGeom prst="star7">
            <a:avLst/>
          </a:prstGeom>
          <a:solidFill>
            <a:schemeClr val="bg2">
              <a:lumMod val="9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lumMod val="75000"/>
                  </a:schemeClr>
                </a:solidFill>
                <a:latin typeface="Arial Rounded MT Bold" panose="020F0704030504030204" pitchFamily="34" charset="0"/>
              </a:rPr>
              <a:t>It is not normal to speak only one language. 60% of the world’s population is bilingual.</a:t>
            </a:r>
          </a:p>
        </p:txBody>
      </p:sp>
      <p:pic>
        <p:nvPicPr>
          <p:cNvPr id="8" name="Picture 7"/>
          <p:cNvPicPr>
            <a:picLocks noChangeAspect="1"/>
          </p:cNvPicPr>
          <p:nvPr/>
        </p:nvPicPr>
        <p:blipFill>
          <a:blip r:embed="rId3"/>
          <a:stretch>
            <a:fillRect/>
          </a:stretch>
        </p:blipFill>
        <p:spPr>
          <a:xfrm>
            <a:off x="5727808" y="4563127"/>
            <a:ext cx="2272481" cy="1133954"/>
          </a:xfrm>
          <a:prstGeom prst="rect">
            <a:avLst/>
          </a:prstGeom>
        </p:spPr>
      </p:pic>
      <p:pic>
        <p:nvPicPr>
          <p:cNvPr id="9" name="Picture 8"/>
          <p:cNvPicPr>
            <a:picLocks noChangeAspect="1"/>
          </p:cNvPicPr>
          <p:nvPr/>
        </p:nvPicPr>
        <p:blipFill>
          <a:blip r:embed="rId4"/>
          <a:stretch>
            <a:fillRect/>
          </a:stretch>
        </p:blipFill>
        <p:spPr>
          <a:xfrm>
            <a:off x="5727806" y="3977859"/>
            <a:ext cx="2245703" cy="585267"/>
          </a:xfrm>
          <a:prstGeom prst="rect">
            <a:avLst/>
          </a:prstGeom>
        </p:spPr>
      </p:pic>
    </p:spTree>
    <p:extLst>
      <p:ext uri="{BB962C8B-B14F-4D97-AF65-F5344CB8AC3E}">
        <p14:creationId xmlns:p14="http://schemas.microsoft.com/office/powerpoint/2010/main" val="400219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72469">
            <a:off x="5500360" y="1040801"/>
            <a:ext cx="2336407" cy="1458162"/>
            <a:chOff x="5436096" y="332656"/>
            <a:chExt cx="2880320" cy="1944216"/>
          </a:xfrm>
          <a:effectLst>
            <a:outerShdw blurRad="50800" dist="38100" dir="18900000" algn="bl" rotWithShape="0">
              <a:prstClr val="black">
                <a:alpha val="40000"/>
              </a:prstClr>
            </a:outerShdw>
          </a:effectLst>
        </p:grpSpPr>
        <p:pic>
          <p:nvPicPr>
            <p:cNvPr id="4" name="Picture 3"/>
            <p:cNvPicPr>
              <a:picLocks noChangeAspect="1"/>
            </p:cNvPicPr>
            <p:nvPr/>
          </p:nvPicPr>
          <p:blipFill>
            <a:blip r:embed="rId2"/>
            <a:stretch>
              <a:fillRect/>
            </a:stretch>
          </p:blipFill>
          <p:spPr>
            <a:xfrm>
              <a:off x="5508104" y="404664"/>
              <a:ext cx="2619375" cy="1743075"/>
            </a:xfrm>
            <a:prstGeom prst="rect">
              <a:avLst/>
            </a:prstGeom>
          </p:spPr>
        </p:pic>
        <p:sp>
          <p:nvSpPr>
            <p:cNvPr id="5" name="Rounded Rectangular Callout 4"/>
            <p:cNvSpPr/>
            <p:nvPr/>
          </p:nvSpPr>
          <p:spPr>
            <a:xfrm>
              <a:off x="5436096" y="332656"/>
              <a:ext cx="2880320" cy="1944216"/>
            </a:xfrm>
            <a:prstGeom prst="wedgeRoundRectCallout">
              <a:avLst>
                <a:gd name="adj1" fmla="val -56338"/>
                <a:gd name="adj2" fmla="val 69956"/>
                <a:gd name="adj3" fmla="val 16667"/>
              </a:avLst>
            </a:prstGeom>
            <a:noFill/>
            <a:ln w="76200">
              <a:solidFill>
                <a:schemeClr val="accent2">
                  <a:lumMod val="75000"/>
                </a:schemeClr>
              </a:solidFill>
            </a:ln>
            <a:effectLst>
              <a:reflection blurRad="6350" stA="52000" endA="300" endPos="35000" dir="5400000" sy="-100000" algn="bl" rotWithShape="0"/>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7-Point Star 6"/>
          <p:cNvSpPr/>
          <p:nvPr/>
        </p:nvSpPr>
        <p:spPr>
          <a:xfrm rot="21263828">
            <a:off x="126890" y="1381111"/>
            <a:ext cx="5461732" cy="3888262"/>
          </a:xfrm>
          <a:prstGeom prst="star7">
            <a:avLst/>
          </a:prstGeom>
          <a:solidFill>
            <a:schemeClr val="bg2">
              <a:lumMod val="9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accent2">
                    <a:lumMod val="75000"/>
                  </a:schemeClr>
                </a:solidFill>
                <a:latin typeface="Arial Rounded MT Bold" panose="020F0704030504030204" pitchFamily="34" charset="0"/>
              </a:rPr>
              <a:t>You can start a language from scratch at university.  Arabic, Russian and Chinese are all popular choices.</a:t>
            </a:r>
          </a:p>
        </p:txBody>
      </p:sp>
      <p:pic>
        <p:nvPicPr>
          <p:cNvPr id="8" name="Picture 7"/>
          <p:cNvPicPr>
            <a:picLocks noChangeAspect="1"/>
          </p:cNvPicPr>
          <p:nvPr/>
        </p:nvPicPr>
        <p:blipFill>
          <a:blip r:embed="rId3"/>
          <a:stretch>
            <a:fillRect/>
          </a:stretch>
        </p:blipFill>
        <p:spPr>
          <a:xfrm>
            <a:off x="6818607" y="5310412"/>
            <a:ext cx="2272481" cy="1133954"/>
          </a:xfrm>
          <a:prstGeom prst="rect">
            <a:avLst/>
          </a:prstGeom>
        </p:spPr>
      </p:pic>
      <p:pic>
        <p:nvPicPr>
          <p:cNvPr id="9" name="Picture 8"/>
          <p:cNvPicPr>
            <a:picLocks noChangeAspect="1"/>
          </p:cNvPicPr>
          <p:nvPr/>
        </p:nvPicPr>
        <p:blipFill>
          <a:blip r:embed="rId4"/>
          <a:stretch>
            <a:fillRect/>
          </a:stretch>
        </p:blipFill>
        <p:spPr>
          <a:xfrm>
            <a:off x="6818605" y="4725144"/>
            <a:ext cx="2245703" cy="585267"/>
          </a:xfrm>
          <a:prstGeom prst="rect">
            <a:avLst/>
          </a:prstGeom>
        </p:spPr>
      </p:pic>
    </p:spTree>
    <p:extLst>
      <p:ext uri="{BB962C8B-B14F-4D97-AF65-F5344CB8AC3E}">
        <p14:creationId xmlns:p14="http://schemas.microsoft.com/office/powerpoint/2010/main" val="2512488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725" y="2020681"/>
            <a:ext cx="1970838" cy="587336"/>
          </a:xfrm>
          <a:prstGeom prst="rect">
            <a:avLst/>
          </a:prstGeom>
        </p:spPr>
      </p:pic>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1086515" y="728700"/>
            <a:ext cx="2268252" cy="2121598"/>
          </a:xfrm>
          <a:prstGeom prst="rect">
            <a:avLst/>
          </a:prstGeom>
        </p:spPr>
      </p:pic>
      <p:pic>
        <p:nvPicPr>
          <p:cNvPr id="5" name="Picture 4"/>
          <p:cNvPicPr>
            <a:picLocks noChangeAspect="1"/>
          </p:cNvPicPr>
          <p:nvPr/>
        </p:nvPicPr>
        <p:blipFill>
          <a:blip r:embed="rId4"/>
          <a:stretch>
            <a:fillRect/>
          </a:stretch>
        </p:blipFill>
        <p:spPr>
          <a:xfrm>
            <a:off x="5729287" y="884827"/>
            <a:ext cx="2271713" cy="1135856"/>
          </a:xfrm>
          <a:prstGeom prst="rect">
            <a:avLst/>
          </a:prstGeom>
        </p:spPr>
      </p:pic>
      <p:sp>
        <p:nvSpPr>
          <p:cNvPr id="6" name="Snip Single Corner Rectangle 5"/>
          <p:cNvSpPr/>
          <p:nvPr/>
        </p:nvSpPr>
        <p:spPr>
          <a:xfrm>
            <a:off x="1025665" y="2996952"/>
            <a:ext cx="6408653" cy="2624484"/>
          </a:xfrm>
          <a:prstGeom prst="snip1Rect">
            <a:avLst/>
          </a:prstGeom>
          <a:solidFill>
            <a:schemeClr val="bg2">
              <a:lumMod val="9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50" dirty="0">
                <a:solidFill>
                  <a:schemeClr val="tx1"/>
                </a:solidFill>
                <a:latin typeface="Arial Rounded MT Bold" panose="020F0704030504030204" pitchFamily="34" charset="0"/>
              </a:rPr>
              <a:t>Only 13% of the UK STEM workforce are women!</a:t>
            </a:r>
          </a:p>
        </p:txBody>
      </p:sp>
    </p:spTree>
    <p:extLst>
      <p:ext uri="{BB962C8B-B14F-4D97-AF65-F5344CB8AC3E}">
        <p14:creationId xmlns:p14="http://schemas.microsoft.com/office/powerpoint/2010/main" val="281729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72469">
            <a:off x="5500360" y="1040801"/>
            <a:ext cx="2336407" cy="1458162"/>
            <a:chOff x="5436096" y="332656"/>
            <a:chExt cx="2880320" cy="1944216"/>
          </a:xfrm>
          <a:effectLst>
            <a:outerShdw blurRad="50800" dist="38100" dir="18900000" algn="bl" rotWithShape="0">
              <a:prstClr val="black">
                <a:alpha val="40000"/>
              </a:prstClr>
            </a:outerShdw>
          </a:effectLst>
        </p:grpSpPr>
        <p:pic>
          <p:nvPicPr>
            <p:cNvPr id="4" name="Picture 3"/>
            <p:cNvPicPr>
              <a:picLocks noChangeAspect="1"/>
            </p:cNvPicPr>
            <p:nvPr/>
          </p:nvPicPr>
          <p:blipFill>
            <a:blip r:embed="rId2"/>
            <a:stretch>
              <a:fillRect/>
            </a:stretch>
          </p:blipFill>
          <p:spPr>
            <a:xfrm>
              <a:off x="5508104" y="404664"/>
              <a:ext cx="2619375" cy="1743075"/>
            </a:xfrm>
            <a:prstGeom prst="rect">
              <a:avLst/>
            </a:prstGeom>
          </p:spPr>
        </p:pic>
        <p:sp>
          <p:nvSpPr>
            <p:cNvPr id="5" name="Rounded Rectangular Callout 4"/>
            <p:cNvSpPr/>
            <p:nvPr/>
          </p:nvSpPr>
          <p:spPr>
            <a:xfrm>
              <a:off x="5436096" y="332656"/>
              <a:ext cx="2880320" cy="1944216"/>
            </a:xfrm>
            <a:prstGeom prst="wedgeRoundRectCallout">
              <a:avLst>
                <a:gd name="adj1" fmla="val -56338"/>
                <a:gd name="adj2" fmla="val 69956"/>
                <a:gd name="adj3" fmla="val 16667"/>
              </a:avLst>
            </a:prstGeom>
            <a:noFill/>
            <a:ln w="76200">
              <a:solidFill>
                <a:schemeClr val="accent2">
                  <a:lumMod val="75000"/>
                </a:schemeClr>
              </a:solidFill>
            </a:ln>
            <a:effectLst>
              <a:reflection blurRad="6350" stA="52000" endA="300" endPos="35000" dir="5400000" sy="-100000" algn="bl" rotWithShape="0"/>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7-Point Star 6"/>
          <p:cNvSpPr/>
          <p:nvPr/>
        </p:nvSpPr>
        <p:spPr>
          <a:xfrm rot="21263828">
            <a:off x="271028" y="1374058"/>
            <a:ext cx="5317249" cy="3888262"/>
          </a:xfrm>
          <a:prstGeom prst="star7">
            <a:avLst/>
          </a:prstGeom>
          <a:solidFill>
            <a:schemeClr val="bg2">
              <a:lumMod val="9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accent2">
                    <a:lumMod val="75000"/>
                  </a:schemeClr>
                </a:solidFill>
                <a:latin typeface="Arial Rounded MT Bold" panose="020F0704030504030204" pitchFamily="34" charset="0"/>
              </a:rPr>
              <a:t>75% of the workforce at Bletchley Park – the people who cracked the enigma code were women</a:t>
            </a:r>
          </a:p>
        </p:txBody>
      </p:sp>
      <p:pic>
        <p:nvPicPr>
          <p:cNvPr id="8" name="Picture 7"/>
          <p:cNvPicPr>
            <a:picLocks noChangeAspect="1"/>
          </p:cNvPicPr>
          <p:nvPr/>
        </p:nvPicPr>
        <p:blipFill>
          <a:blip r:embed="rId3"/>
          <a:stretch>
            <a:fillRect/>
          </a:stretch>
        </p:blipFill>
        <p:spPr>
          <a:xfrm>
            <a:off x="5727808" y="4563127"/>
            <a:ext cx="2272481" cy="1133954"/>
          </a:xfrm>
          <a:prstGeom prst="rect">
            <a:avLst/>
          </a:prstGeom>
        </p:spPr>
      </p:pic>
      <p:pic>
        <p:nvPicPr>
          <p:cNvPr id="9" name="Picture 8"/>
          <p:cNvPicPr>
            <a:picLocks noChangeAspect="1"/>
          </p:cNvPicPr>
          <p:nvPr/>
        </p:nvPicPr>
        <p:blipFill>
          <a:blip r:embed="rId4"/>
          <a:stretch>
            <a:fillRect/>
          </a:stretch>
        </p:blipFill>
        <p:spPr>
          <a:xfrm>
            <a:off x="5727806" y="3977859"/>
            <a:ext cx="2245703" cy="585267"/>
          </a:xfrm>
          <a:prstGeom prst="rect">
            <a:avLst/>
          </a:prstGeom>
        </p:spPr>
      </p:pic>
    </p:spTree>
    <p:extLst>
      <p:ext uri="{BB962C8B-B14F-4D97-AF65-F5344CB8AC3E}">
        <p14:creationId xmlns:p14="http://schemas.microsoft.com/office/powerpoint/2010/main" val="90631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72469">
            <a:off x="5500360" y="1040801"/>
            <a:ext cx="2336407" cy="1458162"/>
            <a:chOff x="5436096" y="332656"/>
            <a:chExt cx="2880320" cy="1944216"/>
          </a:xfrm>
          <a:effectLst>
            <a:outerShdw blurRad="50800" dist="38100" dir="18900000" algn="bl" rotWithShape="0">
              <a:prstClr val="black">
                <a:alpha val="40000"/>
              </a:prstClr>
            </a:outerShdw>
          </a:effectLst>
        </p:grpSpPr>
        <p:pic>
          <p:nvPicPr>
            <p:cNvPr id="4" name="Picture 3"/>
            <p:cNvPicPr>
              <a:picLocks noChangeAspect="1"/>
            </p:cNvPicPr>
            <p:nvPr/>
          </p:nvPicPr>
          <p:blipFill>
            <a:blip r:embed="rId2"/>
            <a:stretch>
              <a:fillRect/>
            </a:stretch>
          </p:blipFill>
          <p:spPr>
            <a:xfrm>
              <a:off x="5508104" y="404664"/>
              <a:ext cx="2619375" cy="1743075"/>
            </a:xfrm>
            <a:prstGeom prst="rect">
              <a:avLst/>
            </a:prstGeom>
          </p:spPr>
        </p:pic>
        <p:sp>
          <p:nvSpPr>
            <p:cNvPr id="5" name="Rounded Rectangular Callout 4"/>
            <p:cNvSpPr/>
            <p:nvPr/>
          </p:nvSpPr>
          <p:spPr>
            <a:xfrm>
              <a:off x="5436096" y="332656"/>
              <a:ext cx="2880320" cy="1944216"/>
            </a:xfrm>
            <a:prstGeom prst="wedgeRoundRectCallout">
              <a:avLst>
                <a:gd name="adj1" fmla="val -56338"/>
                <a:gd name="adj2" fmla="val 69956"/>
                <a:gd name="adj3" fmla="val 16667"/>
              </a:avLst>
            </a:prstGeom>
            <a:noFill/>
            <a:ln w="76200">
              <a:solidFill>
                <a:schemeClr val="accent2">
                  <a:lumMod val="75000"/>
                </a:schemeClr>
              </a:solidFill>
            </a:ln>
            <a:effectLst>
              <a:reflection blurRad="6350" stA="52000" endA="300" endPos="35000" dir="5400000" sy="-100000" algn="bl" rotWithShape="0"/>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7-Point Star 6"/>
          <p:cNvSpPr/>
          <p:nvPr/>
        </p:nvSpPr>
        <p:spPr>
          <a:xfrm rot="21263828">
            <a:off x="969472" y="1339881"/>
            <a:ext cx="4617132" cy="3888262"/>
          </a:xfrm>
          <a:prstGeom prst="star7">
            <a:avLst/>
          </a:prstGeom>
          <a:solidFill>
            <a:schemeClr val="bg2">
              <a:lumMod val="9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lumMod val="75000"/>
                  </a:schemeClr>
                </a:solidFill>
                <a:latin typeface="Arial Rounded MT Bold" panose="020F0704030504030204" pitchFamily="34" charset="0"/>
              </a:rPr>
              <a:t>The IT industry was worth £184 billion to the UK economy in 2018</a:t>
            </a:r>
          </a:p>
        </p:txBody>
      </p:sp>
      <p:pic>
        <p:nvPicPr>
          <p:cNvPr id="8" name="Picture 7"/>
          <p:cNvPicPr>
            <a:picLocks noChangeAspect="1"/>
          </p:cNvPicPr>
          <p:nvPr/>
        </p:nvPicPr>
        <p:blipFill>
          <a:blip r:embed="rId3"/>
          <a:stretch>
            <a:fillRect/>
          </a:stretch>
        </p:blipFill>
        <p:spPr>
          <a:xfrm>
            <a:off x="5727808" y="4563127"/>
            <a:ext cx="2272481" cy="1133954"/>
          </a:xfrm>
          <a:prstGeom prst="rect">
            <a:avLst/>
          </a:prstGeom>
        </p:spPr>
      </p:pic>
      <p:pic>
        <p:nvPicPr>
          <p:cNvPr id="9" name="Picture 8"/>
          <p:cNvPicPr>
            <a:picLocks noChangeAspect="1"/>
          </p:cNvPicPr>
          <p:nvPr/>
        </p:nvPicPr>
        <p:blipFill>
          <a:blip r:embed="rId4"/>
          <a:stretch>
            <a:fillRect/>
          </a:stretch>
        </p:blipFill>
        <p:spPr>
          <a:xfrm>
            <a:off x="5727806" y="3977859"/>
            <a:ext cx="2245703" cy="585267"/>
          </a:xfrm>
          <a:prstGeom prst="rect">
            <a:avLst/>
          </a:prstGeom>
        </p:spPr>
      </p:pic>
    </p:spTree>
    <p:extLst>
      <p:ext uri="{BB962C8B-B14F-4D97-AF65-F5344CB8AC3E}">
        <p14:creationId xmlns:p14="http://schemas.microsoft.com/office/powerpoint/2010/main" val="4164671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72469">
            <a:off x="5809812" y="244735"/>
            <a:ext cx="3115209" cy="1944216"/>
            <a:chOff x="5436096" y="332656"/>
            <a:chExt cx="2880320" cy="1944216"/>
          </a:xfrm>
          <a:effectLst>
            <a:outerShdw blurRad="50800" dist="38100" dir="18900000" algn="bl" rotWithShape="0">
              <a:prstClr val="black">
                <a:alpha val="40000"/>
              </a:prstClr>
            </a:outerShdw>
          </a:effectLst>
        </p:grpSpPr>
        <p:pic>
          <p:nvPicPr>
            <p:cNvPr id="4" name="Picture 3"/>
            <p:cNvPicPr>
              <a:picLocks noChangeAspect="1"/>
            </p:cNvPicPr>
            <p:nvPr/>
          </p:nvPicPr>
          <p:blipFill>
            <a:blip r:embed="rId2"/>
            <a:stretch>
              <a:fillRect/>
            </a:stretch>
          </p:blipFill>
          <p:spPr>
            <a:xfrm>
              <a:off x="5508104" y="404664"/>
              <a:ext cx="2619375" cy="1743075"/>
            </a:xfrm>
            <a:prstGeom prst="rect">
              <a:avLst/>
            </a:prstGeom>
          </p:spPr>
        </p:pic>
        <p:sp>
          <p:nvSpPr>
            <p:cNvPr id="5" name="Rounded Rectangular Callout 4"/>
            <p:cNvSpPr/>
            <p:nvPr/>
          </p:nvSpPr>
          <p:spPr>
            <a:xfrm>
              <a:off x="5436096" y="332656"/>
              <a:ext cx="2880320" cy="1944216"/>
            </a:xfrm>
            <a:prstGeom prst="wedgeRoundRectCallout">
              <a:avLst>
                <a:gd name="adj1" fmla="val -56338"/>
                <a:gd name="adj2" fmla="val 69956"/>
                <a:gd name="adj3" fmla="val 16667"/>
              </a:avLst>
            </a:prstGeom>
            <a:noFill/>
            <a:ln w="76200">
              <a:solidFill>
                <a:schemeClr val="accent2">
                  <a:lumMod val="75000"/>
                </a:schemeClr>
              </a:solidFill>
            </a:ln>
            <a:effectLst>
              <a:reflection blurRad="6350" stA="52000" endA="300" endPos="35000" dir="5400000" sy="-100000" algn="bl" rotWithShape="0"/>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7-Point Star 6"/>
          <p:cNvSpPr/>
          <p:nvPr/>
        </p:nvSpPr>
        <p:spPr>
          <a:xfrm rot="21263828">
            <a:off x="-233379" y="602478"/>
            <a:ext cx="6996665" cy="5184349"/>
          </a:xfrm>
          <a:prstGeom prst="star7">
            <a:avLst/>
          </a:prstGeom>
          <a:solidFill>
            <a:schemeClr val="bg2">
              <a:lumMod val="9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tx1"/>
              </a:solidFill>
            </a:endParaRPr>
          </a:p>
          <a:p>
            <a:pPr algn="ctr"/>
            <a:endParaRPr lang="en-GB" sz="2800" b="1" dirty="0">
              <a:solidFill>
                <a:schemeClr val="tx1"/>
              </a:solidFill>
            </a:endParaRPr>
          </a:p>
          <a:p>
            <a:pPr algn="ctr"/>
            <a:r>
              <a:rPr lang="en-GB" sz="2800" b="1" dirty="0">
                <a:solidFill>
                  <a:schemeClr val="tx1"/>
                </a:solidFill>
              </a:rPr>
              <a:t>In 2007 Shakira took time out of a tour to study Ancient History at UCLA for a month, dressing up as a boy to make sure none of her class mates recognised her.</a:t>
            </a:r>
            <a:endParaRPr lang="en-GB" sz="2800" b="1" dirty="0">
              <a:solidFill>
                <a:schemeClr val="tx1"/>
              </a:solidFill>
              <a:latin typeface="Arial Rounded MT Bold" panose="020F0704030504030204" pitchFamily="34" charset="0"/>
            </a:endParaRPr>
          </a:p>
        </p:txBody>
      </p:sp>
      <p:pic>
        <p:nvPicPr>
          <p:cNvPr id="8" name="Picture 7"/>
          <p:cNvPicPr>
            <a:picLocks noChangeAspect="1"/>
          </p:cNvPicPr>
          <p:nvPr/>
        </p:nvPicPr>
        <p:blipFill>
          <a:blip r:embed="rId3"/>
          <a:stretch>
            <a:fillRect/>
          </a:stretch>
        </p:blipFill>
        <p:spPr>
          <a:xfrm>
            <a:off x="6113075" y="4941168"/>
            <a:ext cx="3029975" cy="1511939"/>
          </a:xfrm>
          <a:prstGeom prst="rect">
            <a:avLst/>
          </a:prstGeom>
        </p:spPr>
      </p:pic>
      <p:pic>
        <p:nvPicPr>
          <p:cNvPr id="9" name="Picture 8"/>
          <p:cNvPicPr>
            <a:picLocks noChangeAspect="1"/>
          </p:cNvPicPr>
          <p:nvPr/>
        </p:nvPicPr>
        <p:blipFill>
          <a:blip r:embed="rId4"/>
          <a:stretch>
            <a:fillRect/>
          </a:stretch>
        </p:blipFill>
        <p:spPr>
          <a:xfrm>
            <a:off x="6113075" y="4160812"/>
            <a:ext cx="2994270" cy="780356"/>
          </a:xfrm>
          <a:prstGeom prst="rect">
            <a:avLst/>
          </a:prstGeom>
        </p:spPr>
      </p:pic>
    </p:spTree>
    <p:extLst>
      <p:ext uri="{BB962C8B-B14F-4D97-AF65-F5344CB8AC3E}">
        <p14:creationId xmlns:p14="http://schemas.microsoft.com/office/powerpoint/2010/main" val="3945329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72469">
            <a:off x="6260867" y="588215"/>
            <a:ext cx="2336407" cy="1458162"/>
            <a:chOff x="5436096" y="332656"/>
            <a:chExt cx="2880320" cy="1944216"/>
          </a:xfrm>
          <a:effectLst>
            <a:outerShdw blurRad="50800" dist="38100" dir="18900000" algn="bl" rotWithShape="0">
              <a:prstClr val="black">
                <a:alpha val="40000"/>
              </a:prstClr>
            </a:outerShdw>
          </a:effectLst>
        </p:grpSpPr>
        <p:pic>
          <p:nvPicPr>
            <p:cNvPr id="4" name="Picture 3"/>
            <p:cNvPicPr>
              <a:picLocks noChangeAspect="1"/>
            </p:cNvPicPr>
            <p:nvPr/>
          </p:nvPicPr>
          <p:blipFill>
            <a:blip r:embed="rId2"/>
            <a:stretch>
              <a:fillRect/>
            </a:stretch>
          </p:blipFill>
          <p:spPr>
            <a:xfrm>
              <a:off x="5508104" y="404664"/>
              <a:ext cx="2619375" cy="1743075"/>
            </a:xfrm>
            <a:prstGeom prst="rect">
              <a:avLst/>
            </a:prstGeom>
          </p:spPr>
        </p:pic>
        <p:sp>
          <p:nvSpPr>
            <p:cNvPr id="5" name="Rounded Rectangular Callout 4"/>
            <p:cNvSpPr/>
            <p:nvPr/>
          </p:nvSpPr>
          <p:spPr>
            <a:xfrm>
              <a:off x="5436096" y="332656"/>
              <a:ext cx="2880320" cy="1944216"/>
            </a:xfrm>
            <a:prstGeom prst="wedgeRoundRectCallout">
              <a:avLst>
                <a:gd name="adj1" fmla="val -56338"/>
                <a:gd name="adj2" fmla="val 69956"/>
                <a:gd name="adj3" fmla="val 16667"/>
              </a:avLst>
            </a:prstGeom>
            <a:noFill/>
            <a:ln w="76200">
              <a:solidFill>
                <a:schemeClr val="accent2">
                  <a:lumMod val="75000"/>
                </a:schemeClr>
              </a:solidFill>
            </a:ln>
            <a:effectLst>
              <a:reflection blurRad="6350" stA="52000" endA="300" endPos="35000" dir="5400000" sy="-100000" algn="bl" rotWithShape="0"/>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7-Point Star 6"/>
          <p:cNvSpPr/>
          <p:nvPr/>
        </p:nvSpPr>
        <p:spPr>
          <a:xfrm rot="21263828">
            <a:off x="360131" y="1043318"/>
            <a:ext cx="5521024" cy="4447544"/>
          </a:xfrm>
          <a:prstGeom prst="star7">
            <a:avLst/>
          </a:prstGeom>
          <a:solidFill>
            <a:schemeClr val="bg2">
              <a:lumMod val="9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accent2">
                    <a:lumMod val="75000"/>
                  </a:schemeClr>
                </a:solidFill>
                <a:latin typeface="Arial Rounded MT Bold" panose="020F0704030504030204" pitchFamily="34" charset="0"/>
              </a:rPr>
              <a:t>10.9% of the UK is self-employed</a:t>
            </a:r>
          </a:p>
        </p:txBody>
      </p:sp>
      <p:pic>
        <p:nvPicPr>
          <p:cNvPr id="8" name="Picture 7"/>
          <p:cNvPicPr>
            <a:picLocks noChangeAspect="1"/>
          </p:cNvPicPr>
          <p:nvPr/>
        </p:nvPicPr>
        <p:blipFill>
          <a:blip r:embed="rId3"/>
          <a:stretch>
            <a:fillRect/>
          </a:stretch>
        </p:blipFill>
        <p:spPr>
          <a:xfrm>
            <a:off x="6870821" y="5238404"/>
            <a:ext cx="2272481" cy="1133954"/>
          </a:xfrm>
          <a:prstGeom prst="rect">
            <a:avLst/>
          </a:prstGeom>
        </p:spPr>
      </p:pic>
      <p:pic>
        <p:nvPicPr>
          <p:cNvPr id="9" name="Picture 8"/>
          <p:cNvPicPr>
            <a:picLocks noChangeAspect="1"/>
          </p:cNvPicPr>
          <p:nvPr/>
        </p:nvPicPr>
        <p:blipFill>
          <a:blip r:embed="rId4"/>
          <a:stretch>
            <a:fillRect/>
          </a:stretch>
        </p:blipFill>
        <p:spPr>
          <a:xfrm>
            <a:off x="6870819" y="4653136"/>
            <a:ext cx="2245703" cy="585267"/>
          </a:xfrm>
          <a:prstGeom prst="rect">
            <a:avLst/>
          </a:prstGeom>
        </p:spPr>
      </p:pic>
    </p:spTree>
    <p:extLst>
      <p:ext uri="{BB962C8B-B14F-4D97-AF65-F5344CB8AC3E}">
        <p14:creationId xmlns:p14="http://schemas.microsoft.com/office/powerpoint/2010/main" val="2331393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FD5F20-6D3F-4084-9F35-0A460FEDDD3A}"/>
              </a:ext>
            </a:extLst>
          </p:cNvPr>
          <p:cNvPicPr>
            <a:picLocks noChangeAspect="1"/>
          </p:cNvPicPr>
          <p:nvPr/>
        </p:nvPicPr>
        <p:blipFill>
          <a:blip r:embed="rId2"/>
          <a:stretch>
            <a:fillRect/>
          </a:stretch>
        </p:blipFill>
        <p:spPr>
          <a:xfrm>
            <a:off x="77777" y="-2664"/>
            <a:ext cx="1964531" cy="1307306"/>
          </a:xfrm>
          <a:prstGeom prst="rect">
            <a:avLst/>
          </a:prstGeom>
        </p:spPr>
      </p:pic>
      <p:grpSp>
        <p:nvGrpSpPr>
          <p:cNvPr id="6" name="Group 5"/>
          <p:cNvGrpSpPr/>
          <p:nvPr/>
        </p:nvGrpSpPr>
        <p:grpSpPr>
          <a:xfrm rot="572469">
            <a:off x="6054023" y="1125767"/>
            <a:ext cx="2336407" cy="1458162"/>
            <a:chOff x="5436096" y="332656"/>
            <a:chExt cx="2880320" cy="1944216"/>
          </a:xfrm>
          <a:effectLst>
            <a:outerShdw blurRad="50800" dist="38100" dir="18900000" algn="bl" rotWithShape="0">
              <a:prstClr val="black">
                <a:alpha val="40000"/>
              </a:prstClr>
            </a:outerShdw>
          </a:effectLst>
        </p:grpSpPr>
        <p:pic>
          <p:nvPicPr>
            <p:cNvPr id="4" name="Picture 3"/>
            <p:cNvPicPr>
              <a:picLocks noChangeAspect="1"/>
            </p:cNvPicPr>
            <p:nvPr/>
          </p:nvPicPr>
          <p:blipFill>
            <a:blip r:embed="rId3"/>
            <a:stretch>
              <a:fillRect/>
            </a:stretch>
          </p:blipFill>
          <p:spPr>
            <a:xfrm>
              <a:off x="5508104" y="404664"/>
              <a:ext cx="2619375" cy="1743075"/>
            </a:xfrm>
            <a:prstGeom prst="rect">
              <a:avLst/>
            </a:prstGeom>
          </p:spPr>
        </p:pic>
        <p:sp>
          <p:nvSpPr>
            <p:cNvPr id="5" name="Rounded Rectangular Callout 4"/>
            <p:cNvSpPr/>
            <p:nvPr/>
          </p:nvSpPr>
          <p:spPr>
            <a:xfrm>
              <a:off x="5436096" y="332656"/>
              <a:ext cx="2880320" cy="1944216"/>
            </a:xfrm>
            <a:prstGeom prst="wedgeRoundRectCallout">
              <a:avLst>
                <a:gd name="adj1" fmla="val -56338"/>
                <a:gd name="adj2" fmla="val 69956"/>
                <a:gd name="adj3" fmla="val 16667"/>
              </a:avLst>
            </a:prstGeom>
            <a:noFill/>
            <a:ln w="76200">
              <a:solidFill>
                <a:schemeClr val="accent2">
                  <a:lumMod val="75000"/>
                </a:schemeClr>
              </a:solidFill>
            </a:ln>
            <a:effectLst>
              <a:reflection blurRad="6350" stA="52000" endA="300" endPos="35000" dir="5400000" sy="-100000" algn="bl" rotWithShape="0"/>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7-Point Star 6"/>
          <p:cNvSpPr/>
          <p:nvPr/>
        </p:nvSpPr>
        <p:spPr>
          <a:xfrm rot="21263828">
            <a:off x="274999" y="1585589"/>
            <a:ext cx="5969555" cy="4381112"/>
          </a:xfrm>
          <a:prstGeom prst="star7">
            <a:avLst/>
          </a:prstGeom>
          <a:solidFill>
            <a:schemeClr val="bg2">
              <a:lumMod val="9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dirty="0">
                <a:solidFill>
                  <a:schemeClr val="tx1"/>
                </a:solidFill>
              </a:rPr>
              <a:t>Google was originally called </a:t>
            </a:r>
            <a:r>
              <a:rPr lang="en-GB" sz="2700" b="1" dirty="0" err="1">
                <a:solidFill>
                  <a:schemeClr val="tx1"/>
                </a:solidFill>
              </a:rPr>
              <a:t>BackRub</a:t>
            </a:r>
            <a:endParaRPr lang="en-GB" sz="2700" b="1" dirty="0">
              <a:solidFill>
                <a:schemeClr val="tx1"/>
              </a:solidFill>
            </a:endParaRPr>
          </a:p>
          <a:p>
            <a:pPr algn="ctr"/>
            <a:endParaRPr lang="en-GB" dirty="0">
              <a:solidFill>
                <a:schemeClr val="accent2">
                  <a:lumMod val="75000"/>
                </a:schemeClr>
              </a:solidFill>
              <a:latin typeface="Arial Rounded MT Bold" panose="020F0704030504030204" pitchFamily="34" charset="0"/>
            </a:endParaRPr>
          </a:p>
        </p:txBody>
      </p:sp>
      <p:pic>
        <p:nvPicPr>
          <p:cNvPr id="8" name="Picture 7"/>
          <p:cNvPicPr>
            <a:picLocks noChangeAspect="1"/>
          </p:cNvPicPr>
          <p:nvPr/>
        </p:nvPicPr>
        <p:blipFill>
          <a:blip r:embed="rId4"/>
          <a:stretch>
            <a:fillRect/>
          </a:stretch>
        </p:blipFill>
        <p:spPr>
          <a:xfrm>
            <a:off x="6804250" y="5238404"/>
            <a:ext cx="2272481" cy="1133954"/>
          </a:xfrm>
          <a:prstGeom prst="rect">
            <a:avLst/>
          </a:prstGeom>
        </p:spPr>
      </p:pic>
      <p:pic>
        <p:nvPicPr>
          <p:cNvPr id="9" name="Picture 8"/>
          <p:cNvPicPr>
            <a:picLocks noChangeAspect="1"/>
          </p:cNvPicPr>
          <p:nvPr/>
        </p:nvPicPr>
        <p:blipFill>
          <a:blip r:embed="rId5"/>
          <a:stretch>
            <a:fillRect/>
          </a:stretch>
        </p:blipFill>
        <p:spPr>
          <a:xfrm>
            <a:off x="6804248" y="4653136"/>
            <a:ext cx="2245703" cy="585267"/>
          </a:xfrm>
          <a:prstGeom prst="rect">
            <a:avLst/>
          </a:prstGeom>
        </p:spPr>
      </p:pic>
      <p:pic>
        <p:nvPicPr>
          <p:cNvPr id="1026" name="Picture 2" descr="http://www.digitalmarket.asia/wp-content/uploads/2018/10/steve-biz-1-300x180.png">
            <a:extLst>
              <a:ext uri="{FF2B5EF4-FFF2-40B4-BE49-F238E27FC236}">
                <a16:creationId xmlns:a16="http://schemas.microsoft.com/office/drawing/2014/main" id="{CF3C51C8-922C-43CE-AEB1-DD3EDD3175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91150">
            <a:off x="2406392" y="4000875"/>
            <a:ext cx="2143125"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67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633" y="1551242"/>
            <a:ext cx="2627784" cy="783114"/>
          </a:xfrm>
          <a:prstGeom prst="rect">
            <a:avLst/>
          </a:prstGeom>
        </p:spPr>
      </p:pic>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75313" y="-171400"/>
            <a:ext cx="3024336" cy="2828797"/>
          </a:xfrm>
          <a:prstGeom prst="rect">
            <a:avLst/>
          </a:prstGeom>
        </p:spPr>
      </p:pic>
      <p:pic>
        <p:nvPicPr>
          <p:cNvPr id="5" name="Picture 4"/>
          <p:cNvPicPr>
            <a:picLocks noChangeAspect="1"/>
          </p:cNvPicPr>
          <p:nvPr/>
        </p:nvPicPr>
        <p:blipFill>
          <a:blip r:embed="rId4"/>
          <a:stretch>
            <a:fillRect/>
          </a:stretch>
        </p:blipFill>
        <p:spPr>
          <a:xfrm>
            <a:off x="6115050" y="36767"/>
            <a:ext cx="3028950" cy="1514475"/>
          </a:xfrm>
          <a:prstGeom prst="rect">
            <a:avLst/>
          </a:prstGeom>
        </p:spPr>
      </p:pic>
      <p:sp>
        <p:nvSpPr>
          <p:cNvPr id="6" name="Snip Single Corner Rectangle 5"/>
          <p:cNvSpPr/>
          <p:nvPr/>
        </p:nvSpPr>
        <p:spPr>
          <a:xfrm>
            <a:off x="1835696" y="3065717"/>
            <a:ext cx="6768752" cy="2808312"/>
          </a:xfrm>
          <a:prstGeom prst="snip1Rect">
            <a:avLst/>
          </a:prstGeom>
          <a:solidFill>
            <a:schemeClr val="bg2">
              <a:lumMod val="9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Rounded MT Bold" panose="020F0704030504030204" pitchFamily="34" charset="0"/>
              </a:rPr>
              <a:t>Award winning documentary maker Louis Theroux has a history degree from Oxford university.</a:t>
            </a:r>
          </a:p>
        </p:txBody>
      </p:sp>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75314" y="3140968"/>
            <a:ext cx="1766993" cy="1944216"/>
          </a:xfrm>
          <a:prstGeom prst="rect">
            <a:avLst/>
          </a:prstGeom>
        </p:spPr>
      </p:pic>
      <p:pic>
        <p:nvPicPr>
          <p:cNvPr id="1026" name="Picture 2" descr="https://www.thecompleteuniversityguide.co.uk/imagecache/file/width/650/media/2212028/louis_theroux.jpg">
            <a:extLst>
              <a:ext uri="{FF2B5EF4-FFF2-40B4-BE49-F238E27FC236}">
                <a16:creationId xmlns:a16="http://schemas.microsoft.com/office/drawing/2014/main" id="{B986F07E-E30F-48E4-88C9-4C375D1AFA6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7797" t="1113" r="23786"/>
          <a:stretch/>
        </p:blipFill>
        <p:spPr bwMode="auto">
          <a:xfrm rot="1123208">
            <a:off x="3713119" y="538642"/>
            <a:ext cx="1637835"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1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72469">
            <a:off x="5809812" y="244735"/>
            <a:ext cx="3115209" cy="1944216"/>
            <a:chOff x="5436096" y="332656"/>
            <a:chExt cx="2880320" cy="1944216"/>
          </a:xfrm>
          <a:effectLst>
            <a:outerShdw blurRad="50800" dist="38100" dir="18900000" algn="bl" rotWithShape="0">
              <a:prstClr val="black">
                <a:alpha val="40000"/>
              </a:prstClr>
            </a:outerShdw>
          </a:effectLst>
        </p:grpSpPr>
        <p:pic>
          <p:nvPicPr>
            <p:cNvPr id="4" name="Picture 3"/>
            <p:cNvPicPr>
              <a:picLocks noChangeAspect="1"/>
            </p:cNvPicPr>
            <p:nvPr/>
          </p:nvPicPr>
          <p:blipFill>
            <a:blip r:embed="rId2"/>
            <a:stretch>
              <a:fillRect/>
            </a:stretch>
          </p:blipFill>
          <p:spPr>
            <a:xfrm>
              <a:off x="5508104" y="404664"/>
              <a:ext cx="2619375" cy="1743075"/>
            </a:xfrm>
            <a:prstGeom prst="rect">
              <a:avLst/>
            </a:prstGeom>
          </p:spPr>
        </p:pic>
        <p:sp>
          <p:nvSpPr>
            <p:cNvPr id="5" name="Rounded Rectangular Callout 4"/>
            <p:cNvSpPr/>
            <p:nvPr/>
          </p:nvSpPr>
          <p:spPr>
            <a:xfrm>
              <a:off x="5436096" y="332656"/>
              <a:ext cx="2880320" cy="1944216"/>
            </a:xfrm>
            <a:prstGeom prst="wedgeRoundRectCallout">
              <a:avLst>
                <a:gd name="adj1" fmla="val -56338"/>
                <a:gd name="adj2" fmla="val 69956"/>
                <a:gd name="adj3" fmla="val 16667"/>
              </a:avLst>
            </a:prstGeom>
            <a:noFill/>
            <a:ln w="76200">
              <a:solidFill>
                <a:schemeClr val="accent2">
                  <a:lumMod val="75000"/>
                </a:schemeClr>
              </a:solidFill>
            </a:ln>
            <a:effectLst>
              <a:reflection blurRad="6350" stA="52000" endA="300" endPos="35000" dir="5400000" sy="-100000" algn="bl" rotWithShape="0"/>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7-Point Star 6"/>
          <p:cNvSpPr/>
          <p:nvPr/>
        </p:nvSpPr>
        <p:spPr>
          <a:xfrm rot="21263828">
            <a:off x="-233419" y="549989"/>
            <a:ext cx="6156176" cy="4680520"/>
          </a:xfrm>
          <a:prstGeom prst="star7">
            <a:avLst/>
          </a:prstGeom>
          <a:solidFill>
            <a:schemeClr val="bg2">
              <a:lumMod val="9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accent2">
                    <a:lumMod val="75000"/>
                  </a:schemeClr>
                </a:solidFill>
                <a:latin typeface="Arial Rounded MT Bold" panose="020F0704030504030204" pitchFamily="34" charset="0"/>
              </a:rPr>
              <a:t>Average income in the North West is £28,589!</a:t>
            </a:r>
            <a:endParaRPr lang="en-GB" sz="3600" dirty="0">
              <a:solidFill>
                <a:schemeClr val="accent2">
                  <a:lumMod val="75000"/>
                </a:schemeClr>
              </a:solidFill>
              <a:latin typeface="Arial Rounded MT Bold" panose="020F0704030504030204" pitchFamily="34" charset="0"/>
            </a:endParaRPr>
          </a:p>
        </p:txBody>
      </p:sp>
      <p:pic>
        <p:nvPicPr>
          <p:cNvPr id="8" name="Picture 7"/>
          <p:cNvPicPr>
            <a:picLocks noChangeAspect="1"/>
          </p:cNvPicPr>
          <p:nvPr/>
        </p:nvPicPr>
        <p:blipFill>
          <a:blip r:embed="rId3"/>
          <a:stretch>
            <a:fillRect/>
          </a:stretch>
        </p:blipFill>
        <p:spPr>
          <a:xfrm>
            <a:off x="6113075" y="4941168"/>
            <a:ext cx="3029975" cy="1511939"/>
          </a:xfrm>
          <a:prstGeom prst="rect">
            <a:avLst/>
          </a:prstGeom>
        </p:spPr>
      </p:pic>
      <p:pic>
        <p:nvPicPr>
          <p:cNvPr id="9" name="Picture 8"/>
          <p:cNvPicPr>
            <a:picLocks noChangeAspect="1"/>
          </p:cNvPicPr>
          <p:nvPr/>
        </p:nvPicPr>
        <p:blipFill>
          <a:blip r:embed="rId4"/>
          <a:stretch>
            <a:fillRect/>
          </a:stretch>
        </p:blipFill>
        <p:spPr>
          <a:xfrm>
            <a:off x="6113075" y="4160812"/>
            <a:ext cx="2994270" cy="780356"/>
          </a:xfrm>
          <a:prstGeom prst="rect">
            <a:avLst/>
          </a:prstGeom>
        </p:spPr>
      </p:pic>
      <p:pic>
        <p:nvPicPr>
          <p:cNvPr id="3" name="Picture 2"/>
          <p:cNvPicPr>
            <a:picLocks noChangeAspect="1"/>
          </p:cNvPicPr>
          <p:nvPr/>
        </p:nvPicPr>
        <p:blipFill>
          <a:blip r:embed="rId5"/>
          <a:stretch>
            <a:fillRect/>
          </a:stretch>
        </p:blipFill>
        <p:spPr>
          <a:xfrm>
            <a:off x="179512" y="188640"/>
            <a:ext cx="1661780" cy="1224136"/>
          </a:xfrm>
          <a:prstGeom prst="rect">
            <a:avLst/>
          </a:prstGeom>
        </p:spPr>
      </p:pic>
    </p:spTree>
    <p:extLst>
      <p:ext uri="{BB962C8B-B14F-4D97-AF65-F5344CB8AC3E}">
        <p14:creationId xmlns:p14="http://schemas.microsoft.com/office/powerpoint/2010/main" val="1637378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868144" y="188640"/>
            <a:ext cx="2880320" cy="1944216"/>
            <a:chOff x="5436096" y="332656"/>
            <a:chExt cx="2880320" cy="1944216"/>
          </a:xfrm>
          <a:effectLst>
            <a:outerShdw blurRad="50800" dist="38100" dir="18900000" algn="bl" rotWithShape="0">
              <a:prstClr val="black">
                <a:alpha val="40000"/>
              </a:prstClr>
            </a:outerShdw>
          </a:effectLst>
        </p:grpSpPr>
        <p:pic>
          <p:nvPicPr>
            <p:cNvPr id="4" name="Picture 3"/>
            <p:cNvPicPr>
              <a:picLocks noChangeAspect="1"/>
            </p:cNvPicPr>
            <p:nvPr/>
          </p:nvPicPr>
          <p:blipFill>
            <a:blip r:embed="rId2"/>
            <a:stretch>
              <a:fillRect/>
            </a:stretch>
          </p:blipFill>
          <p:spPr>
            <a:xfrm>
              <a:off x="5508104" y="404664"/>
              <a:ext cx="2619375" cy="1743075"/>
            </a:xfrm>
            <a:prstGeom prst="rect">
              <a:avLst/>
            </a:prstGeom>
          </p:spPr>
        </p:pic>
        <p:sp>
          <p:nvSpPr>
            <p:cNvPr id="5" name="Rounded Rectangular Callout 4"/>
            <p:cNvSpPr/>
            <p:nvPr/>
          </p:nvSpPr>
          <p:spPr>
            <a:xfrm>
              <a:off x="5436096" y="332656"/>
              <a:ext cx="2880320" cy="1944216"/>
            </a:xfrm>
            <a:prstGeom prst="wedgeRoundRectCallout">
              <a:avLst>
                <a:gd name="adj1" fmla="val -56338"/>
                <a:gd name="adj2" fmla="val 69956"/>
                <a:gd name="adj3" fmla="val 16667"/>
              </a:avLst>
            </a:prstGeom>
            <a:noFill/>
            <a:ln w="76200">
              <a:solidFill>
                <a:schemeClr val="accent2">
                  <a:lumMod val="75000"/>
                </a:schemeClr>
              </a:solidFill>
            </a:ln>
            <a:effectLst>
              <a:reflection blurRad="6350" stA="52000" endA="300" endPos="35000" dir="5400000" sy="-100000" algn="bl" rotWithShape="0"/>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7-Point Star 6"/>
          <p:cNvSpPr/>
          <p:nvPr/>
        </p:nvSpPr>
        <p:spPr>
          <a:xfrm rot="21263828">
            <a:off x="-134569" y="764704"/>
            <a:ext cx="6156176" cy="4680520"/>
          </a:xfrm>
          <a:prstGeom prst="star7">
            <a:avLst/>
          </a:prstGeom>
          <a:solidFill>
            <a:schemeClr val="bg2">
              <a:lumMod val="9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accent2">
                    <a:lumMod val="75000"/>
                  </a:schemeClr>
                </a:solidFill>
                <a:latin typeface="Arial Rounded MT Bold" panose="020F0704030504030204" pitchFamily="34" charset="0"/>
              </a:rPr>
              <a:t>Surf</a:t>
            </a:r>
            <a:r>
              <a:rPr lang="en-GB" sz="3600" dirty="0" smtClean="0">
                <a:solidFill>
                  <a:schemeClr val="accent2">
                    <a:lumMod val="75000"/>
                  </a:schemeClr>
                </a:solidFill>
                <a:latin typeface="Arial Rounded MT Bold" panose="020F0704030504030204" pitchFamily="34" charset="0"/>
              </a:rPr>
              <a:t> </a:t>
            </a:r>
            <a:r>
              <a:rPr lang="en-GB" sz="2400" dirty="0" smtClean="0">
                <a:solidFill>
                  <a:schemeClr val="accent2">
                    <a:lumMod val="75000"/>
                  </a:schemeClr>
                </a:solidFill>
                <a:latin typeface="Arial Rounded MT Bold" panose="020F0704030504030204" pitchFamily="34" charset="0"/>
              </a:rPr>
              <a:t>Science &amp; Technology, Puppetry Design &amp; Performance as well as Circus &amp; Physical Performance are all real degrees!</a:t>
            </a:r>
            <a:endParaRPr lang="en-GB" sz="2400" dirty="0">
              <a:solidFill>
                <a:schemeClr val="accent2">
                  <a:lumMod val="75000"/>
                </a:schemeClr>
              </a:solidFill>
              <a:latin typeface="Arial Rounded MT Bold" panose="020F0704030504030204" pitchFamily="34" charset="0"/>
            </a:endParaRPr>
          </a:p>
        </p:txBody>
      </p:sp>
      <p:pic>
        <p:nvPicPr>
          <p:cNvPr id="8" name="Picture 7"/>
          <p:cNvPicPr>
            <a:picLocks noChangeAspect="1"/>
          </p:cNvPicPr>
          <p:nvPr/>
        </p:nvPicPr>
        <p:blipFill>
          <a:blip r:embed="rId3"/>
          <a:stretch>
            <a:fillRect/>
          </a:stretch>
        </p:blipFill>
        <p:spPr>
          <a:xfrm>
            <a:off x="6113075" y="4941168"/>
            <a:ext cx="3029975" cy="1511939"/>
          </a:xfrm>
          <a:prstGeom prst="rect">
            <a:avLst/>
          </a:prstGeom>
        </p:spPr>
      </p:pic>
      <p:pic>
        <p:nvPicPr>
          <p:cNvPr id="9" name="Picture 8"/>
          <p:cNvPicPr>
            <a:picLocks noChangeAspect="1"/>
          </p:cNvPicPr>
          <p:nvPr/>
        </p:nvPicPr>
        <p:blipFill>
          <a:blip r:embed="rId4"/>
          <a:stretch>
            <a:fillRect/>
          </a:stretch>
        </p:blipFill>
        <p:spPr>
          <a:xfrm>
            <a:off x="6113075" y="4160812"/>
            <a:ext cx="2994270" cy="780356"/>
          </a:xfrm>
          <a:prstGeom prst="rect">
            <a:avLst/>
          </a:prstGeom>
        </p:spPr>
      </p:pic>
      <p:pic>
        <p:nvPicPr>
          <p:cNvPr id="11" name="Picture 10"/>
          <p:cNvPicPr>
            <a:picLocks noChangeAspect="1"/>
          </p:cNvPicPr>
          <p:nvPr/>
        </p:nvPicPr>
        <p:blipFill>
          <a:blip r:embed="rId5"/>
          <a:stretch>
            <a:fillRect/>
          </a:stretch>
        </p:blipFill>
        <p:spPr>
          <a:xfrm>
            <a:off x="35496" y="116632"/>
            <a:ext cx="1781924" cy="1573163"/>
          </a:xfrm>
          <a:prstGeom prst="rect">
            <a:avLst/>
          </a:prstGeom>
        </p:spPr>
      </p:pic>
    </p:spTree>
    <p:extLst>
      <p:ext uri="{BB962C8B-B14F-4D97-AF65-F5344CB8AC3E}">
        <p14:creationId xmlns:p14="http://schemas.microsoft.com/office/powerpoint/2010/main" val="3205647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72469">
            <a:off x="5809812" y="244735"/>
            <a:ext cx="3115209" cy="1944216"/>
            <a:chOff x="5436096" y="332656"/>
            <a:chExt cx="2880320" cy="1944216"/>
          </a:xfrm>
          <a:effectLst>
            <a:outerShdw blurRad="50800" dist="38100" dir="18900000" algn="bl" rotWithShape="0">
              <a:prstClr val="black">
                <a:alpha val="40000"/>
              </a:prstClr>
            </a:outerShdw>
          </a:effectLst>
        </p:grpSpPr>
        <p:pic>
          <p:nvPicPr>
            <p:cNvPr id="4" name="Picture 3"/>
            <p:cNvPicPr>
              <a:picLocks noChangeAspect="1"/>
            </p:cNvPicPr>
            <p:nvPr/>
          </p:nvPicPr>
          <p:blipFill>
            <a:blip r:embed="rId2"/>
            <a:stretch>
              <a:fillRect/>
            </a:stretch>
          </p:blipFill>
          <p:spPr>
            <a:xfrm>
              <a:off x="5508104" y="404664"/>
              <a:ext cx="2619375" cy="1743075"/>
            </a:xfrm>
            <a:prstGeom prst="rect">
              <a:avLst/>
            </a:prstGeom>
          </p:spPr>
        </p:pic>
        <p:sp>
          <p:nvSpPr>
            <p:cNvPr id="5" name="Rounded Rectangular Callout 4"/>
            <p:cNvSpPr/>
            <p:nvPr/>
          </p:nvSpPr>
          <p:spPr>
            <a:xfrm>
              <a:off x="5436096" y="332656"/>
              <a:ext cx="2880320" cy="1944216"/>
            </a:xfrm>
            <a:prstGeom prst="wedgeRoundRectCallout">
              <a:avLst>
                <a:gd name="adj1" fmla="val -56338"/>
                <a:gd name="adj2" fmla="val 69956"/>
                <a:gd name="adj3" fmla="val 16667"/>
              </a:avLst>
            </a:prstGeom>
            <a:noFill/>
            <a:ln w="76200">
              <a:solidFill>
                <a:schemeClr val="accent2">
                  <a:lumMod val="75000"/>
                </a:schemeClr>
              </a:solidFill>
            </a:ln>
            <a:effectLst>
              <a:reflection blurRad="6350" stA="52000" endA="300" endPos="35000" dir="5400000" sy="-100000" algn="bl" rotWithShape="0"/>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7-Point Star 6"/>
          <p:cNvSpPr/>
          <p:nvPr/>
        </p:nvSpPr>
        <p:spPr>
          <a:xfrm rot="21263828">
            <a:off x="214926" y="1232291"/>
            <a:ext cx="6150774" cy="4884264"/>
          </a:xfrm>
          <a:prstGeom prst="star7">
            <a:avLst/>
          </a:prstGeom>
          <a:solidFill>
            <a:schemeClr val="bg2">
              <a:lumMod val="9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accent2">
                    <a:lumMod val="75000"/>
                  </a:schemeClr>
                </a:solidFill>
                <a:latin typeface="Arial Rounded MT Bold" panose="020F0704030504030204" pitchFamily="34" charset="0"/>
              </a:rPr>
              <a:t>Big Data and Bio Technology are two of the fastest growing areas of in UK!</a:t>
            </a:r>
            <a:endParaRPr lang="en-GB" sz="3200" dirty="0">
              <a:solidFill>
                <a:schemeClr val="accent2">
                  <a:lumMod val="75000"/>
                </a:schemeClr>
              </a:solidFill>
              <a:latin typeface="Arial Rounded MT Bold" panose="020F0704030504030204" pitchFamily="34" charset="0"/>
            </a:endParaRPr>
          </a:p>
        </p:txBody>
      </p:sp>
      <p:pic>
        <p:nvPicPr>
          <p:cNvPr id="8" name="Picture 7"/>
          <p:cNvPicPr>
            <a:picLocks noChangeAspect="1"/>
          </p:cNvPicPr>
          <p:nvPr/>
        </p:nvPicPr>
        <p:blipFill>
          <a:blip r:embed="rId3"/>
          <a:stretch>
            <a:fillRect/>
          </a:stretch>
        </p:blipFill>
        <p:spPr>
          <a:xfrm>
            <a:off x="6113075" y="4941168"/>
            <a:ext cx="3029975" cy="1511939"/>
          </a:xfrm>
          <a:prstGeom prst="rect">
            <a:avLst/>
          </a:prstGeom>
        </p:spPr>
      </p:pic>
      <p:pic>
        <p:nvPicPr>
          <p:cNvPr id="9" name="Picture 8"/>
          <p:cNvPicPr>
            <a:picLocks noChangeAspect="1"/>
          </p:cNvPicPr>
          <p:nvPr/>
        </p:nvPicPr>
        <p:blipFill>
          <a:blip r:embed="rId4"/>
          <a:stretch>
            <a:fillRect/>
          </a:stretch>
        </p:blipFill>
        <p:spPr>
          <a:xfrm>
            <a:off x="6113075" y="4160812"/>
            <a:ext cx="2994270" cy="780356"/>
          </a:xfrm>
          <a:prstGeom prst="rect">
            <a:avLst/>
          </a:prstGeom>
        </p:spPr>
      </p:pic>
      <p:pic>
        <p:nvPicPr>
          <p:cNvPr id="10" name="Picture 9"/>
          <p:cNvPicPr>
            <a:picLocks noChangeAspect="1"/>
          </p:cNvPicPr>
          <p:nvPr/>
        </p:nvPicPr>
        <p:blipFill>
          <a:blip r:embed="rId5"/>
          <a:stretch>
            <a:fillRect/>
          </a:stretch>
        </p:blipFill>
        <p:spPr>
          <a:xfrm>
            <a:off x="1" y="95974"/>
            <a:ext cx="2551506" cy="1604834"/>
          </a:xfrm>
          <a:prstGeom prst="rect">
            <a:avLst/>
          </a:prstGeom>
        </p:spPr>
      </p:pic>
    </p:spTree>
    <p:extLst>
      <p:ext uri="{BB962C8B-B14F-4D97-AF65-F5344CB8AC3E}">
        <p14:creationId xmlns:p14="http://schemas.microsoft.com/office/powerpoint/2010/main" val="729759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72469">
            <a:off x="5809812" y="244735"/>
            <a:ext cx="3115209" cy="1944216"/>
            <a:chOff x="5436096" y="332656"/>
            <a:chExt cx="2880320" cy="1944216"/>
          </a:xfrm>
          <a:effectLst>
            <a:outerShdw blurRad="50800" dist="38100" dir="18900000" algn="bl" rotWithShape="0">
              <a:prstClr val="black">
                <a:alpha val="40000"/>
              </a:prstClr>
            </a:outerShdw>
          </a:effectLst>
        </p:grpSpPr>
        <p:pic>
          <p:nvPicPr>
            <p:cNvPr id="4" name="Picture 3"/>
            <p:cNvPicPr>
              <a:picLocks noChangeAspect="1"/>
            </p:cNvPicPr>
            <p:nvPr/>
          </p:nvPicPr>
          <p:blipFill>
            <a:blip r:embed="rId2"/>
            <a:stretch>
              <a:fillRect/>
            </a:stretch>
          </p:blipFill>
          <p:spPr>
            <a:xfrm>
              <a:off x="5508104" y="404664"/>
              <a:ext cx="2619375" cy="1743075"/>
            </a:xfrm>
            <a:prstGeom prst="rect">
              <a:avLst/>
            </a:prstGeom>
          </p:spPr>
        </p:pic>
        <p:sp>
          <p:nvSpPr>
            <p:cNvPr id="5" name="Rounded Rectangular Callout 4"/>
            <p:cNvSpPr/>
            <p:nvPr/>
          </p:nvSpPr>
          <p:spPr>
            <a:xfrm>
              <a:off x="5436096" y="332656"/>
              <a:ext cx="2880320" cy="1944216"/>
            </a:xfrm>
            <a:prstGeom prst="wedgeRoundRectCallout">
              <a:avLst>
                <a:gd name="adj1" fmla="val -56338"/>
                <a:gd name="adj2" fmla="val 69956"/>
                <a:gd name="adj3" fmla="val 16667"/>
              </a:avLst>
            </a:prstGeom>
            <a:noFill/>
            <a:ln w="76200">
              <a:solidFill>
                <a:schemeClr val="accent2">
                  <a:lumMod val="75000"/>
                </a:schemeClr>
              </a:solidFill>
            </a:ln>
            <a:effectLst>
              <a:reflection blurRad="6350" stA="52000" endA="300" endPos="35000" dir="5400000" sy="-100000" algn="bl" rotWithShape="0"/>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7-Point Star 6"/>
          <p:cNvSpPr/>
          <p:nvPr/>
        </p:nvSpPr>
        <p:spPr>
          <a:xfrm rot="21263828">
            <a:off x="-231371" y="643507"/>
            <a:ext cx="6156176" cy="5184349"/>
          </a:xfrm>
          <a:prstGeom prst="star7">
            <a:avLst/>
          </a:prstGeom>
          <a:solidFill>
            <a:schemeClr val="bg2">
              <a:lumMod val="9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accent2">
                    <a:lumMod val="75000"/>
                  </a:schemeClr>
                </a:solidFill>
                <a:latin typeface="Arial Rounded MT Bold" panose="020F0704030504030204" pitchFamily="34" charset="0"/>
              </a:rPr>
              <a:t>61,1000 people are self employed in Cheshire and Warrington.  That is 11.2% of the working population in this area!</a:t>
            </a:r>
            <a:endParaRPr lang="en-GB" sz="2400" dirty="0">
              <a:solidFill>
                <a:schemeClr val="accent2">
                  <a:lumMod val="75000"/>
                </a:schemeClr>
              </a:solidFill>
              <a:latin typeface="Arial Rounded MT Bold" panose="020F0704030504030204" pitchFamily="34" charset="0"/>
            </a:endParaRPr>
          </a:p>
        </p:txBody>
      </p:sp>
      <p:pic>
        <p:nvPicPr>
          <p:cNvPr id="8" name="Picture 7"/>
          <p:cNvPicPr>
            <a:picLocks noChangeAspect="1"/>
          </p:cNvPicPr>
          <p:nvPr/>
        </p:nvPicPr>
        <p:blipFill>
          <a:blip r:embed="rId3"/>
          <a:stretch>
            <a:fillRect/>
          </a:stretch>
        </p:blipFill>
        <p:spPr>
          <a:xfrm>
            <a:off x="6113075" y="4941168"/>
            <a:ext cx="3029975" cy="1511939"/>
          </a:xfrm>
          <a:prstGeom prst="rect">
            <a:avLst/>
          </a:prstGeom>
        </p:spPr>
      </p:pic>
      <p:pic>
        <p:nvPicPr>
          <p:cNvPr id="9" name="Picture 8"/>
          <p:cNvPicPr>
            <a:picLocks noChangeAspect="1"/>
          </p:cNvPicPr>
          <p:nvPr/>
        </p:nvPicPr>
        <p:blipFill>
          <a:blip r:embed="rId4"/>
          <a:stretch>
            <a:fillRect/>
          </a:stretch>
        </p:blipFill>
        <p:spPr>
          <a:xfrm>
            <a:off x="6113075" y="4160812"/>
            <a:ext cx="2994270" cy="780356"/>
          </a:xfrm>
          <a:prstGeom prst="rect">
            <a:avLst/>
          </a:prstGeom>
        </p:spPr>
      </p:pic>
    </p:spTree>
    <p:extLst>
      <p:ext uri="{BB962C8B-B14F-4D97-AF65-F5344CB8AC3E}">
        <p14:creationId xmlns:p14="http://schemas.microsoft.com/office/powerpoint/2010/main" val="4155873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633" y="1551242"/>
            <a:ext cx="2627784" cy="783114"/>
          </a:xfrm>
          <a:prstGeom prst="rect">
            <a:avLst/>
          </a:prstGeom>
        </p:spPr>
      </p:pic>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75313" y="-171400"/>
            <a:ext cx="3024336" cy="2828797"/>
          </a:xfrm>
          <a:prstGeom prst="rect">
            <a:avLst/>
          </a:prstGeom>
        </p:spPr>
      </p:pic>
      <p:pic>
        <p:nvPicPr>
          <p:cNvPr id="5" name="Picture 4"/>
          <p:cNvPicPr>
            <a:picLocks noChangeAspect="1"/>
          </p:cNvPicPr>
          <p:nvPr/>
        </p:nvPicPr>
        <p:blipFill>
          <a:blip r:embed="rId4"/>
          <a:stretch>
            <a:fillRect/>
          </a:stretch>
        </p:blipFill>
        <p:spPr>
          <a:xfrm>
            <a:off x="6115050" y="36767"/>
            <a:ext cx="3028950" cy="1514475"/>
          </a:xfrm>
          <a:prstGeom prst="rect">
            <a:avLst/>
          </a:prstGeom>
        </p:spPr>
      </p:pic>
      <p:sp>
        <p:nvSpPr>
          <p:cNvPr id="6" name="Snip Single Corner Rectangle 5"/>
          <p:cNvSpPr/>
          <p:nvPr/>
        </p:nvSpPr>
        <p:spPr>
          <a:xfrm>
            <a:off x="1652879" y="2924944"/>
            <a:ext cx="6768752" cy="2808312"/>
          </a:xfrm>
          <a:prstGeom prst="snip1Rect">
            <a:avLst/>
          </a:prstGeom>
          <a:solidFill>
            <a:schemeClr val="bg2">
              <a:lumMod val="9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Arial Rounded MT Bold" panose="020F0704030504030204" pitchFamily="34" charset="0"/>
              </a:rPr>
              <a:t>63,1000 people are self-employed in Cheshire and Warrington.  This is 11.2% of the working population in this area.</a:t>
            </a:r>
            <a:endParaRPr lang="en-GB" sz="3200" dirty="0">
              <a:solidFill>
                <a:schemeClr val="tx1"/>
              </a:solidFill>
              <a:latin typeface="Arial Rounded MT Bold" panose="020F0704030504030204" pitchFamily="34" charset="0"/>
            </a:endParaRPr>
          </a:p>
        </p:txBody>
      </p:sp>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75314" y="3140968"/>
            <a:ext cx="1766993" cy="1944216"/>
          </a:xfrm>
          <a:prstGeom prst="rect">
            <a:avLst/>
          </a:prstGeom>
        </p:spPr>
      </p:pic>
    </p:spTree>
    <p:extLst>
      <p:ext uri="{BB962C8B-B14F-4D97-AF65-F5344CB8AC3E}">
        <p14:creationId xmlns:p14="http://schemas.microsoft.com/office/powerpoint/2010/main" val="1137944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143" y="1216646"/>
            <a:ext cx="1970838" cy="587336"/>
          </a:xfrm>
          <a:prstGeom prst="rect">
            <a:avLst/>
          </a:prstGeom>
        </p:spPr>
      </p:pic>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107504" y="67289"/>
            <a:ext cx="2268252" cy="2121598"/>
          </a:xfrm>
          <a:prstGeom prst="rect">
            <a:avLst/>
          </a:prstGeom>
        </p:spPr>
      </p:pic>
      <p:pic>
        <p:nvPicPr>
          <p:cNvPr id="5" name="Picture 4"/>
          <p:cNvPicPr>
            <a:picLocks noChangeAspect="1"/>
          </p:cNvPicPr>
          <p:nvPr/>
        </p:nvPicPr>
        <p:blipFill>
          <a:blip r:embed="rId4"/>
          <a:stretch>
            <a:fillRect/>
          </a:stretch>
        </p:blipFill>
        <p:spPr>
          <a:xfrm>
            <a:off x="6714706" y="80790"/>
            <a:ext cx="2271713" cy="1135856"/>
          </a:xfrm>
          <a:prstGeom prst="rect">
            <a:avLst/>
          </a:prstGeom>
        </p:spPr>
      </p:pic>
      <p:sp>
        <p:nvSpPr>
          <p:cNvPr id="6" name="Snip Single Corner Rectangle 5"/>
          <p:cNvSpPr/>
          <p:nvPr/>
        </p:nvSpPr>
        <p:spPr>
          <a:xfrm>
            <a:off x="605138" y="2188887"/>
            <a:ext cx="8230843" cy="3816424"/>
          </a:xfrm>
          <a:prstGeom prst="snip1Rect">
            <a:avLst/>
          </a:prstGeom>
          <a:solidFill>
            <a:schemeClr val="bg2">
              <a:lumMod val="9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chemeClr val="tx1"/>
                </a:solidFill>
                <a:latin typeface="Arial Rounded MT Bold" panose="020F0704030504030204" pitchFamily="34" charset="0"/>
              </a:rPr>
              <a:t>Where can R.E take your career?</a:t>
            </a:r>
          </a:p>
          <a:p>
            <a:pPr algn="ctr"/>
            <a:endParaRPr lang="en-GB" u="sng" dirty="0">
              <a:solidFill>
                <a:schemeClr val="tx1"/>
              </a:solidFill>
              <a:latin typeface="Arial Rounded MT Bold" panose="020F0704030504030204" pitchFamily="34" charset="0"/>
            </a:endParaRPr>
          </a:p>
          <a:p>
            <a:pPr algn="ctr"/>
            <a:r>
              <a:rPr lang="en-GB" sz="2800" dirty="0">
                <a:solidFill>
                  <a:srgbClr val="C00000"/>
                </a:solidFill>
                <a:latin typeface="Arial Rounded MT Bold" panose="020F0704030504030204" pitchFamily="34" charset="0"/>
              </a:rPr>
              <a:t>Charity:</a:t>
            </a:r>
          </a:p>
          <a:p>
            <a:pPr algn="ctr"/>
            <a:r>
              <a:rPr lang="en-GB" dirty="0">
                <a:solidFill>
                  <a:schemeClr val="tx1"/>
                </a:solidFill>
                <a:latin typeface="Arial Rounded MT Bold" panose="020F0704030504030204" pitchFamily="34" charset="0"/>
              </a:rPr>
              <a:t>Want to get involved with a sector that has grown a huge amount in recent years, often referred to as “the third sector” (after public and private)? Charity work attracts people that place values high and have interests in improving area of society. </a:t>
            </a:r>
          </a:p>
          <a:p>
            <a:pPr algn="ctr"/>
            <a:r>
              <a:rPr lang="en-GB" u="sng" dirty="0">
                <a:solidFill>
                  <a:schemeClr val="tx1"/>
                </a:solidFill>
                <a:latin typeface="Arial Rounded MT Bold" panose="020F0704030504030204" pitchFamily="34" charset="0"/>
              </a:rPr>
              <a:t>Career paths include</a:t>
            </a:r>
            <a:r>
              <a:rPr lang="en-GB" dirty="0">
                <a:solidFill>
                  <a:schemeClr val="tx1"/>
                </a:solidFill>
                <a:latin typeface="Arial Rounded MT Bold" panose="020F0704030504030204" pitchFamily="34" charset="0"/>
              </a:rPr>
              <a:t>:</a:t>
            </a:r>
          </a:p>
          <a:p>
            <a:pPr marL="342900" indent="-342900" algn="ctr">
              <a:buFontTx/>
              <a:buChar char="-"/>
            </a:pPr>
            <a:r>
              <a:rPr lang="en-GB" dirty="0">
                <a:solidFill>
                  <a:schemeClr val="tx1"/>
                </a:solidFill>
                <a:latin typeface="Arial Rounded MT Bold" panose="020F0704030504030204" pitchFamily="34" charset="0"/>
              </a:rPr>
              <a:t>Aid worker</a:t>
            </a:r>
          </a:p>
          <a:p>
            <a:pPr marL="342900" indent="-342900" algn="ctr">
              <a:buFontTx/>
              <a:buChar char="-"/>
            </a:pPr>
            <a:r>
              <a:rPr lang="en-GB" dirty="0">
                <a:solidFill>
                  <a:schemeClr val="tx1"/>
                </a:solidFill>
                <a:latin typeface="Arial Rounded MT Bold" panose="020F0704030504030204" pitchFamily="34" charset="0"/>
              </a:rPr>
              <a:t>Fundraising administrator</a:t>
            </a:r>
          </a:p>
          <a:p>
            <a:pPr marL="342900" indent="-342900" algn="ctr">
              <a:buFontTx/>
              <a:buChar char="-"/>
            </a:pPr>
            <a:r>
              <a:rPr lang="en-GB" dirty="0">
                <a:solidFill>
                  <a:schemeClr val="tx1"/>
                </a:solidFill>
                <a:latin typeface="Arial Rounded MT Bold" panose="020F0704030504030204" pitchFamily="34" charset="0"/>
              </a:rPr>
              <a:t>Crisis support worker</a:t>
            </a:r>
          </a:p>
          <a:p>
            <a:pPr marL="342900" indent="-342900" algn="ctr">
              <a:buFontTx/>
              <a:buChar char="-"/>
            </a:pPr>
            <a:r>
              <a:rPr lang="en-GB" dirty="0">
                <a:solidFill>
                  <a:schemeClr val="tx1"/>
                </a:solidFill>
                <a:latin typeface="Arial Rounded MT Bold" panose="020F0704030504030204" pitchFamily="34" charset="0"/>
              </a:rPr>
              <a:t>Impact and evaluation officer</a:t>
            </a:r>
          </a:p>
        </p:txBody>
      </p:sp>
    </p:spTree>
    <p:extLst>
      <p:ext uri="{BB962C8B-B14F-4D97-AF65-F5344CB8AC3E}">
        <p14:creationId xmlns:p14="http://schemas.microsoft.com/office/powerpoint/2010/main" val="1942141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SPIRING FUTURES CAREERS TEMPLATE" id="{9AD59192-439D-4877-9CD4-3955135A6E99}" vid="{86786677-AC20-45E8-B869-6C1F21AC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INSPIRING FUTURES CAREERS TEMPLATE</Template>
  <TotalTime>92</TotalTime>
  <Words>473</Words>
  <Application>Microsoft Office PowerPoint</Application>
  <PresentationFormat>On-screen Show (4:3)</PresentationFormat>
  <Paragraphs>46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Rounded MT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Alsager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Hewitson</dc:creator>
  <cp:lastModifiedBy>Cathy Hewitson</cp:lastModifiedBy>
  <cp:revision>10</cp:revision>
  <dcterms:created xsi:type="dcterms:W3CDTF">2020-02-26T12:14:48Z</dcterms:created>
  <dcterms:modified xsi:type="dcterms:W3CDTF">2020-03-04T15:18:28Z</dcterms:modified>
</cp:coreProperties>
</file>