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71" r:id="rId7"/>
    <p:sldId id="269" r:id="rId8"/>
    <p:sldId id="261" r:id="rId9"/>
    <p:sldId id="272" r:id="rId10"/>
    <p:sldId id="262" r:id="rId11"/>
    <p:sldId id="263" r:id="rId12"/>
    <p:sldId id="264" r:id="rId13"/>
    <p:sldId id="266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7DD15-91C7-6CFC-5C6B-BDDEFF73A508}" v="33" dt="2024-06-24T17:19:56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C00000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687-8979-4267-9E52-9381AADF3CF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0299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err="1">
                <a:solidFill>
                  <a:schemeClr val="bg1"/>
                </a:solidFill>
              </a:rPr>
              <a:t>Dod</a:t>
            </a:r>
            <a:r>
              <a:rPr lang="en-GB" sz="6600" b="1">
                <a:solidFill>
                  <a:schemeClr val="bg1"/>
                </a:solidFill>
              </a:rPr>
              <a:t> College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BBAC164-5B31-2C5A-6CD2-2E6AD42B2DAD}"/>
              </a:ext>
            </a:extLst>
          </p:cNvPr>
          <p:cNvSpPr/>
          <p:nvPr/>
        </p:nvSpPr>
        <p:spPr>
          <a:xfrm>
            <a:off x="1509427" y="1838701"/>
            <a:ext cx="5976664" cy="4806075"/>
          </a:xfrm>
          <a:prstGeom prst="frame">
            <a:avLst>
              <a:gd name="adj1" fmla="val 3385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435FE-089B-91D0-01AF-973EF661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2369" r="10378" b="53873"/>
          <a:stretch/>
        </p:blipFill>
        <p:spPr bwMode="auto">
          <a:xfrm>
            <a:off x="1699962" y="2034208"/>
            <a:ext cx="5595595" cy="4415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>
                <a:solidFill>
                  <a:schemeClr val="bg1"/>
                </a:solidFill>
              </a:rPr>
              <a:t>Valuables remain the responsibility of the student. Alsager School accepts no responsibility for any loss or damage. </a:t>
            </a:r>
            <a:endParaRPr lang="en-GB">
              <a:solidFill>
                <a:schemeClr val="bg1"/>
              </a:solidFill>
            </a:endParaRPr>
          </a:p>
          <a:p>
            <a:r>
              <a:rPr lang="en-GB" sz="2800">
                <a:solidFill>
                  <a:schemeClr val="bg1"/>
                </a:solidFill>
              </a:rPr>
              <a:t>Mobile phones !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Mobiles or smart watches are not to be used on the school site during the day. 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All contact with your child during the school day should be made via the school.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2" descr="http://3.bp.blogspot.com/_PBw3YqeGan4/TJIOhsYYPvI/AAAAAAAAApg/f-F1nXHa7Mc/s1600/mobile_phones_to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802565" cy="13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3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How can I help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Check your child’s organiser daily.</a:t>
            </a:r>
          </a:p>
          <a:p>
            <a:r>
              <a:rPr lang="en-GB">
                <a:solidFill>
                  <a:schemeClr val="bg1"/>
                </a:solidFill>
              </a:rPr>
              <a:t>Please sign it weekly. </a:t>
            </a:r>
          </a:p>
          <a:p>
            <a:r>
              <a:rPr lang="en-GB">
                <a:solidFill>
                  <a:schemeClr val="bg1"/>
                </a:solidFill>
              </a:rPr>
              <a:t>Encourage your child to pack their bag the night before.</a:t>
            </a:r>
          </a:p>
          <a:p>
            <a:r>
              <a:rPr lang="en-GB">
                <a:solidFill>
                  <a:schemeClr val="bg1"/>
                </a:solidFill>
              </a:rPr>
              <a:t>Make sure they have all their equipment.</a:t>
            </a:r>
          </a:p>
          <a:p>
            <a:r>
              <a:rPr lang="en-GB">
                <a:solidFill>
                  <a:schemeClr val="bg1"/>
                </a:solidFill>
              </a:rPr>
              <a:t>Make sure they have a good breakfast.</a:t>
            </a:r>
          </a:p>
          <a:p>
            <a:r>
              <a:rPr lang="en-GB">
                <a:solidFill>
                  <a:schemeClr val="bg1"/>
                </a:solidFill>
              </a:rPr>
              <a:t>Have a good look at the school’s web site.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Pupil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3" y="1988840"/>
            <a:ext cx="8229600" cy="4281339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GB" sz="4400">
                <a:solidFill>
                  <a:schemeClr val="bg1"/>
                </a:solidFill>
              </a:rPr>
              <a:t>Department for Education Regulations from September 2013</a:t>
            </a:r>
          </a:p>
          <a:p>
            <a:pPr marL="0" indent="0">
              <a:buNone/>
            </a:pPr>
            <a:endParaRPr lang="en-GB" sz="4400">
              <a:solidFill>
                <a:schemeClr val="bg1"/>
              </a:solidFill>
            </a:endParaRPr>
          </a:p>
          <a:p>
            <a:r>
              <a:rPr lang="en-GB" sz="4400">
                <a:solidFill>
                  <a:schemeClr val="bg1"/>
                </a:solidFill>
              </a:rPr>
              <a:t>Parents should not take students on holiday during term time.</a:t>
            </a:r>
          </a:p>
          <a:p>
            <a:endParaRPr lang="en-GB" sz="4400">
              <a:solidFill>
                <a:schemeClr val="bg1"/>
              </a:solidFill>
            </a:endParaRPr>
          </a:p>
          <a:p>
            <a:r>
              <a:rPr lang="en-GB" sz="4400">
                <a:solidFill>
                  <a:schemeClr val="bg1"/>
                </a:solidFill>
              </a:rPr>
              <a:t>A request for holiday absence should be addressed to the Headteacher and should only be for exceptional circumstances</a:t>
            </a:r>
          </a:p>
          <a:p>
            <a:endParaRPr lang="en-GB" sz="4400">
              <a:solidFill>
                <a:schemeClr val="bg1"/>
              </a:solidFill>
            </a:endParaRPr>
          </a:p>
          <a:p>
            <a:r>
              <a:rPr lang="en-GB" sz="4400">
                <a:solidFill>
                  <a:schemeClr val="bg1"/>
                </a:solidFill>
              </a:rPr>
              <a:t>The Headteacher makes the decision whether the request will be authorised or not</a:t>
            </a:r>
          </a:p>
          <a:p>
            <a:endParaRPr lang="en-GB" sz="4400"/>
          </a:p>
          <a:p>
            <a:r>
              <a:rPr lang="en-GB" sz="4400">
                <a:solidFill>
                  <a:schemeClr val="bg1"/>
                </a:solidFill>
              </a:rPr>
              <a:t>A full version of Alsager School’s Attendance Policy is available to view on the schools website, www.alsagerschool.org</a:t>
            </a:r>
            <a:endParaRPr lang="en-GB" sz="44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95600" y="12954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Holidays in term time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681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Behaviour for Learning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75449" y="1411307"/>
            <a:ext cx="82296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b="1">
                <a:solidFill>
                  <a:schemeClr val="bg1"/>
                </a:solidFill>
              </a:rPr>
              <a:t>BFL is a system designed to encourage our students to behave in a manner which enables learning.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36912"/>
            <a:ext cx="800100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There are a number of rewards and celebrations for students who achieve 2s and 1s in their lessons. 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We want to celebrate this excellent behaviour as we know it impacts positively on learning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43FC8-0590-4DBF-BB58-57E959F83CC8}"/>
              </a:ext>
            </a:extLst>
          </p:cNvPr>
          <p:cNvSpPr txBox="1"/>
          <p:nvPr/>
        </p:nvSpPr>
        <p:spPr>
          <a:xfrm>
            <a:off x="533400" y="4206572"/>
            <a:ext cx="8001000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There are a number of BFL grades 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 1 &amp; 2 these are the ones you want to see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3 &amp; 4 not the ones you want to see 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8 for late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6,7,9 mean something very different  </a:t>
            </a:r>
          </a:p>
          <a:p>
            <a:pPr algn="ctr"/>
            <a:endParaRPr lang="en-GB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D3ED-8A42-D9C8-4D4A-8FC05013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2E55-5EA7-666A-A345-AC68D623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8800" err="1">
                <a:solidFill>
                  <a:schemeClr val="bg1"/>
                </a:solidFill>
              </a:rPr>
              <a:t>Dod</a:t>
            </a:r>
            <a:r>
              <a:rPr lang="en-GB" sz="8800">
                <a:solidFill>
                  <a:schemeClr val="bg1"/>
                </a:solidFill>
              </a:rPr>
              <a:t> Prefects;</a:t>
            </a:r>
          </a:p>
          <a:p>
            <a:pPr marL="0" indent="0" algn="ctr">
              <a:buNone/>
            </a:pPr>
            <a:r>
              <a:rPr lang="en-GB" sz="8800">
                <a:solidFill>
                  <a:schemeClr val="bg1"/>
                </a:solidFill>
              </a:rPr>
              <a:t> Simply the Best!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5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chemeClr val="bg1"/>
                </a:solidFill>
              </a:rPr>
              <a:t>Dod</a:t>
            </a:r>
            <a:r>
              <a:rPr lang="en-GB">
                <a:solidFill>
                  <a:schemeClr val="bg1"/>
                </a:solidFill>
              </a:rPr>
              <a:t> College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032448" cy="3145309"/>
          </a:xfrm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28648" y="1844824"/>
            <a:ext cx="6999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Kindness and Respect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7673"/>
            <a:ext cx="42005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6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Introductions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379" y="495122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Mr Woods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Head of College</a:t>
            </a:r>
            <a:r>
              <a:rPr lang="en-GB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2344" y="2204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Rob Pearce 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Senior Leadership Link  </a:t>
            </a:r>
          </a:p>
        </p:txBody>
      </p:sp>
      <p:pic>
        <p:nvPicPr>
          <p:cNvPr id="4" name="Picture 3" descr="A person with a red lanyard&#10;&#10;Description automatically generated">
            <a:extLst>
              <a:ext uri="{FF2B5EF4-FFF2-40B4-BE49-F238E27FC236}">
                <a16:creationId xmlns:a16="http://schemas.microsoft.com/office/drawing/2014/main" id="{4BBD770C-D699-2560-2BF0-C7670948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0365"/>
            <a:ext cx="2232248" cy="24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Year 7 Form Tutors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7678" y="1766823"/>
            <a:ext cx="3585503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      </a:t>
            </a:r>
            <a:r>
              <a:rPr lang="en-GB" sz="2800">
                <a:solidFill>
                  <a:srgbClr val="7030A0"/>
                </a:solidFill>
              </a:rPr>
              <a:t>                          </a:t>
            </a:r>
            <a:r>
              <a:rPr lang="en-GB" sz="3200">
                <a:solidFill>
                  <a:srgbClr val="7030A0"/>
                </a:solidFill>
              </a:rPr>
              <a:t>                                                 </a:t>
            </a:r>
            <a:r>
              <a:rPr lang="en-GB" sz="3200">
                <a:solidFill>
                  <a:schemeClr val="bg1"/>
                </a:solidFill>
              </a:rPr>
              <a:t>Mrs Carney-Cox</a:t>
            </a:r>
            <a:endParaRPr lang="en-GB" sz="2800">
              <a:solidFill>
                <a:schemeClr val="bg1"/>
              </a:solidFill>
            </a:endParaRPr>
          </a:p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1045" y="2698151"/>
            <a:ext cx="2621164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Mr Morris   </a:t>
            </a:r>
            <a:r>
              <a:rPr lang="en-GB" sz="2800">
                <a:solidFill>
                  <a:srgbClr val="7030A0"/>
                </a:solidFill>
              </a:rPr>
              <a:t>                         </a:t>
            </a:r>
            <a:r>
              <a:rPr lang="en-GB" sz="3200">
                <a:solidFill>
                  <a:srgbClr val="7030A0"/>
                </a:solidFill>
              </a:rPr>
              <a:t>                                                    </a:t>
            </a:r>
            <a:r>
              <a:rPr lang="en-GB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3" name="AutoShape 2" descr="blob:https://alsager.sharepoint.com/5f8716cd-3509-4c84-bf6f-1f4d124a5f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93EB3815-FA87-781B-31DC-EDAF4CED1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3" y="3573016"/>
            <a:ext cx="1451821" cy="2160240"/>
          </a:xfrm>
          <a:prstGeom prst="rect">
            <a:avLst/>
          </a:prstGeom>
        </p:spPr>
      </p:pic>
      <p:pic>
        <p:nvPicPr>
          <p:cNvPr id="11" name="Picture 10" descr="A person in a black shirt&#10;&#10;Description automatically generated">
            <a:extLst>
              <a:ext uri="{FF2B5EF4-FFF2-40B4-BE49-F238E27FC236}">
                <a16:creationId xmlns:a16="http://schemas.microsoft.com/office/drawing/2014/main" id="{5DB2D2E0-209F-F1D2-18B1-C5DDD34FE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34" y="3619496"/>
            <a:ext cx="1747944" cy="2067279"/>
          </a:xfrm>
          <a:prstGeom prst="rect">
            <a:avLst/>
          </a:prstGeom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9B0B718-20AD-B546-53A1-539A3996D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98" y="3657995"/>
            <a:ext cx="1364404" cy="2067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7E593-DC55-29F8-91E5-CC944A6D5413}"/>
              </a:ext>
            </a:extLst>
          </p:cNvPr>
          <p:cNvSpPr txBox="1"/>
          <p:nvPr/>
        </p:nvSpPr>
        <p:spPr>
          <a:xfrm>
            <a:off x="3556932" y="2698151"/>
            <a:ext cx="205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Miss Wise</a:t>
            </a:r>
          </a:p>
        </p:txBody>
      </p:sp>
    </p:spTree>
    <p:extLst>
      <p:ext uri="{BB962C8B-B14F-4D97-AF65-F5344CB8AC3E}">
        <p14:creationId xmlns:p14="http://schemas.microsoft.com/office/powerpoint/2010/main" val="24371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>
                <a:solidFill>
                  <a:schemeClr val="bg1"/>
                </a:solidFill>
              </a:rPr>
              <a:t>Dod</a:t>
            </a:r>
            <a:r>
              <a:rPr lang="en-GB" b="1">
                <a:solidFill>
                  <a:schemeClr val="bg1"/>
                </a:solidFill>
              </a:rPr>
              <a:t> College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64496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Named after Lottie </a:t>
            </a:r>
            <a:r>
              <a:rPr lang="en-GB" err="1">
                <a:solidFill>
                  <a:schemeClr val="bg1"/>
                </a:solidFill>
              </a:rPr>
              <a:t>Dod</a:t>
            </a:r>
            <a:r>
              <a:rPr lang="en-GB">
                <a:solidFill>
                  <a:schemeClr val="bg1"/>
                </a:solidFill>
              </a:rPr>
              <a:t>.</a:t>
            </a:r>
          </a:p>
          <a:p>
            <a:pPr lvl="1" algn="ctr"/>
            <a:r>
              <a:rPr lang="en-GB">
                <a:solidFill>
                  <a:schemeClr val="bg1"/>
                </a:solidFill>
              </a:rPr>
              <a:t>5 times Wimbledon Champion</a:t>
            </a:r>
          </a:p>
          <a:p>
            <a:pPr lvl="1" algn="ctr"/>
            <a:r>
              <a:rPr lang="en-GB">
                <a:solidFill>
                  <a:schemeClr val="bg1"/>
                </a:solidFill>
              </a:rPr>
              <a:t>British Ladies Am. Golf Champion</a:t>
            </a:r>
          </a:p>
          <a:p>
            <a:pPr lvl="1" algn="ctr"/>
            <a:r>
              <a:rPr lang="en-GB">
                <a:solidFill>
                  <a:schemeClr val="bg1"/>
                </a:solidFill>
              </a:rPr>
              <a:t>Olympic Silver Medallist</a:t>
            </a:r>
          </a:p>
          <a:p>
            <a:pPr lvl="1" algn="ctr"/>
            <a:r>
              <a:rPr lang="en-GB">
                <a:solidFill>
                  <a:schemeClr val="bg1"/>
                </a:solidFill>
              </a:rPr>
              <a:t>Represented England in Hockey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College Colour is Red.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Teenage Cancer trust</a:t>
            </a:r>
          </a:p>
        </p:txBody>
      </p:sp>
    </p:spTree>
    <p:extLst>
      <p:ext uri="{BB962C8B-B14F-4D97-AF65-F5344CB8AC3E}">
        <p14:creationId xmlns:p14="http://schemas.microsoft.com/office/powerpoint/2010/main" val="2080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What it Means to be </a:t>
            </a:r>
            <a:r>
              <a:rPr lang="en-GB" err="1">
                <a:solidFill>
                  <a:schemeClr val="bg1"/>
                </a:solidFill>
              </a:rPr>
              <a:t>Dod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Kindness and Respect</a:t>
            </a:r>
          </a:p>
          <a:p>
            <a:r>
              <a:rPr lang="en-GB">
                <a:solidFill>
                  <a:schemeClr val="bg1"/>
                </a:solidFill>
              </a:rPr>
              <a:t>There’s no such thing as “can’t”</a:t>
            </a:r>
          </a:p>
          <a:p>
            <a:r>
              <a:rPr lang="en-GB">
                <a:solidFill>
                  <a:schemeClr val="bg1"/>
                </a:solidFill>
              </a:rPr>
              <a:t>No fear of failure</a:t>
            </a:r>
          </a:p>
          <a:p>
            <a:r>
              <a:rPr lang="en-GB">
                <a:solidFill>
                  <a:schemeClr val="bg1"/>
                </a:solidFill>
              </a:rPr>
              <a:t>Don’t accept less than your best</a:t>
            </a:r>
          </a:p>
        </p:txBody>
      </p:sp>
    </p:spTree>
    <p:extLst>
      <p:ext uri="{BB962C8B-B14F-4D97-AF65-F5344CB8AC3E}">
        <p14:creationId xmlns:p14="http://schemas.microsoft.com/office/powerpoint/2010/main" val="364158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Alsager School Website</a:t>
            </a:r>
          </a:p>
        </p:txBody>
      </p:sp>
      <p:pic>
        <p:nvPicPr>
          <p:cNvPr id="5" name="Content Placeholder 4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99B941E5-5022-16AE-1F36-82916EAB9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2" y="1556792"/>
            <a:ext cx="8678795" cy="4992841"/>
          </a:xfrm>
        </p:spPr>
      </p:pic>
    </p:spTree>
    <p:extLst>
      <p:ext uri="{BB962C8B-B14F-4D97-AF65-F5344CB8AC3E}">
        <p14:creationId xmlns:p14="http://schemas.microsoft.com/office/powerpoint/2010/main" val="251832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chemeClr val="bg1"/>
                </a:solidFill>
              </a:rPr>
              <a:t>Dod</a:t>
            </a:r>
            <a:r>
              <a:rPr lang="en-GB">
                <a:solidFill>
                  <a:schemeClr val="bg1"/>
                </a:solidFill>
              </a:rPr>
              <a:t>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9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96952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>
                <a:solidFill>
                  <a:schemeClr val="bg1"/>
                </a:solidFill>
              </a:rPr>
              <a:t>14:86</a:t>
            </a:r>
          </a:p>
        </p:txBody>
      </p:sp>
    </p:spTree>
    <p:extLst>
      <p:ext uri="{BB962C8B-B14F-4D97-AF65-F5344CB8AC3E}">
        <p14:creationId xmlns:p14="http://schemas.microsoft.com/office/powerpoint/2010/main" val="3874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Uniform guidance/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1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>
                <a:solidFill>
                  <a:schemeClr val="bg1"/>
                </a:solidFill>
              </a:rPr>
              <a:t>Outdoor coats should be waterproof and are only permitted outdoors.</a:t>
            </a:r>
          </a:p>
          <a:p>
            <a:r>
              <a:rPr lang="en-GB" sz="2800">
                <a:solidFill>
                  <a:schemeClr val="bg1"/>
                </a:solidFill>
              </a:rPr>
              <a:t>Standards cards. </a:t>
            </a:r>
          </a:p>
          <a:p>
            <a:r>
              <a:rPr lang="en-GB" sz="2800">
                <a:solidFill>
                  <a:schemeClr val="bg1"/>
                </a:solidFill>
              </a:rPr>
              <a:t>Piercings – one small stud in each ear lobe.</a:t>
            </a:r>
          </a:p>
          <a:p>
            <a:pPr lvl="1"/>
            <a:r>
              <a:rPr lang="en-GB" sz="2400">
                <a:solidFill>
                  <a:schemeClr val="bg1"/>
                </a:solidFill>
              </a:rPr>
              <a:t>NO NOSE STUDS/RINGS/CHAINS</a:t>
            </a:r>
          </a:p>
          <a:p>
            <a:r>
              <a:rPr lang="en-GB" sz="2800">
                <a:solidFill>
                  <a:schemeClr val="bg1"/>
                </a:solidFill>
              </a:rPr>
              <a:t>No jewellery/ bracelets or rings – with the exception of wrist watch and one charity band.</a:t>
            </a:r>
          </a:p>
          <a:p>
            <a:r>
              <a:rPr lang="en-GB" sz="2800">
                <a:solidFill>
                  <a:schemeClr val="bg1"/>
                </a:solidFill>
              </a:rPr>
              <a:t>Hair colour should be natural.</a:t>
            </a:r>
          </a:p>
          <a:p>
            <a:r>
              <a:rPr lang="en-GB" sz="2800">
                <a:solidFill>
                  <a:schemeClr val="bg1"/>
                </a:solidFill>
              </a:rPr>
              <a:t>Extreme hairstyles are not permitted, including shaved designs</a:t>
            </a:r>
            <a:r>
              <a:rPr lang="en-GB" sz="280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8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Uniform guidance/ expectations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24744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168164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a LOGO is a NO 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604" y="4149080"/>
            <a:ext cx="7128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The following items are not permitted under any circumstances;</a:t>
            </a:r>
          </a:p>
          <a:p>
            <a:pPr algn="ctr"/>
            <a:endParaRPr lang="en-GB" sz="2400">
              <a:solidFill>
                <a:schemeClr val="bg1"/>
              </a:solidFill>
            </a:endParaRPr>
          </a:p>
          <a:p>
            <a:pPr algn="ctr"/>
            <a:r>
              <a:rPr lang="en-GB" sz="2400">
                <a:solidFill>
                  <a:schemeClr val="bg1"/>
                </a:solidFill>
              </a:rPr>
              <a:t>Canvas shoes/pumps or </a:t>
            </a:r>
            <a:r>
              <a:rPr lang="en-GB" sz="2800">
                <a:solidFill>
                  <a:schemeClr val="bg1"/>
                </a:solidFill>
              </a:rPr>
              <a:t>logoed shoes/trainers</a:t>
            </a:r>
            <a:r>
              <a:rPr lang="en-GB" sz="2400">
                <a:solidFill>
                  <a:schemeClr val="bg1"/>
                </a:solidFill>
              </a:rPr>
              <a:t>. The school has the final decision over the suitability of footwear. </a:t>
            </a:r>
          </a:p>
        </p:txBody>
      </p:sp>
    </p:spTree>
    <p:extLst>
      <p:ext uri="{BB962C8B-B14F-4D97-AF65-F5344CB8AC3E}">
        <p14:creationId xmlns:p14="http://schemas.microsoft.com/office/powerpoint/2010/main" val="389511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0C7B4-716F-40F4-AF6C-F75C083511D9}"/>
</file>

<file path=customXml/itemProps2.xml><?xml version="1.0" encoding="utf-8"?>
<ds:datastoreItem xmlns:ds="http://schemas.openxmlformats.org/officeDocument/2006/customXml" ds:itemID="{3A23F4CC-068D-44E7-B366-F1DAC0E47EF2}"/>
</file>

<file path=customXml/itemProps3.xml><?xml version="1.0" encoding="utf-8"?>
<ds:datastoreItem xmlns:ds="http://schemas.openxmlformats.org/officeDocument/2006/customXml" ds:itemID="{631F7BEF-458A-46B4-893E-182942914E0F}"/>
</file>

<file path=docProps/app.xml><?xml version="1.0" encoding="utf-8"?>
<Properties xmlns="http://schemas.openxmlformats.org/officeDocument/2006/extended-properties" xmlns:vt="http://schemas.openxmlformats.org/officeDocument/2006/docPropsVTypes">
  <Template>Lovell College PowerPoint template</Template>
  <Application>Microsoft Office PowerPoint</Application>
  <PresentationFormat>On-screen Show (4:3)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Dod College </vt:lpstr>
      <vt:lpstr>Introductions</vt:lpstr>
      <vt:lpstr>Year 7 Form Tutors </vt:lpstr>
      <vt:lpstr>Dod College</vt:lpstr>
      <vt:lpstr>What it Means to be Dod</vt:lpstr>
      <vt:lpstr>Alsager School Website</vt:lpstr>
      <vt:lpstr>Dod College</vt:lpstr>
      <vt:lpstr>Uniform guidance/ expectations</vt:lpstr>
      <vt:lpstr>Uniform guidance/ expectations</vt:lpstr>
      <vt:lpstr>Technology</vt:lpstr>
      <vt:lpstr>How can I help my Child?</vt:lpstr>
      <vt:lpstr>Pupil Attendance</vt:lpstr>
      <vt:lpstr>Behaviour for Learning </vt:lpstr>
      <vt:lpstr>PowerPoint Presentation</vt:lpstr>
      <vt:lpstr>Dod College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Potts</dc:creator>
  <cp:revision>1</cp:revision>
  <dcterms:created xsi:type="dcterms:W3CDTF">2015-07-09T06:53:24Z</dcterms:created>
  <dcterms:modified xsi:type="dcterms:W3CDTF">2024-06-24T17:20:02Z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