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57" r:id="rId5"/>
    <p:sldId id="261" r:id="rId6"/>
    <p:sldId id="265" r:id="rId7"/>
    <p:sldId id="301" r:id="rId8"/>
    <p:sldId id="284" r:id="rId9"/>
    <p:sldId id="286" r:id="rId10"/>
    <p:sldId id="298" r:id="rId11"/>
    <p:sldId id="303" r:id="rId12"/>
    <p:sldId id="274" r:id="rId13"/>
    <p:sldId id="277" r:id="rId14"/>
    <p:sldId id="291" r:id="rId15"/>
    <p:sldId id="302" r:id="rId16"/>
    <p:sldId id="300" r:id="rId17"/>
  </p:sldIdLst>
  <p:sldSz cx="9144000" cy="6858000" type="screen4x3"/>
  <p:notesSz cx="6797675" cy="9928225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8A8AF3-C50B-A054-A4BC-774DB469F84E}" v="2" dt="2025-02-05T16:52:21.1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183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31FF9C-E74E-4F1E-9702-E09F219DFC2C}" type="doc">
      <dgm:prSet loTypeId="urn:microsoft.com/office/officeart/2005/8/layout/funne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3149C49-F5DC-4951-A542-ABDFAFB2FE15}">
      <dgm:prSet phldrT="[Text]"/>
      <dgm:spPr/>
      <dgm:t>
        <a:bodyPr/>
        <a:lstStyle/>
        <a:p>
          <a:r>
            <a:rPr lang="en-GB" dirty="0"/>
            <a:t>Geography</a:t>
          </a:r>
        </a:p>
      </dgm:t>
    </dgm:pt>
    <dgm:pt modelId="{AE48EAE5-0167-4667-9927-5FBF93FF1B0E}" type="parTrans" cxnId="{7E36C00A-5F52-40D9-9153-DC4B53446B8C}">
      <dgm:prSet/>
      <dgm:spPr/>
      <dgm:t>
        <a:bodyPr/>
        <a:lstStyle/>
        <a:p>
          <a:endParaRPr lang="en-GB"/>
        </a:p>
      </dgm:t>
    </dgm:pt>
    <dgm:pt modelId="{0F7C9F01-CA43-4DFB-AD24-453B2BBB829D}" type="sibTrans" cxnId="{7E36C00A-5F52-40D9-9153-DC4B53446B8C}">
      <dgm:prSet/>
      <dgm:spPr/>
      <dgm:t>
        <a:bodyPr/>
        <a:lstStyle/>
        <a:p>
          <a:endParaRPr lang="en-GB"/>
        </a:p>
      </dgm:t>
    </dgm:pt>
    <dgm:pt modelId="{96C79721-A3C4-4D7A-90CA-F1C9C566E224}">
      <dgm:prSet phldrT="[Text]"/>
      <dgm:spPr/>
      <dgm:t>
        <a:bodyPr/>
        <a:lstStyle/>
        <a:p>
          <a:r>
            <a:rPr lang="en-GB" dirty="0"/>
            <a:t>History</a:t>
          </a:r>
        </a:p>
      </dgm:t>
    </dgm:pt>
    <dgm:pt modelId="{71BF1327-F05F-41F1-9144-C4F545878BE9}" type="parTrans" cxnId="{F9F47374-C9FA-4C03-824C-400C34EDC4B5}">
      <dgm:prSet/>
      <dgm:spPr/>
      <dgm:t>
        <a:bodyPr/>
        <a:lstStyle/>
        <a:p>
          <a:endParaRPr lang="en-GB"/>
        </a:p>
      </dgm:t>
    </dgm:pt>
    <dgm:pt modelId="{8E5BD58C-58EB-4159-A7B9-3F6F3A60103E}" type="sibTrans" cxnId="{F9F47374-C9FA-4C03-824C-400C34EDC4B5}">
      <dgm:prSet/>
      <dgm:spPr/>
      <dgm:t>
        <a:bodyPr/>
        <a:lstStyle/>
        <a:p>
          <a:endParaRPr lang="en-GB"/>
        </a:p>
      </dgm:t>
    </dgm:pt>
    <dgm:pt modelId="{7E1AEE51-8060-434A-B8CF-6A3735466DB4}">
      <dgm:prSet phldrT="[Text]"/>
      <dgm:spPr/>
      <dgm:t>
        <a:bodyPr/>
        <a:lstStyle/>
        <a:p>
          <a:r>
            <a:rPr lang="en-GB" dirty="0"/>
            <a:t>Option 1</a:t>
          </a:r>
        </a:p>
      </dgm:t>
    </dgm:pt>
    <dgm:pt modelId="{A1180C3F-1456-495B-8FF2-7C4D9A2B27F6}" type="parTrans" cxnId="{A30E7377-E3DD-408F-93D3-EA9BEE9C0B28}">
      <dgm:prSet/>
      <dgm:spPr/>
      <dgm:t>
        <a:bodyPr/>
        <a:lstStyle/>
        <a:p>
          <a:endParaRPr lang="en-GB"/>
        </a:p>
      </dgm:t>
    </dgm:pt>
    <dgm:pt modelId="{889A276A-7355-4B78-9DAC-9E545A13E434}" type="sibTrans" cxnId="{A30E7377-E3DD-408F-93D3-EA9BEE9C0B28}">
      <dgm:prSet/>
      <dgm:spPr/>
      <dgm:t>
        <a:bodyPr/>
        <a:lstStyle/>
        <a:p>
          <a:endParaRPr lang="en-GB"/>
        </a:p>
      </dgm:t>
    </dgm:pt>
    <dgm:pt modelId="{F43E5FC0-693B-431F-839C-03288EB4DD66}">
      <dgm:prSet phldrT="[Text]"/>
      <dgm:spPr/>
      <dgm:t>
        <a:bodyPr/>
        <a:lstStyle/>
        <a:p>
          <a:endParaRPr lang="en-GB" dirty="0"/>
        </a:p>
      </dgm:t>
    </dgm:pt>
    <dgm:pt modelId="{203657D6-446B-4BE4-8243-150EE1D486C5}" type="parTrans" cxnId="{4636210A-BEBF-4B94-B258-ADDD535217DE}">
      <dgm:prSet/>
      <dgm:spPr/>
      <dgm:t>
        <a:bodyPr/>
        <a:lstStyle/>
        <a:p>
          <a:endParaRPr lang="en-GB"/>
        </a:p>
      </dgm:t>
    </dgm:pt>
    <dgm:pt modelId="{0DFE2849-4AC7-4B9A-8567-3E5B87276901}" type="sibTrans" cxnId="{4636210A-BEBF-4B94-B258-ADDD535217DE}">
      <dgm:prSet/>
      <dgm:spPr/>
      <dgm:t>
        <a:bodyPr/>
        <a:lstStyle/>
        <a:p>
          <a:endParaRPr lang="en-GB"/>
        </a:p>
      </dgm:t>
    </dgm:pt>
    <dgm:pt modelId="{EBF14EC9-35C9-441F-A5EE-6FBBCFF2A316}" type="pres">
      <dgm:prSet presAssocID="{BB31FF9C-E74E-4F1E-9702-E09F219DFC2C}" presName="Name0" presStyleCnt="0">
        <dgm:presLayoutVars>
          <dgm:chMax val="4"/>
          <dgm:resizeHandles val="exact"/>
        </dgm:presLayoutVars>
      </dgm:prSet>
      <dgm:spPr/>
    </dgm:pt>
    <dgm:pt modelId="{EE2A8CBD-50AE-454A-80AF-1D921BDC13A5}" type="pres">
      <dgm:prSet presAssocID="{BB31FF9C-E74E-4F1E-9702-E09F219DFC2C}" presName="ellipse" presStyleLbl="trBgShp" presStyleIdx="0" presStyleCnt="1"/>
      <dgm:spPr/>
    </dgm:pt>
    <dgm:pt modelId="{6D90C815-C30A-4775-8F6E-5C03C35DAB52}" type="pres">
      <dgm:prSet presAssocID="{BB31FF9C-E74E-4F1E-9702-E09F219DFC2C}" presName="arrow1" presStyleLbl="fgShp" presStyleIdx="0" presStyleCnt="1" custLinFactNeighborX="-59160" custLinFactNeighborY="11738"/>
      <dgm:spPr/>
    </dgm:pt>
    <dgm:pt modelId="{7A66B5CA-E43A-4420-B66F-8EBC1D8B8016}" type="pres">
      <dgm:prSet presAssocID="{BB31FF9C-E74E-4F1E-9702-E09F219DFC2C}" presName="rectangle" presStyleLbl="revTx" presStyleIdx="0" presStyleCnt="1">
        <dgm:presLayoutVars>
          <dgm:bulletEnabled val="1"/>
        </dgm:presLayoutVars>
      </dgm:prSet>
      <dgm:spPr/>
    </dgm:pt>
    <dgm:pt modelId="{A1290A91-62CE-4088-BF02-D0F3A14269FE}" type="pres">
      <dgm:prSet presAssocID="{96C79721-A3C4-4D7A-90CA-F1C9C566E224}" presName="item1" presStyleLbl="node1" presStyleIdx="0" presStyleCnt="3" custLinFactNeighborX="-63933" custLinFactNeighborY="-1233">
        <dgm:presLayoutVars>
          <dgm:bulletEnabled val="1"/>
        </dgm:presLayoutVars>
      </dgm:prSet>
      <dgm:spPr/>
    </dgm:pt>
    <dgm:pt modelId="{ABF82CE6-2101-4B66-9A68-B3AC1B2FE622}" type="pres">
      <dgm:prSet presAssocID="{7E1AEE51-8060-434A-B8CF-6A3735466DB4}" presName="item2" presStyleLbl="node1" presStyleIdx="1" presStyleCnt="3" custLinFactNeighborX="-48100" custLinFactNeighborY="608">
        <dgm:presLayoutVars>
          <dgm:bulletEnabled val="1"/>
        </dgm:presLayoutVars>
      </dgm:prSet>
      <dgm:spPr/>
    </dgm:pt>
    <dgm:pt modelId="{C580E137-8CAB-4F03-8858-770381DDF01C}" type="pres">
      <dgm:prSet presAssocID="{F43E5FC0-693B-431F-839C-03288EB4DD66}" presName="item3" presStyleLbl="node1" presStyleIdx="2" presStyleCnt="3" custLinFactNeighborX="-56600" custLinFactNeighborY="-6763">
        <dgm:presLayoutVars>
          <dgm:bulletEnabled val="1"/>
        </dgm:presLayoutVars>
      </dgm:prSet>
      <dgm:spPr/>
    </dgm:pt>
    <dgm:pt modelId="{3F274C8A-6019-49E6-8CE7-3B12A94CA9B0}" type="pres">
      <dgm:prSet presAssocID="{BB31FF9C-E74E-4F1E-9702-E09F219DFC2C}" presName="funnel" presStyleLbl="trAlignAcc1" presStyleIdx="0" presStyleCnt="1" custLinFactNeighborX="-9686" custLinFactNeighborY="886"/>
      <dgm:spPr/>
    </dgm:pt>
  </dgm:ptLst>
  <dgm:cxnLst>
    <dgm:cxn modelId="{4636210A-BEBF-4B94-B258-ADDD535217DE}" srcId="{BB31FF9C-E74E-4F1E-9702-E09F219DFC2C}" destId="{F43E5FC0-693B-431F-839C-03288EB4DD66}" srcOrd="3" destOrd="0" parTransId="{203657D6-446B-4BE4-8243-150EE1D486C5}" sibTransId="{0DFE2849-4AC7-4B9A-8567-3E5B87276901}"/>
    <dgm:cxn modelId="{7E36C00A-5F52-40D9-9153-DC4B53446B8C}" srcId="{BB31FF9C-E74E-4F1E-9702-E09F219DFC2C}" destId="{A3149C49-F5DC-4951-A542-ABDFAFB2FE15}" srcOrd="0" destOrd="0" parTransId="{AE48EAE5-0167-4667-9927-5FBF93FF1B0E}" sibTransId="{0F7C9F01-CA43-4DFB-AD24-453B2BBB829D}"/>
    <dgm:cxn modelId="{3A5D3E2F-31F6-4CBE-AD7E-CB2AB62BC1C3}" type="presOf" srcId="{F43E5FC0-693B-431F-839C-03288EB4DD66}" destId="{7A66B5CA-E43A-4420-B66F-8EBC1D8B8016}" srcOrd="0" destOrd="0" presId="urn:microsoft.com/office/officeart/2005/8/layout/funnel1"/>
    <dgm:cxn modelId="{41920D6D-EA4B-46EC-8686-7DB54B7AFC01}" type="presOf" srcId="{96C79721-A3C4-4D7A-90CA-F1C9C566E224}" destId="{ABF82CE6-2101-4B66-9A68-B3AC1B2FE622}" srcOrd="0" destOrd="0" presId="urn:microsoft.com/office/officeart/2005/8/layout/funnel1"/>
    <dgm:cxn modelId="{F9F47374-C9FA-4C03-824C-400C34EDC4B5}" srcId="{BB31FF9C-E74E-4F1E-9702-E09F219DFC2C}" destId="{96C79721-A3C4-4D7A-90CA-F1C9C566E224}" srcOrd="1" destOrd="0" parTransId="{71BF1327-F05F-41F1-9144-C4F545878BE9}" sibTransId="{8E5BD58C-58EB-4159-A7B9-3F6F3A60103E}"/>
    <dgm:cxn modelId="{A30E7377-E3DD-408F-93D3-EA9BEE9C0B28}" srcId="{BB31FF9C-E74E-4F1E-9702-E09F219DFC2C}" destId="{7E1AEE51-8060-434A-B8CF-6A3735466DB4}" srcOrd="2" destOrd="0" parTransId="{A1180C3F-1456-495B-8FF2-7C4D9A2B27F6}" sibTransId="{889A276A-7355-4B78-9DAC-9E545A13E434}"/>
    <dgm:cxn modelId="{A96DC67A-46E2-4050-A143-3C1B55F3B410}" type="presOf" srcId="{A3149C49-F5DC-4951-A542-ABDFAFB2FE15}" destId="{C580E137-8CAB-4F03-8858-770381DDF01C}" srcOrd="0" destOrd="0" presId="urn:microsoft.com/office/officeart/2005/8/layout/funnel1"/>
    <dgm:cxn modelId="{57E478B3-99C5-4DCF-80EF-B2586A30B040}" type="presOf" srcId="{BB31FF9C-E74E-4F1E-9702-E09F219DFC2C}" destId="{EBF14EC9-35C9-441F-A5EE-6FBBCFF2A316}" srcOrd="0" destOrd="0" presId="urn:microsoft.com/office/officeart/2005/8/layout/funnel1"/>
    <dgm:cxn modelId="{EB0D12CC-DF89-492F-8E9B-B6D00D8A4C93}" type="presOf" srcId="{7E1AEE51-8060-434A-B8CF-6A3735466DB4}" destId="{A1290A91-62CE-4088-BF02-D0F3A14269FE}" srcOrd="0" destOrd="0" presId="urn:microsoft.com/office/officeart/2005/8/layout/funnel1"/>
    <dgm:cxn modelId="{2B41A58E-F2D9-406F-BCEE-963FA34D0576}" type="presParOf" srcId="{EBF14EC9-35C9-441F-A5EE-6FBBCFF2A316}" destId="{EE2A8CBD-50AE-454A-80AF-1D921BDC13A5}" srcOrd="0" destOrd="0" presId="urn:microsoft.com/office/officeart/2005/8/layout/funnel1"/>
    <dgm:cxn modelId="{3735EA7D-AC74-46D2-9E55-13ED051840A9}" type="presParOf" srcId="{EBF14EC9-35C9-441F-A5EE-6FBBCFF2A316}" destId="{6D90C815-C30A-4775-8F6E-5C03C35DAB52}" srcOrd="1" destOrd="0" presId="urn:microsoft.com/office/officeart/2005/8/layout/funnel1"/>
    <dgm:cxn modelId="{FAF4D3A0-EDD3-448E-8DFE-79D480E1036F}" type="presParOf" srcId="{EBF14EC9-35C9-441F-A5EE-6FBBCFF2A316}" destId="{7A66B5CA-E43A-4420-B66F-8EBC1D8B8016}" srcOrd="2" destOrd="0" presId="urn:microsoft.com/office/officeart/2005/8/layout/funnel1"/>
    <dgm:cxn modelId="{2B7EEF9E-FFD3-40BB-BEB9-3A4E9C23BA0A}" type="presParOf" srcId="{EBF14EC9-35C9-441F-A5EE-6FBBCFF2A316}" destId="{A1290A91-62CE-4088-BF02-D0F3A14269FE}" srcOrd="3" destOrd="0" presId="urn:microsoft.com/office/officeart/2005/8/layout/funnel1"/>
    <dgm:cxn modelId="{DB90A036-0199-4F64-959D-C46DD8F6A69F}" type="presParOf" srcId="{EBF14EC9-35C9-441F-A5EE-6FBBCFF2A316}" destId="{ABF82CE6-2101-4B66-9A68-B3AC1B2FE622}" srcOrd="4" destOrd="0" presId="urn:microsoft.com/office/officeart/2005/8/layout/funnel1"/>
    <dgm:cxn modelId="{7901402C-895B-44D4-B288-06B8D053B3C7}" type="presParOf" srcId="{EBF14EC9-35C9-441F-A5EE-6FBBCFF2A316}" destId="{C580E137-8CAB-4F03-8858-770381DDF01C}" srcOrd="5" destOrd="0" presId="urn:microsoft.com/office/officeart/2005/8/layout/funnel1"/>
    <dgm:cxn modelId="{8A3D4379-A684-4888-95B4-66EED669BA42}" type="presParOf" srcId="{EBF14EC9-35C9-441F-A5EE-6FBBCFF2A316}" destId="{3F274C8A-6019-49E6-8CE7-3B12A94CA9B0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2A8CBD-50AE-454A-80AF-1D921BDC13A5}">
      <dsp:nvSpPr>
        <dsp:cNvPr id="0" name=""/>
        <dsp:cNvSpPr/>
      </dsp:nvSpPr>
      <dsp:spPr>
        <a:xfrm>
          <a:off x="1404620" y="165099"/>
          <a:ext cx="3276600" cy="1137920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90C815-C30A-4775-8F6E-5C03C35DAB52}">
      <dsp:nvSpPr>
        <dsp:cNvPr id="0" name=""/>
        <dsp:cNvSpPr/>
      </dsp:nvSpPr>
      <dsp:spPr>
        <a:xfrm>
          <a:off x="2354834" y="2999183"/>
          <a:ext cx="635000" cy="406400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66B5CA-E43A-4420-B66F-8EBC1D8B8016}">
      <dsp:nvSpPr>
        <dsp:cNvPr id="0" name=""/>
        <dsp:cNvSpPr/>
      </dsp:nvSpPr>
      <dsp:spPr>
        <a:xfrm>
          <a:off x="1524000" y="3276600"/>
          <a:ext cx="3048000" cy="762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700" kern="1200" dirty="0"/>
        </a:p>
      </dsp:txBody>
      <dsp:txXfrm>
        <a:off x="1524000" y="3276600"/>
        <a:ext cx="3048000" cy="762000"/>
      </dsp:txXfrm>
    </dsp:sp>
    <dsp:sp modelId="{A1290A91-62CE-4088-BF02-D0F3A14269FE}">
      <dsp:nvSpPr>
        <dsp:cNvPr id="0" name=""/>
        <dsp:cNvSpPr/>
      </dsp:nvSpPr>
      <dsp:spPr>
        <a:xfrm>
          <a:off x="1865125" y="1376810"/>
          <a:ext cx="1143000" cy="11430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Option 1</a:t>
          </a:r>
        </a:p>
      </dsp:txBody>
      <dsp:txXfrm>
        <a:off x="2032513" y="1544198"/>
        <a:ext cx="808224" cy="808224"/>
      </dsp:txXfrm>
    </dsp:sp>
    <dsp:sp modelId="{ABF82CE6-2101-4B66-9A68-B3AC1B2FE622}">
      <dsp:nvSpPr>
        <dsp:cNvPr id="0" name=""/>
        <dsp:cNvSpPr/>
      </dsp:nvSpPr>
      <dsp:spPr>
        <a:xfrm>
          <a:off x="1228217" y="540349"/>
          <a:ext cx="1143000" cy="11430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History</a:t>
          </a:r>
        </a:p>
      </dsp:txBody>
      <dsp:txXfrm>
        <a:off x="1395605" y="707737"/>
        <a:ext cx="808224" cy="808224"/>
      </dsp:txXfrm>
    </dsp:sp>
    <dsp:sp modelId="{C580E137-8CAB-4F03-8858-770381DDF01C}">
      <dsp:nvSpPr>
        <dsp:cNvPr id="0" name=""/>
        <dsp:cNvSpPr/>
      </dsp:nvSpPr>
      <dsp:spPr>
        <a:xfrm>
          <a:off x="2299462" y="179746"/>
          <a:ext cx="1143000" cy="11430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Geography</a:t>
          </a:r>
        </a:p>
      </dsp:txBody>
      <dsp:txXfrm>
        <a:off x="2466850" y="347134"/>
        <a:ext cx="808224" cy="808224"/>
      </dsp:txXfrm>
    </dsp:sp>
    <dsp:sp modelId="{3F274C8A-6019-49E6-8CE7-3B12A94CA9B0}">
      <dsp:nvSpPr>
        <dsp:cNvPr id="0" name=""/>
        <dsp:cNvSpPr/>
      </dsp:nvSpPr>
      <dsp:spPr>
        <a:xfrm>
          <a:off x="925565" y="50604"/>
          <a:ext cx="3556000" cy="2844800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30881E-50C7-4183-AF94-E5F900AF199A}" type="datetimeFigureOut">
              <a:rPr lang="en-GB" smtClean="0"/>
              <a:t>06/02/2025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949A71-E684-404E-8971-D3D4E61067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1599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Talk about our students, what we want for our young people </a:t>
            </a:r>
            <a:r>
              <a:rPr lang="en-GB" err="1"/>
              <a:t>beyon</a:t>
            </a:r>
            <a:r>
              <a:rPr lang="en-GB"/>
              <a:t> this and lead into the </a:t>
            </a:r>
            <a:r>
              <a:rPr lang="en-GB" err="1"/>
              <a:t>Ebacc</a:t>
            </a:r>
            <a:r>
              <a:rPr lang="en-GB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949A71-E684-404E-8971-D3D4E61067E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30008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949A71-E684-404E-8971-D3D4E61067E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64552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List subject to change – I’ve only had comms faculty preferences so far!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949A71-E684-404E-8971-D3D4E61067E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66724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949A71-E684-404E-8971-D3D4E61067E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5906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F3B09-12C2-4949-B992-0003066FD35E}" type="datetimeFigureOut">
              <a:rPr lang="en-GB"/>
              <a:pPr>
                <a:defRPr/>
              </a:pPr>
              <a:t>06/02/2025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153E2-6C6A-4ACF-9309-1A856B7B15A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6776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FBC3E7-3B6C-4564-AD1E-7361D3154DFF}" type="datetimeFigureOut">
              <a:rPr lang="en-GB"/>
              <a:pPr>
                <a:defRPr/>
              </a:pPr>
              <a:t>06/02/2025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B6C99-25AF-499A-BA55-C3EAF454744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8285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0C3BBB-4B4C-4C2F-9E54-F7D384EA5F6F}" type="datetimeFigureOut">
              <a:rPr lang="en-GB"/>
              <a:pPr>
                <a:defRPr/>
              </a:pPr>
              <a:t>06/02/2025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EB0281-764C-47F9-B1A8-AD3B7A67707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1655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4E03F1-E812-46C6-8C6F-7A96D1A8F390}" type="datetimeFigureOut">
              <a:rPr lang="en-GB"/>
              <a:pPr>
                <a:defRPr/>
              </a:pPr>
              <a:t>06/02/2025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8AACA-6F7D-4ACD-B703-AB0FEBCA0EB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3322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2A8219-B756-49CE-AF55-EC415C062998}" type="datetimeFigureOut">
              <a:rPr lang="en-GB"/>
              <a:pPr>
                <a:defRPr/>
              </a:pPr>
              <a:t>06/02/2025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FC78D-925A-4BD5-B9D7-4A561CEA2BC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4567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5AE599-30FA-46C0-9041-AD3D92F423C9}" type="datetimeFigureOut">
              <a:rPr lang="en-GB"/>
              <a:pPr>
                <a:defRPr/>
              </a:pPr>
              <a:t>06/02/2025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3603A6-0244-48E0-AC10-FFB9703D620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9795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6DC158-C0CC-4D6C-B998-C2953F48E25C}" type="datetimeFigureOut">
              <a:rPr lang="en-GB"/>
              <a:pPr>
                <a:defRPr/>
              </a:pPr>
              <a:t>06/02/2025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41F97-16F7-4E92-8C85-E36A91D244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8698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BA6B36-C362-4D51-9702-F43035C029AB}" type="datetimeFigureOut">
              <a:rPr lang="en-GB"/>
              <a:pPr>
                <a:defRPr/>
              </a:pPr>
              <a:t>06/02/2025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AA2461-FF36-4CC4-A8AA-4738396C8E1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1808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8C869D-E7D5-4012-9FE9-A324FCCE3A8C}" type="datetimeFigureOut">
              <a:rPr lang="en-GB"/>
              <a:pPr>
                <a:defRPr/>
              </a:pPr>
              <a:t>06/02/2025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0B5A01-B96B-44FF-8E92-429B2BD69C2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2115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17C4F9-0FCA-4227-A91B-CA49BD6C4D9D}" type="datetimeFigureOut">
              <a:rPr lang="en-GB"/>
              <a:pPr>
                <a:defRPr/>
              </a:pPr>
              <a:t>06/02/2025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54E63-E332-438B-AC0B-58EE2A8D656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2244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0C2849-5A4D-4FCB-A05C-20907DFAB573}" type="datetimeFigureOut">
              <a:rPr lang="en-GB"/>
              <a:pPr>
                <a:defRPr/>
              </a:pPr>
              <a:t>06/02/2025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975BD0-891C-4869-8732-BA34B13F2CE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9527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701B207-BE76-48E7-93DA-1D444032F82B}" type="datetimeFigureOut">
              <a:rPr lang="en-GB"/>
              <a:pPr>
                <a:defRPr/>
              </a:pPr>
              <a:t>06/02/2025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F700AD9-67DB-4693-A392-3406055F105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cid:image002.png@01D403E1.329B9910" TargetMode="Externa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332656" y="1484784"/>
            <a:ext cx="7772400" cy="1470025"/>
          </a:xfrm>
        </p:spPr>
        <p:txBody>
          <a:bodyPr/>
          <a:lstStyle/>
          <a:p>
            <a:r>
              <a:rPr lang="en-GB" dirty="0"/>
              <a:t>Year 8 Options </a:t>
            </a:r>
            <a:br>
              <a:rPr lang="en-GB" dirty="0"/>
            </a:br>
            <a:r>
              <a:rPr lang="en-GB" dirty="0"/>
              <a:t>2025</a:t>
            </a:r>
          </a:p>
        </p:txBody>
      </p:sp>
      <p:pic>
        <p:nvPicPr>
          <p:cNvPr id="4" name="Picture 5" descr="C:\Documents and Settings\s.cross.ALSAGER\Local Settings\Temporary Internet Files\Content.IE5\W9UAW8G5\MP900401410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772816"/>
            <a:ext cx="3888431" cy="4393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3421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70"/>
    </mc:Choice>
    <mc:Fallback xmlns="">
      <p:transition spd="slow" advTm="3897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611758" y="560559"/>
            <a:ext cx="8064500" cy="576262"/>
          </a:xfrm>
        </p:spPr>
        <p:txBody>
          <a:bodyPr>
            <a:normAutofit fontScale="90000"/>
          </a:bodyPr>
          <a:lstStyle/>
          <a:p>
            <a:pPr algn="l"/>
            <a:r>
              <a:rPr lang="en-GB" altLang="en-US" sz="4000" b="1" dirty="0">
                <a:solidFill>
                  <a:srgbClr val="002060"/>
                </a:solidFill>
              </a:rPr>
              <a:t>Inspired Futures – Help is available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750" y="1916113"/>
            <a:ext cx="8064500" cy="4210050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n-GB" dirty="0">
                <a:latin typeface="+mj-lt"/>
              </a:rPr>
              <a:t>Permanently staffed</a:t>
            </a:r>
          </a:p>
          <a:p>
            <a:pPr marL="0" indent="0">
              <a:buNone/>
              <a:defRPr/>
            </a:pPr>
            <a:r>
              <a:rPr lang="en-GB" dirty="0">
                <a:latin typeface="+mj-lt"/>
              </a:rPr>
              <a:t>Careers Service </a:t>
            </a:r>
          </a:p>
          <a:p>
            <a:pPr marL="0" indent="0">
              <a:buNone/>
              <a:defRPr/>
            </a:pPr>
            <a:endParaRPr lang="en-GB" dirty="0">
              <a:latin typeface="+mj-lt"/>
            </a:endParaRPr>
          </a:p>
          <a:p>
            <a:pPr marL="0" indent="0">
              <a:buNone/>
              <a:defRPr/>
            </a:pPr>
            <a:r>
              <a:rPr lang="en-GB" dirty="0">
                <a:latin typeface="+mj-lt"/>
              </a:rPr>
              <a:t>START website</a:t>
            </a:r>
          </a:p>
          <a:p>
            <a:pPr marL="0" indent="0">
              <a:buNone/>
              <a:defRPr/>
            </a:pPr>
            <a:endParaRPr lang="en-GB" dirty="0">
              <a:latin typeface="+mj-lt"/>
            </a:endParaRPr>
          </a:p>
          <a:p>
            <a:pPr marL="0" indent="0">
              <a:buNone/>
              <a:defRPr/>
            </a:pPr>
            <a:r>
              <a:rPr lang="en-GB" dirty="0">
                <a:latin typeface="+mj-lt"/>
              </a:rPr>
              <a:t>Form Tutors</a:t>
            </a:r>
          </a:p>
        </p:txBody>
      </p:sp>
      <p:pic>
        <p:nvPicPr>
          <p:cNvPr id="2150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9" y="2815431"/>
            <a:ext cx="3816920" cy="324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4" descr="https://twimg0-a.akamaihd.net/profile_images/3152010822/b08486010b48c8836733a6148cc0223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9" y="4693443"/>
            <a:ext cx="1409700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cid:image002.png@01D403E1.329B9910">
            <a:extLst>
              <a:ext uri="{FF2B5EF4-FFF2-40B4-BE49-F238E27FC236}">
                <a16:creationId xmlns:a16="http://schemas.microsoft.com/office/drawing/2014/main" id="{C9DA08B4-2521-4D3A-951E-BBBC2C4BCCA2}"/>
              </a:ext>
            </a:extLst>
          </p:cNvPr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9" y="1532108"/>
            <a:ext cx="3898265" cy="12941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0577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648"/>
    </mc:Choice>
    <mc:Fallback xmlns="">
      <p:transition spd="slow" advTm="56648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Website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07BB342-0D6A-706A-D48A-039944534B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85212"/>
            <a:ext cx="9144000" cy="3789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20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574"/>
    </mc:Choice>
    <mc:Fallback xmlns="">
      <p:transition spd="slow" advTm="23574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en-GB"/>
              <a:t>What happens next?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08720"/>
            <a:ext cx="8568952" cy="4389120"/>
          </a:xfrm>
        </p:spPr>
        <p:txBody>
          <a:bodyPr/>
          <a:lstStyle/>
          <a:p>
            <a:r>
              <a:rPr lang="en-GB" dirty="0"/>
              <a:t>Year 8 Parents Evening– Thursday 13</a:t>
            </a:r>
            <a:r>
              <a:rPr lang="en-GB" baseline="30000" dirty="0"/>
              <a:t>th</a:t>
            </a:r>
            <a:r>
              <a:rPr lang="en-GB" dirty="0"/>
              <a:t> Feb</a:t>
            </a:r>
          </a:p>
          <a:p>
            <a:endParaRPr lang="en-GB" dirty="0">
              <a:cs typeface="Calibri"/>
            </a:endParaRPr>
          </a:p>
          <a:p>
            <a:r>
              <a:rPr lang="en-GB" dirty="0">
                <a:cs typeface="Calibri"/>
              </a:rPr>
              <a:t>Electronic form sent to parents – Friday 14</a:t>
            </a:r>
            <a:r>
              <a:rPr lang="en-GB" baseline="30000" dirty="0">
                <a:cs typeface="Calibri"/>
              </a:rPr>
              <a:t>th</a:t>
            </a:r>
            <a:r>
              <a:rPr lang="en-GB" dirty="0">
                <a:cs typeface="Calibri"/>
              </a:rPr>
              <a:t> March</a:t>
            </a:r>
          </a:p>
          <a:p>
            <a:pPr marL="0" indent="0">
              <a:buNone/>
            </a:pPr>
            <a:endParaRPr lang="en-GB" dirty="0">
              <a:cs typeface="Calibri"/>
            </a:endParaRPr>
          </a:p>
          <a:p>
            <a:r>
              <a:rPr lang="en-GB" dirty="0"/>
              <a:t>Options returned to tutors  –  Wed 19</a:t>
            </a:r>
            <a:r>
              <a:rPr lang="en-GB" baseline="30000" dirty="0"/>
              <a:t>th</a:t>
            </a:r>
            <a:r>
              <a:rPr lang="en-GB" dirty="0"/>
              <a:t> March</a:t>
            </a:r>
          </a:p>
          <a:p>
            <a:pPr marL="0" indent="0">
              <a:buNone/>
            </a:pPr>
            <a:endParaRPr lang="en-GB" dirty="0">
              <a:cs typeface="Calibri"/>
            </a:endParaRPr>
          </a:p>
          <a:p>
            <a:r>
              <a:rPr lang="en-GB" dirty="0">
                <a:cs typeface="Calibri"/>
              </a:rPr>
              <a:t>Option Choices confirmed with students and parents in summer term</a:t>
            </a:r>
          </a:p>
          <a:p>
            <a:endParaRPr lang="en-GB" dirty="0"/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2FA243C8-4118-C2EB-C7D1-5217087F8D9A}"/>
              </a:ext>
            </a:extLst>
          </p:cNvPr>
          <p:cNvSpPr/>
          <p:nvPr/>
        </p:nvSpPr>
        <p:spPr>
          <a:xfrm rot="5400000">
            <a:off x="4053526" y="1630837"/>
            <a:ext cx="339365" cy="54675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63C6E26D-1E76-C24C-FE84-6B48CF6A52F9}"/>
              </a:ext>
            </a:extLst>
          </p:cNvPr>
          <p:cNvSpPr/>
          <p:nvPr/>
        </p:nvSpPr>
        <p:spPr>
          <a:xfrm rot="5400000">
            <a:off x="4053525" y="3166608"/>
            <a:ext cx="339365" cy="54675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1E71ACE6-1676-0480-A53A-456719B96401}"/>
              </a:ext>
            </a:extLst>
          </p:cNvPr>
          <p:cNvSpPr/>
          <p:nvPr/>
        </p:nvSpPr>
        <p:spPr>
          <a:xfrm rot="5400000">
            <a:off x="4053524" y="4510726"/>
            <a:ext cx="339365" cy="54675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1420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911"/>
    </mc:Choice>
    <mc:Fallback xmlns="">
      <p:transition spd="slow" advTm="729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332656" y="1484784"/>
            <a:ext cx="7772400" cy="1470025"/>
          </a:xfrm>
        </p:spPr>
        <p:txBody>
          <a:bodyPr/>
          <a:lstStyle/>
          <a:p>
            <a:r>
              <a:rPr lang="en-GB" dirty="0"/>
              <a:t>Year 8 Options </a:t>
            </a:r>
            <a:br>
              <a:rPr lang="en-GB" dirty="0"/>
            </a:br>
            <a:r>
              <a:rPr lang="en-GB" dirty="0"/>
              <a:t>2025</a:t>
            </a:r>
          </a:p>
        </p:txBody>
      </p:sp>
      <p:pic>
        <p:nvPicPr>
          <p:cNvPr id="4" name="Picture 5" descr="C:\Documents and Settings\s.cross.ALSAGER\Local Settings\Temporary Internet Files\Content.IE5\W9UAW8G5\MP900401410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772816"/>
            <a:ext cx="3888431" cy="4393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8050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476672"/>
            <a:ext cx="8064500" cy="863600"/>
          </a:xfrm>
        </p:spPr>
        <p:txBody>
          <a:bodyPr/>
          <a:lstStyle/>
          <a:p>
            <a:pPr eaLnBrk="1" hangingPunct="1"/>
            <a:r>
              <a:rPr lang="en-GB" altLang="en-US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The Future</a:t>
            </a:r>
            <a:endParaRPr lang="en-US" altLang="en-US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340768"/>
            <a:ext cx="8064500" cy="4392612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GB" altLang="en-US" sz="2800" b="1" dirty="0">
                <a:solidFill>
                  <a:srgbClr val="00B0F0"/>
                </a:solidFill>
                <a:latin typeface="+mj-lt"/>
              </a:rPr>
              <a:t>“ The only thing certain about the </a:t>
            </a:r>
          </a:p>
          <a:p>
            <a:pPr algn="ctr" eaLnBrk="1" hangingPunct="1">
              <a:buFontTx/>
              <a:buNone/>
            </a:pPr>
            <a:r>
              <a:rPr lang="en-GB" altLang="en-US" sz="2800" b="1" dirty="0">
                <a:solidFill>
                  <a:srgbClr val="00B0F0"/>
                </a:solidFill>
                <a:latin typeface="+mj-lt"/>
              </a:rPr>
              <a:t>future is that it will be uncertain”</a:t>
            </a:r>
            <a:r>
              <a:rPr lang="en-GB" altLang="en-US" sz="2800" dirty="0">
                <a:solidFill>
                  <a:srgbClr val="00B0F0"/>
                </a:solidFill>
                <a:latin typeface="+mj-lt"/>
              </a:rPr>
              <a:t> </a:t>
            </a:r>
          </a:p>
          <a:p>
            <a:pPr eaLnBrk="1" hangingPunct="1">
              <a:buFontTx/>
              <a:buNone/>
            </a:pPr>
            <a:endParaRPr lang="en-GB" altLang="en-US" sz="2800" dirty="0">
              <a:latin typeface="+mj-lt"/>
            </a:endParaRPr>
          </a:p>
          <a:p>
            <a:pPr eaLnBrk="1" hangingPunct="1"/>
            <a:r>
              <a:rPr lang="en-GB" altLang="en-US" sz="2800" dirty="0">
                <a:latin typeface="+mj-lt"/>
              </a:rPr>
              <a:t>Half the jobs your children will be doing in 2034 don’t exist yet.</a:t>
            </a:r>
          </a:p>
          <a:p>
            <a:pPr eaLnBrk="1" hangingPunct="1">
              <a:buFontTx/>
              <a:buNone/>
            </a:pPr>
            <a:endParaRPr lang="en-GB" altLang="en-US" sz="2800" dirty="0">
              <a:latin typeface="+mj-lt"/>
            </a:endParaRPr>
          </a:p>
          <a:p>
            <a:pPr eaLnBrk="1" hangingPunct="1"/>
            <a:r>
              <a:rPr lang="en-GB" altLang="en-US" sz="2800" dirty="0">
                <a:latin typeface="+mj-lt"/>
              </a:rPr>
              <a:t>Employers and Universities also want skills and personal qualities</a:t>
            </a:r>
            <a:endParaRPr lang="en-US" alt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96320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396"/>
    </mc:Choice>
    <mc:Fallback xmlns="">
      <p:transition spd="slow" advTm="36396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260649"/>
            <a:ext cx="8064500" cy="864096"/>
          </a:xfrm>
        </p:spPr>
        <p:txBody>
          <a:bodyPr>
            <a:normAutofit/>
          </a:bodyPr>
          <a:lstStyle/>
          <a:p>
            <a:pPr eaLnBrk="1" hangingPunct="1"/>
            <a:r>
              <a:rPr lang="en-GB" altLang="en-US" b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Why choose in Year 8?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196752"/>
            <a:ext cx="8640960" cy="4465637"/>
          </a:xfrm>
        </p:spPr>
        <p:txBody>
          <a:bodyPr>
            <a:normAutofit fontScale="85000" lnSpcReduction="20000"/>
          </a:bodyPr>
          <a:lstStyle/>
          <a:p>
            <a:pPr marL="0" indent="0" eaLnBrk="1" hangingPunct="1">
              <a:lnSpc>
                <a:spcPct val="80000"/>
              </a:lnSpc>
              <a:buNone/>
            </a:pPr>
            <a:endParaRPr lang="en-GB" altLang="en-US" dirty="0">
              <a:latin typeface="+mj-lt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GB" altLang="en-US" dirty="0">
                <a:latin typeface="+mj-lt"/>
              </a:rPr>
              <a:t>Our curriculum for our students…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GB" altLang="en-US" dirty="0">
              <a:latin typeface="+mj-lt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GB" altLang="en-US" dirty="0">
                <a:latin typeface="+mj-lt"/>
              </a:rPr>
              <a:t>Our Year 7 and 8 curriculum is rich in knowledge, so we are able to offer some choice in year 9.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GB" altLang="en-US" dirty="0">
              <a:latin typeface="+mj-lt"/>
            </a:endParaRP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+mj-lt"/>
              </a:rPr>
              <a:t>Time to study subjects thoroughly – not just the specification</a:t>
            </a:r>
          </a:p>
          <a:p>
            <a:pPr eaLnBrk="1" hangingPunct="1">
              <a:lnSpc>
                <a:spcPct val="80000"/>
              </a:lnSpc>
            </a:pPr>
            <a:endParaRPr lang="en-GB" altLang="en-US" dirty="0">
              <a:latin typeface="+mj-lt"/>
            </a:endParaRP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+mj-lt"/>
              </a:rPr>
              <a:t>Allow students to develop thirst for learning beyond confines of exams.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GB" altLang="en-US" dirty="0">
              <a:latin typeface="+mj-lt"/>
            </a:endParaRP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+mj-lt"/>
              </a:rPr>
              <a:t>All students continue to study broad range of Core subjects.</a:t>
            </a:r>
          </a:p>
        </p:txBody>
      </p:sp>
    </p:spTree>
    <p:extLst>
      <p:ext uri="{BB962C8B-B14F-4D97-AF65-F5344CB8AC3E}">
        <p14:creationId xmlns:p14="http://schemas.microsoft.com/office/powerpoint/2010/main" val="4252577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323"/>
    </mc:Choice>
    <mc:Fallback xmlns="">
      <p:transition spd="slow" advTm="39323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43BC9-C24B-FE0B-1E0B-6A2F23274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will I study Next Year?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B1013F-8053-6F66-E799-75314ED09266}"/>
              </a:ext>
            </a:extLst>
          </p:cNvPr>
          <p:cNvSpPr txBox="1"/>
          <p:nvPr/>
        </p:nvSpPr>
        <p:spPr>
          <a:xfrm>
            <a:off x="457200" y="2125133"/>
            <a:ext cx="2209800" cy="3046988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en-GB" sz="2400" b="1" u="sng"/>
              <a:t>Core Curriculum:</a:t>
            </a:r>
          </a:p>
          <a:p>
            <a:endParaRPr lang="en-GB" sz="2400"/>
          </a:p>
          <a:p>
            <a:r>
              <a:rPr lang="en-GB" sz="2400"/>
              <a:t>This is what everyone must do. All students study the core curriculum.</a:t>
            </a:r>
          </a:p>
        </p:txBody>
      </p:sp>
      <p:sp>
        <p:nvSpPr>
          <p:cNvPr id="5" name="Plus Sign 4">
            <a:extLst>
              <a:ext uri="{FF2B5EF4-FFF2-40B4-BE49-F238E27FC236}">
                <a16:creationId xmlns:a16="http://schemas.microsoft.com/office/drawing/2014/main" id="{2E5B355D-9991-D771-0369-A9E090401499}"/>
              </a:ext>
            </a:extLst>
          </p:cNvPr>
          <p:cNvSpPr/>
          <p:nvPr/>
        </p:nvSpPr>
        <p:spPr>
          <a:xfrm>
            <a:off x="2810933" y="3064933"/>
            <a:ext cx="1016000" cy="982134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60DAC3-12DF-F198-9B64-AA642DF3433B}"/>
              </a:ext>
            </a:extLst>
          </p:cNvPr>
          <p:cNvSpPr txBox="1"/>
          <p:nvPr/>
        </p:nvSpPr>
        <p:spPr>
          <a:xfrm>
            <a:off x="3826933" y="2217172"/>
            <a:ext cx="2209800" cy="2677656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en-GB" sz="2400" b="1" u="sng"/>
              <a:t>2 Option Subjects:</a:t>
            </a:r>
          </a:p>
          <a:p>
            <a:endParaRPr lang="en-GB" sz="2400"/>
          </a:p>
          <a:p>
            <a:r>
              <a:rPr lang="en-GB" sz="2400"/>
              <a:t>These are your choices. You can choose 2 option subjects.</a:t>
            </a:r>
          </a:p>
        </p:txBody>
      </p:sp>
      <p:sp>
        <p:nvSpPr>
          <p:cNvPr id="7" name="Equals 6">
            <a:extLst>
              <a:ext uri="{FF2B5EF4-FFF2-40B4-BE49-F238E27FC236}">
                <a16:creationId xmlns:a16="http://schemas.microsoft.com/office/drawing/2014/main" id="{54F88DFE-A85F-659C-701C-F56FD0B341DB}"/>
              </a:ext>
            </a:extLst>
          </p:cNvPr>
          <p:cNvSpPr/>
          <p:nvPr/>
        </p:nvSpPr>
        <p:spPr>
          <a:xfrm>
            <a:off x="6036733" y="3245114"/>
            <a:ext cx="965200" cy="618067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C352D6E-9019-10EC-2415-43F3F974E7BE}"/>
              </a:ext>
            </a:extLst>
          </p:cNvPr>
          <p:cNvSpPr txBox="1"/>
          <p:nvPr/>
        </p:nvSpPr>
        <p:spPr>
          <a:xfrm>
            <a:off x="7196666" y="3049117"/>
            <a:ext cx="1587500" cy="83099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en-GB" sz="2400" b="1" u="sng"/>
              <a:t>Year 9 Curriculum</a:t>
            </a:r>
          </a:p>
        </p:txBody>
      </p:sp>
    </p:spTree>
    <p:extLst>
      <p:ext uri="{BB962C8B-B14F-4D97-AF65-F5344CB8AC3E}">
        <p14:creationId xmlns:p14="http://schemas.microsoft.com/office/powerpoint/2010/main" val="29377850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908720"/>
            <a:ext cx="4608512" cy="4968552"/>
          </a:xfrm>
          <a:prstGeom prst="rect">
            <a:avLst/>
          </a:prstGeom>
          <a:solidFill>
            <a:schemeClr val="accent4">
              <a:alpha val="22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GB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en-GB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en-GB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en-GB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en-GB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en-GB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en-GB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en-GB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en-GB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en-GB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en-GB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en-GB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en-GB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en-GB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en-GB" sz="1600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en-GB" sz="1600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en-GB" sz="1600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en-GB" sz="1600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en-GB" sz="1600" dirty="0">
                <a:solidFill>
                  <a:schemeClr val="accent1">
                    <a:lumMod val="75000"/>
                  </a:schemeClr>
                </a:solidFill>
              </a:rPr>
              <a:t>Core Curriculum – everyone studies these subjects.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Oval Callout 6"/>
          <p:cNvSpPr/>
          <p:nvPr/>
        </p:nvSpPr>
        <p:spPr>
          <a:xfrm>
            <a:off x="4790610" y="2384016"/>
            <a:ext cx="4392488" cy="2160240"/>
          </a:xfrm>
          <a:prstGeom prst="wedgeEllipseCallout">
            <a:avLst>
              <a:gd name="adj1" fmla="val -116581"/>
              <a:gd name="adj2" fmla="val -43803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All Students will study Science.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-90264"/>
            <a:ext cx="8229600" cy="1143000"/>
          </a:xfrm>
        </p:spPr>
        <p:txBody>
          <a:bodyPr/>
          <a:lstStyle/>
          <a:p>
            <a:r>
              <a:rPr lang="en-GB" b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Year 9 “Core” Curriculum?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4299" y="980728"/>
            <a:ext cx="8507288" cy="5616624"/>
          </a:xfrm>
        </p:spPr>
        <p:txBody>
          <a:bodyPr numCol="2"/>
          <a:lstStyle/>
          <a:p>
            <a:r>
              <a:rPr lang="en-GB" sz="2400" dirty="0"/>
              <a:t>English Language</a:t>
            </a:r>
          </a:p>
          <a:p>
            <a:r>
              <a:rPr lang="en-GB" sz="2400" dirty="0"/>
              <a:t>English Literature</a:t>
            </a:r>
          </a:p>
          <a:p>
            <a:r>
              <a:rPr lang="en-GB" sz="2400" dirty="0"/>
              <a:t>Maths</a:t>
            </a:r>
          </a:p>
          <a:p>
            <a:r>
              <a:rPr lang="en-GB" sz="2400" dirty="0"/>
              <a:t>Science</a:t>
            </a:r>
          </a:p>
          <a:p>
            <a:r>
              <a:rPr lang="en-GB" sz="2400" dirty="0"/>
              <a:t>RE</a:t>
            </a:r>
          </a:p>
          <a:p>
            <a:r>
              <a:rPr lang="en-GB" sz="2400" dirty="0"/>
              <a:t>History</a:t>
            </a:r>
          </a:p>
          <a:p>
            <a:r>
              <a:rPr lang="en-GB" sz="2400" dirty="0"/>
              <a:t>Geography</a:t>
            </a:r>
          </a:p>
          <a:p>
            <a:r>
              <a:rPr lang="en-GB" sz="2400" dirty="0"/>
              <a:t>MFL</a:t>
            </a:r>
          </a:p>
          <a:p>
            <a:r>
              <a:rPr lang="en-GB" sz="2400" dirty="0"/>
              <a:t>PE</a:t>
            </a:r>
          </a:p>
          <a:p>
            <a:r>
              <a:rPr lang="en-GB" sz="2400" dirty="0"/>
              <a:t>IT/Computing</a:t>
            </a:r>
          </a:p>
          <a:p>
            <a:r>
              <a:rPr lang="en-GB" sz="2400" dirty="0"/>
              <a:t>SPIRIT Learning</a:t>
            </a:r>
          </a:p>
          <a:p>
            <a:endParaRPr lang="en-GB" sz="2400" dirty="0"/>
          </a:p>
          <a:p>
            <a:endParaRPr lang="en-GB" sz="2400" dirty="0"/>
          </a:p>
        </p:txBody>
      </p:sp>
      <p:sp>
        <p:nvSpPr>
          <p:cNvPr id="5" name="Oval Callout 4"/>
          <p:cNvSpPr/>
          <p:nvPr/>
        </p:nvSpPr>
        <p:spPr>
          <a:xfrm>
            <a:off x="4677943" y="908720"/>
            <a:ext cx="4392488" cy="1431776"/>
          </a:xfrm>
          <a:prstGeom prst="wedgeEllipseCallout">
            <a:avLst>
              <a:gd name="adj1" fmla="val -89050"/>
              <a:gd name="adj2" fmla="val -1265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All students will study English Language and English Literature</a:t>
            </a:r>
          </a:p>
        </p:txBody>
      </p:sp>
      <p:sp>
        <p:nvSpPr>
          <p:cNvPr id="6" name="Oval Callout 5"/>
          <p:cNvSpPr/>
          <p:nvPr/>
        </p:nvSpPr>
        <p:spPr>
          <a:xfrm>
            <a:off x="4754887" y="2054196"/>
            <a:ext cx="4392488" cy="864096"/>
          </a:xfrm>
          <a:prstGeom prst="wedgeEllipseCallout">
            <a:avLst>
              <a:gd name="adj1" fmla="val -119572"/>
              <a:gd name="adj2" fmla="val -41390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tx1"/>
                </a:solidFill>
              </a:rPr>
              <a:t>All students will study the Maths GCSE course</a:t>
            </a:r>
          </a:p>
        </p:txBody>
      </p:sp>
      <p:sp>
        <p:nvSpPr>
          <p:cNvPr id="8" name="Oval Callout 7"/>
          <p:cNvSpPr/>
          <p:nvPr/>
        </p:nvSpPr>
        <p:spPr>
          <a:xfrm>
            <a:off x="4816285" y="3980330"/>
            <a:ext cx="4392488" cy="1271868"/>
          </a:xfrm>
          <a:prstGeom prst="wedgeEllipseCallout">
            <a:avLst>
              <a:gd name="adj1" fmla="val -132092"/>
              <a:gd name="adj2" fmla="val -120406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All students will study the RE course. Students will take at GCSE at the end of Year 10</a:t>
            </a:r>
          </a:p>
        </p:txBody>
      </p:sp>
      <p:sp>
        <p:nvSpPr>
          <p:cNvPr id="9" name="Oval Callout 7">
            <a:extLst>
              <a:ext uri="{FF2B5EF4-FFF2-40B4-BE49-F238E27FC236}">
                <a16:creationId xmlns:a16="http://schemas.microsoft.com/office/drawing/2014/main" id="{D1AFC401-B346-40A6-80EC-7DA5FC34B108}"/>
              </a:ext>
            </a:extLst>
          </p:cNvPr>
          <p:cNvSpPr/>
          <p:nvPr/>
        </p:nvSpPr>
        <p:spPr>
          <a:xfrm>
            <a:off x="4754887" y="5045042"/>
            <a:ext cx="4392488" cy="1645212"/>
          </a:xfrm>
          <a:prstGeom prst="wedgeEllipseCallout">
            <a:avLst>
              <a:gd name="adj1" fmla="val -105823"/>
              <a:gd name="adj2" fmla="val -112508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All students will have further choices to make at the end of year 9 (all students will choose either Geography or History, some will choose both)</a:t>
            </a:r>
          </a:p>
        </p:txBody>
      </p:sp>
      <p:sp>
        <p:nvSpPr>
          <p:cNvPr id="10" name="Oval Callout 7">
            <a:extLst>
              <a:ext uri="{FF2B5EF4-FFF2-40B4-BE49-F238E27FC236}">
                <a16:creationId xmlns:a16="http://schemas.microsoft.com/office/drawing/2014/main" id="{46B86252-6B99-48AF-BD6B-4864B20625A7}"/>
              </a:ext>
            </a:extLst>
          </p:cNvPr>
          <p:cNvSpPr/>
          <p:nvPr/>
        </p:nvSpPr>
        <p:spPr>
          <a:xfrm>
            <a:off x="876693" y="5124075"/>
            <a:ext cx="4543956" cy="1898673"/>
          </a:xfrm>
          <a:prstGeom prst="wedgeEllipseCallout">
            <a:avLst>
              <a:gd name="adj1" fmla="val -39653"/>
              <a:gd name="adj2" fmla="val -107215"/>
            </a:avLst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Almost all students will study a Modern Foreign Language until the end of Year 11. Some will be offered alternate choices to consider for Years 10 and 11.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86380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  <p:bldP spid="6" grpId="0" animBg="1"/>
      <p:bldP spid="8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>
            <a:normAutofit/>
          </a:bodyPr>
          <a:lstStyle/>
          <a:p>
            <a:r>
              <a:rPr lang="en-GB" b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What choice do I get this year?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0364" y="1484784"/>
            <a:ext cx="8291264" cy="4248472"/>
          </a:xfrm>
          <a:solidFill>
            <a:schemeClr val="bg2">
              <a:alpha val="44000"/>
            </a:schemeClr>
          </a:solidFill>
        </p:spPr>
        <p:txBody>
          <a:bodyPr numCol="2">
            <a:normAutofit fontScale="85000" lnSpcReduction="20000"/>
          </a:bodyPr>
          <a:lstStyle/>
          <a:p>
            <a:pPr marL="0" indent="0">
              <a:buNone/>
            </a:pPr>
            <a:r>
              <a:rPr lang="en-GB" b="1" dirty="0">
                <a:solidFill>
                  <a:schemeClr val="accent1"/>
                </a:solidFill>
              </a:rPr>
              <a:t>Art</a:t>
            </a:r>
          </a:p>
          <a:p>
            <a:pPr marL="0" indent="0">
              <a:buNone/>
            </a:pPr>
            <a:r>
              <a:rPr lang="en-GB" b="1" dirty="0">
                <a:solidFill>
                  <a:schemeClr val="accent1"/>
                </a:solidFill>
              </a:rPr>
              <a:t>Business Studies</a:t>
            </a:r>
          </a:p>
          <a:p>
            <a:pPr marL="0" indent="0">
              <a:buNone/>
            </a:pPr>
            <a:r>
              <a:rPr lang="en-GB" b="1" dirty="0">
                <a:solidFill>
                  <a:schemeClr val="accent1"/>
                </a:solidFill>
              </a:rPr>
              <a:t>Child Development</a:t>
            </a:r>
          </a:p>
          <a:p>
            <a:pPr marL="0" indent="0">
              <a:buNone/>
            </a:pPr>
            <a:r>
              <a:rPr lang="en-GB" b="1" dirty="0">
                <a:solidFill>
                  <a:schemeClr val="accent1"/>
                </a:solidFill>
              </a:rPr>
              <a:t>Computer Science</a:t>
            </a:r>
          </a:p>
          <a:p>
            <a:pPr marL="0" indent="0">
              <a:buNone/>
            </a:pPr>
            <a:r>
              <a:rPr lang="en-GB" b="1" dirty="0">
                <a:solidFill>
                  <a:schemeClr val="accent1"/>
                </a:solidFill>
              </a:rPr>
              <a:t>Dance</a:t>
            </a:r>
          </a:p>
          <a:p>
            <a:pPr marL="0" indent="0">
              <a:buNone/>
            </a:pPr>
            <a:r>
              <a:rPr lang="en-GB" b="1" dirty="0">
                <a:solidFill>
                  <a:schemeClr val="accent1"/>
                </a:solidFill>
              </a:rPr>
              <a:t>D&amp;T Graphic Products</a:t>
            </a:r>
          </a:p>
          <a:p>
            <a:pPr marL="0" indent="0">
              <a:buNone/>
            </a:pPr>
            <a:r>
              <a:rPr lang="en-GB" b="1" dirty="0">
                <a:solidFill>
                  <a:schemeClr val="accent1"/>
                </a:solidFill>
              </a:rPr>
              <a:t>D&amp;T Resistant Materials</a:t>
            </a:r>
          </a:p>
          <a:p>
            <a:pPr marL="0" indent="0">
              <a:buNone/>
            </a:pPr>
            <a:r>
              <a:rPr lang="en-GB" b="1" dirty="0">
                <a:solidFill>
                  <a:schemeClr val="accent1"/>
                </a:solidFill>
              </a:rPr>
              <a:t>D&amp;T Fashion and Textiles</a:t>
            </a:r>
          </a:p>
          <a:p>
            <a:pPr marL="0" indent="0">
              <a:buNone/>
            </a:pPr>
            <a:r>
              <a:rPr lang="en-GB" b="1" dirty="0">
                <a:solidFill>
                  <a:schemeClr val="accent1"/>
                </a:solidFill>
              </a:rPr>
              <a:t>Drama</a:t>
            </a:r>
          </a:p>
          <a:p>
            <a:pPr marL="0" indent="0">
              <a:buNone/>
            </a:pPr>
            <a:r>
              <a:rPr lang="en-GB" b="1" dirty="0">
                <a:solidFill>
                  <a:schemeClr val="accent1"/>
                </a:solidFill>
              </a:rPr>
              <a:t>Engineering</a:t>
            </a:r>
          </a:p>
          <a:p>
            <a:pPr marL="0" indent="0">
              <a:buNone/>
            </a:pPr>
            <a:r>
              <a:rPr lang="en-GB" b="1" dirty="0">
                <a:solidFill>
                  <a:schemeClr val="accent1"/>
                </a:solidFill>
              </a:rPr>
              <a:t>Food &amp; Nutrition</a:t>
            </a:r>
          </a:p>
          <a:p>
            <a:pPr marL="0" indent="0">
              <a:buNone/>
            </a:pPr>
            <a:r>
              <a:rPr lang="en-GB" b="1" dirty="0">
                <a:solidFill>
                  <a:schemeClr val="accent1"/>
                </a:solidFill>
              </a:rPr>
              <a:t>Music</a:t>
            </a:r>
          </a:p>
          <a:p>
            <a:pPr marL="0" indent="0">
              <a:buNone/>
            </a:pPr>
            <a:r>
              <a:rPr lang="en-GB" b="1" dirty="0">
                <a:solidFill>
                  <a:schemeClr val="accent1"/>
                </a:solidFill>
              </a:rPr>
              <a:t>PE</a:t>
            </a:r>
          </a:p>
          <a:p>
            <a:pPr marL="0" indent="0">
              <a:buNone/>
            </a:pPr>
            <a:endParaRPr lang="en-GB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en-GB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en-GB" b="1" dirty="0">
                <a:solidFill>
                  <a:schemeClr val="accent3"/>
                </a:solidFill>
              </a:rPr>
              <a:t>Dual linguists may choose a 2nd Modern Foreign Language </a:t>
            </a:r>
          </a:p>
          <a:p>
            <a:pPr marL="0" indent="0">
              <a:buNone/>
            </a:pP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544" y="980728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Two options subjects.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6184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186"/>
    </mc:Choice>
    <mc:Fallback xmlns="">
      <p:transition spd="slow" advTm="87186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A589DD17-BD07-44B8-BECA-8C37E5281E99}"/>
              </a:ext>
            </a:extLst>
          </p:cNvPr>
          <p:cNvGrpSpPr/>
          <p:nvPr/>
        </p:nvGrpSpPr>
        <p:grpSpPr>
          <a:xfrm>
            <a:off x="4291584" y="1737360"/>
            <a:ext cx="1143000" cy="1143000"/>
            <a:chOff x="2595880" y="1390904"/>
            <a:chExt cx="1143000" cy="114300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3C84690-E310-4DC2-B1D5-B84EB3956568}"/>
                </a:ext>
              </a:extLst>
            </p:cNvPr>
            <p:cNvSpPr/>
            <p:nvPr/>
          </p:nvSpPr>
          <p:spPr>
            <a:xfrm>
              <a:off x="2595880" y="1390904"/>
              <a:ext cx="1143000" cy="114300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1" name="Oval 4">
              <a:extLst>
                <a:ext uri="{FF2B5EF4-FFF2-40B4-BE49-F238E27FC236}">
                  <a16:creationId xmlns:a16="http://schemas.microsoft.com/office/drawing/2014/main" id="{ABFEEDCB-635F-4969-8C63-702FEFA125C2}"/>
                </a:ext>
              </a:extLst>
            </p:cNvPr>
            <p:cNvSpPr txBox="1"/>
            <p:nvPr/>
          </p:nvSpPr>
          <p:spPr>
            <a:xfrm>
              <a:off x="2763268" y="1558292"/>
              <a:ext cx="808224" cy="8082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510" tIns="16510" rIns="16510" bIns="16510" numCol="1" spcCol="1270" anchor="ctr" anchorCtr="0">
              <a:noAutofit/>
            </a:bodyPr>
            <a:lstStyle/>
            <a:p>
              <a:pPr marL="0" lvl="0" indent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300" kern="1200" dirty="0"/>
                <a:t>Option 2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>
            <a:normAutofit/>
          </a:bodyPr>
          <a:lstStyle/>
          <a:p>
            <a:r>
              <a:rPr lang="en-GB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What choice do I get next year?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7084DA1-3D31-4422-906C-1B2AE1E263C7}"/>
              </a:ext>
            </a:extLst>
          </p:cNvPr>
          <p:cNvSpPr txBox="1"/>
          <p:nvPr/>
        </p:nvSpPr>
        <p:spPr>
          <a:xfrm>
            <a:off x="3096440" y="5222360"/>
            <a:ext cx="64316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*Most students will continue with a language – we hope all students will want to- but there will be alternatives, and some students will have an additional choice to make (by invitation).</a:t>
            </a:r>
          </a:p>
          <a:p>
            <a:endParaRPr lang="en-GB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53FB5C56-AB2F-4861-8E2B-9C3BF2D041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4877160"/>
              </p:ext>
            </p:extLst>
          </p:nvPr>
        </p:nvGraphicFramePr>
        <p:xfrm>
          <a:off x="1588008" y="84836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Table 14">
            <a:extLst>
              <a:ext uri="{FF2B5EF4-FFF2-40B4-BE49-F238E27FC236}">
                <a16:creationId xmlns:a16="http://schemas.microsoft.com/office/drawing/2014/main" id="{C148846E-1FF8-4BEC-B7E8-031EA17958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1355444"/>
              </p:ext>
            </p:extLst>
          </p:nvPr>
        </p:nvGraphicFramePr>
        <p:xfrm>
          <a:off x="1459992" y="4582280"/>
          <a:ext cx="6096000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29375615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0880568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0943049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1.</a:t>
                      </a:r>
                    </a:p>
                    <a:p>
                      <a:r>
                        <a:rPr lang="en-GB" dirty="0"/>
                        <a:t> </a:t>
                      </a: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2. </a:t>
                      </a: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3. </a:t>
                      </a: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6770369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55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278"/>
    </mc:Choice>
    <mc:Fallback xmlns="">
      <p:transition spd="slow" advTm="15278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B79A9-AEBA-5D3F-201C-3FF8C295CD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63330"/>
            <a:ext cx="8229600" cy="1143000"/>
          </a:xfrm>
        </p:spPr>
        <p:txBody>
          <a:bodyPr/>
          <a:lstStyle/>
          <a:p>
            <a:r>
              <a:rPr lang="en-GB" dirty="0"/>
              <a:t>By invitation (years 10 and 11):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63F3AA-F94D-2F5A-9A2F-4313B6D773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46193"/>
            <a:ext cx="5675157" cy="1562996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/>
              <a:t>A small number of pupils will be offered an alternate to languages, this includes core enrichment, which enables students to develop social and employability skills.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C8CBDF-A0B7-6AC0-FDCE-063BC90B23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2357" y="1212317"/>
            <a:ext cx="2754189" cy="196497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A850D0B-37F5-538D-5466-ACA3B3C1B74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878"/>
          <a:stretch/>
        </p:blipFill>
        <p:spPr>
          <a:xfrm>
            <a:off x="4434830" y="3521422"/>
            <a:ext cx="2491472" cy="20968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CD40294-68B7-00DE-38AF-B2232AFACD0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27" t="24516" b="-9127"/>
          <a:stretch/>
        </p:blipFill>
        <p:spPr>
          <a:xfrm>
            <a:off x="1825042" y="3511995"/>
            <a:ext cx="2491472" cy="233943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5D6A5BC-4CAD-F280-043D-20D4D0968BBA}"/>
              </a:ext>
            </a:extLst>
          </p:cNvPr>
          <p:cNvSpPr txBox="1"/>
          <p:nvPr/>
        </p:nvSpPr>
        <p:spPr>
          <a:xfrm>
            <a:off x="0" y="3511995"/>
            <a:ext cx="19758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en-US" sz="2400" dirty="0">
                <a:latin typeface="+mn-lt"/>
                <a:cs typeface="+mn-cs"/>
              </a:rPr>
              <a:t>Triple Science will be taught to some pupils in Science lessons.</a:t>
            </a:r>
            <a:endParaRPr lang="en-GB" sz="2400" dirty="0">
              <a:latin typeface="+mn-lt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2010C9F-A63C-177F-4813-259AFB46A16C}"/>
              </a:ext>
            </a:extLst>
          </p:cNvPr>
          <p:cNvSpPr txBox="1"/>
          <p:nvPr/>
        </p:nvSpPr>
        <p:spPr>
          <a:xfrm>
            <a:off x="7047413" y="3511995"/>
            <a:ext cx="217089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en-US" sz="2400" dirty="0">
                <a:latin typeface="+mn-lt"/>
                <a:cs typeface="+mn-cs"/>
              </a:rPr>
              <a:t>Further Maths will be taught to a very small number of student in their maths lessons.</a:t>
            </a:r>
            <a:endParaRPr lang="en-GB" sz="2400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9523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  <p:bldP spid="9" grpId="0"/>
      <p:bldP spid="9" grpId="1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332656"/>
            <a:ext cx="8064500" cy="936625"/>
          </a:xfrm>
        </p:spPr>
        <p:txBody>
          <a:bodyPr/>
          <a:lstStyle/>
          <a:p>
            <a:pPr eaLnBrk="1" hangingPunct="1"/>
            <a:r>
              <a:rPr lang="en-GB" altLang="en-US" b="1">
                <a:latin typeface="+mn-lt"/>
              </a:rPr>
              <a:t>Options – how should students choose?</a:t>
            </a:r>
            <a:endParaRPr lang="en-US" altLang="en-US" b="1">
              <a:latin typeface="+mn-lt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628800"/>
            <a:ext cx="8208963" cy="4210050"/>
          </a:xfrm>
        </p:spPr>
        <p:txBody>
          <a:bodyPr/>
          <a:lstStyle/>
          <a:p>
            <a:r>
              <a:rPr lang="en-GB" altLang="en-US"/>
              <a:t>Do they enjoy the subject?</a:t>
            </a:r>
          </a:p>
          <a:p>
            <a:endParaRPr lang="en-GB" altLang="en-US"/>
          </a:p>
          <a:p>
            <a:pPr eaLnBrk="1" hangingPunct="1"/>
            <a:r>
              <a:rPr lang="en-GB" altLang="en-US"/>
              <a:t>What is the subject about?</a:t>
            </a:r>
          </a:p>
          <a:p>
            <a:pPr eaLnBrk="1" hangingPunct="1"/>
            <a:endParaRPr lang="en-GB" altLang="en-US"/>
          </a:p>
          <a:p>
            <a:pPr eaLnBrk="1" hangingPunct="1"/>
            <a:r>
              <a:rPr lang="en-GB" altLang="en-US"/>
              <a:t>What pathways and courses are there?</a:t>
            </a:r>
          </a:p>
          <a:p>
            <a:pPr marL="0" indent="0" eaLnBrk="1" hangingPunct="1">
              <a:buNone/>
            </a:pPr>
            <a:endParaRPr lang="en-GB" altLang="en-US"/>
          </a:p>
          <a:p>
            <a:pPr eaLnBrk="1" hangingPunct="1"/>
            <a:r>
              <a:rPr lang="en-GB" altLang="en-US"/>
              <a:t>What do they want to do in the future?</a:t>
            </a:r>
          </a:p>
          <a:p>
            <a:pPr eaLnBrk="1" hangingPunct="1">
              <a:buFontTx/>
              <a:buNone/>
            </a:pPr>
            <a:endParaRPr lang="en-US" altLang="en-US"/>
          </a:p>
        </p:txBody>
      </p:sp>
      <p:sp>
        <p:nvSpPr>
          <p:cNvPr id="2" name="AutoShape 2" descr="https://encrypted-tbn3.gstatic.com/images?q=tbn:ANd9GcSkqJFfTtwjnAfOZe05JNk4KqTP-SQa81syPNfiE-93Dr_TTmyj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22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072"/>
    </mc:Choice>
    <mc:Fallback xmlns="">
      <p:transition spd="slow" advTm="93072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5|3.1|5.2|19.8|8.3|17.1"/>
</p:tagLst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9B2D1F"/>
      </a:accent1>
      <a:accent2>
        <a:srgbClr val="696464"/>
      </a:accent2>
      <a:accent3>
        <a:srgbClr val="F58B17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faultSectionNames xmlns="94cb1055-6fb0-4841-878b-bd3b48de2139" xsi:nil="true"/>
    <Invited_Students xmlns="94cb1055-6fb0-4841-878b-bd3b48de2139" xsi:nil="true"/>
    <Students xmlns="94cb1055-6fb0-4841-878b-bd3b48de2139">
      <UserInfo>
        <DisplayName/>
        <AccountId xsi:nil="true"/>
        <AccountType/>
      </UserInfo>
    </Students>
    <CultureName xmlns="94cb1055-6fb0-4841-878b-bd3b48de2139" xsi:nil="true"/>
    <Templates xmlns="94cb1055-6fb0-4841-878b-bd3b48de2139" xsi:nil="true"/>
    <FolderType xmlns="94cb1055-6fb0-4841-878b-bd3b48de2139" xsi:nil="true"/>
    <Owner xmlns="94cb1055-6fb0-4841-878b-bd3b48de2139">
      <UserInfo>
        <DisplayName/>
        <AccountId xsi:nil="true"/>
        <AccountType/>
      </UserInfo>
    </Owner>
    <Self_Registration_Enabled0 xmlns="94cb1055-6fb0-4841-878b-bd3b48de2139" xsi:nil="true"/>
    <NotebookType xmlns="94cb1055-6fb0-4841-878b-bd3b48de2139" xsi:nil="true"/>
    <Student_Groups xmlns="94cb1055-6fb0-4841-878b-bd3b48de2139">
      <UserInfo>
        <DisplayName/>
        <AccountId xsi:nil="true"/>
        <AccountType/>
      </UserInfo>
    </Student_Groups>
    <AppVersion xmlns="94cb1055-6fb0-4841-878b-bd3b48de2139" xsi:nil="true"/>
    <Self_Registration_Enabled xmlns="94cb1055-6fb0-4841-878b-bd3b48de2139" xsi:nil="true"/>
    <Has_Teacher_Only_SectionGroup xmlns="94cb1055-6fb0-4841-878b-bd3b48de2139" xsi:nil="true"/>
    <Is_Collaboration_Space_Locked xmlns="94cb1055-6fb0-4841-878b-bd3b48de2139" xsi:nil="true"/>
    <Invited_Teachers xmlns="94cb1055-6fb0-4841-878b-bd3b48de2139" xsi:nil="true"/>
    <Teachers xmlns="94cb1055-6fb0-4841-878b-bd3b48de2139">
      <UserInfo>
        <DisplayName/>
        <AccountId xsi:nil="true"/>
        <AccountType/>
      </UserInfo>
    </Teach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2EB5845389F104295B499F55B07D238" ma:contentTypeVersion="26" ma:contentTypeDescription="Create a new document." ma:contentTypeScope="" ma:versionID="983664e19a76c1d139d4cc291c52ed50">
  <xsd:schema xmlns:xsd="http://www.w3.org/2001/XMLSchema" xmlns:xs="http://www.w3.org/2001/XMLSchema" xmlns:p="http://schemas.microsoft.com/office/2006/metadata/properties" xmlns:ns3="94cb1055-6fb0-4841-878b-bd3b48de2139" xmlns:ns4="5b0d8eae-f900-4ec2-9b64-8e0f97a56586" targetNamespace="http://schemas.microsoft.com/office/2006/metadata/properties" ma:root="true" ma:fieldsID="b6340c7b5b5c078ef1f1c2e9ada07415" ns3:_="" ns4:_="">
    <xsd:import namespace="94cb1055-6fb0-4841-878b-bd3b48de2139"/>
    <xsd:import namespace="5b0d8eae-f900-4ec2-9b64-8e0f97a56586"/>
    <xsd:element name="properties">
      <xsd:complexType>
        <xsd:sequence>
          <xsd:element name="documentManagement">
            <xsd:complexType>
              <xsd:all>
                <xsd:element ref="ns3:NotebookType" minOccurs="0"/>
                <xsd:element ref="ns3:FolderType" minOccurs="0"/>
                <xsd:element ref="ns3:Owner" minOccurs="0"/>
                <xsd:element ref="ns3:DefaultSectionNames" minOccurs="0"/>
                <xsd:element ref="ns3:AppVersion" minOccurs="0"/>
                <xsd:element ref="ns3:Teachers" minOccurs="0"/>
                <xsd:element ref="ns3:Students" minOccurs="0"/>
                <xsd:element ref="ns3:Student_Groups" minOccurs="0"/>
                <xsd:element ref="ns4:SharedWithUsers" minOccurs="0"/>
                <xsd:element ref="ns4:SharedWithDetails" minOccurs="0"/>
                <xsd:element ref="ns4:SharingHintHash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Templates" minOccurs="0"/>
                <xsd:element ref="ns3:CultureName" minOccurs="0"/>
                <xsd:element ref="ns3:Self_Registration_Enabled0" minOccurs="0"/>
                <xsd:element ref="ns3:Has_Teacher_Only_SectionGroup" minOccurs="0"/>
                <xsd:element ref="ns3:Is_Collaboration_Space_Locked" minOccurs="0"/>
                <xsd:element ref="ns3:MediaServiceOCR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cb1055-6fb0-4841-878b-bd3b48de2139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dexed="tru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Owner" ma:index="10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1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AppVersion" ma:index="12" nillable="true" ma:displayName="App Version" ma:internalName="AppVersion">
      <xsd:simpleType>
        <xsd:restriction base="dms:Text"/>
      </xsd:simpleType>
    </xsd:element>
    <xsd:element name="Teachers" ma:index="13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4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15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19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20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1" nillable="true" ma:displayName="Self_Registration_Enabled" ma:internalName="Self_Registration_Enabled">
      <xsd:simpleType>
        <xsd:restriction base="dms:Boolean"/>
      </xsd:simpleType>
    </xsd:element>
    <xsd:element name="MediaServiceMetadata" ma:index="2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2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2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25" nillable="true" ma:displayName="MediaServiceAutoTags" ma:description="" ma:internalName="MediaServiceAutoTags" ma:readOnly="true">
      <xsd:simpleType>
        <xsd:restriction base="dms:Text"/>
      </xsd:simpleType>
    </xsd:element>
    <xsd:element name="Templates" ma:index="26" nillable="true" ma:displayName="Templates" ma:internalName="Templates">
      <xsd:simpleType>
        <xsd:restriction base="dms:Note">
          <xsd:maxLength value="255"/>
        </xsd:restriction>
      </xsd:simpleType>
    </xsd:element>
    <xsd:element name="CultureName" ma:index="27" nillable="true" ma:displayName="Culture Name" ma:internalName="CultureName">
      <xsd:simpleType>
        <xsd:restriction base="dms:Text"/>
      </xsd:simpleType>
    </xsd:element>
    <xsd:element name="Self_Registration_Enabled0" ma:index="28" nillable="true" ma:displayName="Self Registration Enabled" ma:internalName="Self_Registration_Enabled0">
      <xsd:simpleType>
        <xsd:restriction base="dms:Boolean"/>
      </xsd:simpleType>
    </xsd:element>
    <xsd:element name="Has_Teacher_Only_SectionGroup" ma:index="29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30" nillable="true" ma:displayName="Is Collaboration Space Locked" ma:internalName="Is_Collaboration_Space_Locked">
      <xsd:simpleType>
        <xsd:restriction base="dms:Boolean"/>
      </xsd:simpleType>
    </xsd:element>
    <xsd:element name="MediaServiceOCR" ma:index="3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3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0d8eae-f900-4ec2-9b64-8e0f97a56586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1BF2F93-4D43-4F44-A4CA-7E2E4014424C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94cb1055-6fb0-4841-878b-bd3b48de2139"/>
    <ds:schemaRef ds:uri="5b0d8eae-f900-4ec2-9b64-8e0f97a56586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EFE369CD-51D7-4017-A320-F33CE1E5891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BDA4CE8-EF0D-4B5E-8B81-CF86FA9614B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4cb1055-6fb0-4841-878b-bd3b48de2139"/>
    <ds:schemaRef ds:uri="5b0d8eae-f900-4ec2-9b64-8e0f97a565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1590</TotalTime>
  <Words>596</Words>
  <Application>Microsoft Office PowerPoint</Application>
  <PresentationFormat>On-screen Show (4:3)</PresentationFormat>
  <Paragraphs>128</Paragraphs>
  <Slides>13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Year 8 Options  2025</vt:lpstr>
      <vt:lpstr>The Future</vt:lpstr>
      <vt:lpstr>Why choose in Year 8?</vt:lpstr>
      <vt:lpstr>What will I study Next Year?</vt:lpstr>
      <vt:lpstr>Year 9 “Core” Curriculum?</vt:lpstr>
      <vt:lpstr>What choice do I get this year?</vt:lpstr>
      <vt:lpstr>What choice do I get next year?</vt:lpstr>
      <vt:lpstr>By invitation (years 10 and 11):</vt:lpstr>
      <vt:lpstr>Options – how should students choose?</vt:lpstr>
      <vt:lpstr>Inspired Futures – Help is available</vt:lpstr>
      <vt:lpstr>Website</vt:lpstr>
      <vt:lpstr>What happens next?</vt:lpstr>
      <vt:lpstr>Year 8 Options  2025</vt:lpstr>
    </vt:vector>
  </TitlesOfParts>
  <Company>Alsager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Steven Harbour</dc:creator>
  <cp:lastModifiedBy>Liane Young</cp:lastModifiedBy>
  <cp:revision>11</cp:revision>
  <cp:lastPrinted>2016-02-11T14:58:18Z</cp:lastPrinted>
  <dcterms:created xsi:type="dcterms:W3CDTF">2014-05-02T10:26:30Z</dcterms:created>
  <dcterms:modified xsi:type="dcterms:W3CDTF">2025-02-06T08:25:55Z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0x010100C2EB5845389F104295B499F55B07D238</vt:lpwstr>
  </property>
</Properties>
</file>