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78" r:id="rId5"/>
    <p:sldId id="258" r:id="rId6"/>
    <p:sldId id="260" r:id="rId7"/>
    <p:sldId id="261" r:id="rId8"/>
    <p:sldId id="263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6852F-62FA-9AC8-B613-5827398853B4}" v="118" dt="2024-03-13T09:55:59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88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3/25/2024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4535-7D89-C41D-158F-2FF3559C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11 Quotations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8C241-ED57-D865-6E93-0745E8DF8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following slides contain key quotations for all of the texts that you have studied. </a:t>
            </a:r>
          </a:p>
          <a:p>
            <a:r>
              <a:rPr lang="en-GB" dirty="0"/>
              <a:t>Use these as part of your revision for </a:t>
            </a:r>
            <a:r>
              <a:rPr lang="en-GB"/>
              <a:t>English Literature. </a:t>
            </a:r>
          </a:p>
        </p:txBody>
      </p:sp>
    </p:spTree>
    <p:extLst>
      <p:ext uri="{BB962C8B-B14F-4D97-AF65-F5344CB8AC3E}">
        <p14:creationId xmlns:p14="http://schemas.microsoft.com/office/powerpoint/2010/main" val="256186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9DBAD5-E539-4E6D-ABCA-6754E393F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647112"/>
              </p:ext>
            </p:extLst>
          </p:nvPr>
        </p:nvGraphicFramePr>
        <p:xfrm>
          <a:off x="225204" y="157115"/>
          <a:ext cx="11966742" cy="67212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3371">
                  <a:extLst>
                    <a:ext uri="{9D8B030D-6E8A-4147-A177-3AD203B41FA5}">
                      <a16:colId xmlns:a16="http://schemas.microsoft.com/office/drawing/2014/main" val="2088355545"/>
                    </a:ext>
                  </a:extLst>
                </a:gridCol>
                <a:gridCol w="5983371">
                  <a:extLst>
                    <a:ext uri="{9D8B030D-6E8A-4147-A177-3AD203B41FA5}">
                      <a16:colId xmlns:a16="http://schemas.microsoft.com/office/drawing/2014/main" val="2847756450"/>
                    </a:ext>
                  </a:extLst>
                </a:gridCol>
              </a:tblGrid>
              <a:tr h="422634"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Macbeth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23900"/>
                  </a:ext>
                </a:extLst>
              </a:tr>
              <a:tr h="463534">
                <a:tc>
                  <a:txBody>
                    <a:bodyPr/>
                    <a:lstStyle/>
                    <a:p>
                      <a:pPr algn="ctr"/>
                      <a:r>
                        <a:rPr lang="en-GB" sz="1250">
                          <a:latin typeface="Comic Sans MS"/>
                          <a:cs typeface="Arial"/>
                        </a:rPr>
                        <a:t>Characters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>
                          <a:latin typeface="Comic Sans MS"/>
                          <a:cs typeface="Arial"/>
                        </a:rPr>
                        <a:t>Themes 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80084"/>
                  </a:ext>
                </a:extLst>
              </a:tr>
              <a:tr h="1063404"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Macbeth</a:t>
                      </a:r>
                      <a:br>
                        <a:rPr lang="en-GB" sz="1250">
                          <a:latin typeface="Comic Sans MS"/>
                          <a:cs typeface="Arial"/>
                        </a:rPr>
                      </a:br>
                      <a:r>
                        <a:rPr lang="en-GB" sz="1250" b="0" i="0" u="none" strike="noStrike" noProof="0">
                          <a:latin typeface="Comic Sans MS"/>
                        </a:rPr>
                        <a:t>'Till he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unseam'd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 him from the nave to the chaps, And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fix'd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 his head upon our battlements' (1.2) Captain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'Is this a dagger I see before me, the handle towards my hand?' (2.1) Macbeth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The Supernatural</a:t>
                      </a:r>
                    </a:p>
                    <a:p>
                      <a:pPr lvl="0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'Weird sisters' (from </a:t>
                      </a:r>
                      <a:r>
                        <a:rPr lang="en-GB" sz="1250" err="1">
                          <a:latin typeface="Comic Sans MS"/>
                          <a:cs typeface="Arial"/>
                        </a:rPr>
                        <a:t>wyrd</a:t>
                      </a:r>
                      <a:r>
                        <a:rPr lang="en-GB" sz="1250">
                          <a:latin typeface="Comic Sans MS"/>
                          <a:cs typeface="Arial"/>
                        </a:rPr>
                        <a:t> and wayward – powerful and marginal) (1.3) Banquo</a:t>
                      </a:r>
                    </a:p>
                    <a:p>
                      <a:pPr lvl="0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'Fair is foul and foul is fair' (1.1) Witches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88896"/>
                  </a:ext>
                </a:extLst>
              </a:tr>
              <a:tr h="1349705"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Lady Macbeth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baseline="0" noProof="0">
                          <a:solidFill>
                            <a:srgbClr val="000000"/>
                          </a:solidFill>
                          <a:latin typeface="Comic Sans MS"/>
                        </a:rPr>
                        <a:t>'unsex me here And fill me from the crown to the toe top-full Of direst cruelty' (1.5) Lady Macbeth</a:t>
                      </a:r>
                      <a:br>
                        <a:rPr lang="en-GB" sz="1250" b="0" i="0" u="none" strike="noStrike" baseline="0" noProof="0">
                          <a:solidFill>
                            <a:srgbClr val="000000"/>
                          </a:solidFill>
                          <a:latin typeface="Comic Sans MS"/>
                        </a:rPr>
                      </a:br>
                      <a:r>
                        <a:rPr lang="en-GB" sz="1250" b="0" i="0" u="none" strike="noStrike" baseline="0" noProof="0">
                          <a:solidFill>
                            <a:srgbClr val="000000"/>
                          </a:solidFill>
                          <a:latin typeface="Comic Sans MS"/>
                        </a:rPr>
                        <a:t>'Out, damned spot; out, I say! —One, two: why then, 'tis time to </a:t>
                      </a:r>
                      <a:r>
                        <a:rPr lang="en-GB" sz="1250" b="0" i="0" u="none" strike="noStrike" baseline="0" noProof="0" err="1">
                          <a:solidFill>
                            <a:srgbClr val="000000"/>
                          </a:solidFill>
                          <a:latin typeface="Comic Sans MS"/>
                        </a:rPr>
                        <a:t>do't</a:t>
                      </a:r>
                      <a:r>
                        <a:rPr lang="en-GB" sz="1250" b="0" i="0" u="none" strike="noStrike" baseline="0" noProof="0">
                          <a:solidFill>
                            <a:srgbClr val="000000"/>
                          </a:solidFill>
                          <a:latin typeface="Comic Sans MS"/>
                        </a:rPr>
                        <a:t>. Hell is murky'</a:t>
                      </a:r>
                      <a:r>
                        <a:rPr lang="en-GB" sz="1250">
                          <a:latin typeface="Comic Sans MS"/>
                        </a:rPr>
                        <a:t> (5.1) Lady Macbeth</a:t>
                      </a:r>
                    </a:p>
                    <a:p>
                      <a:pPr lvl="0">
                        <a:buNone/>
                      </a:pPr>
                      <a:endParaRPr lang="en-GB" sz="1250" b="0" i="0" u="none" strike="noStrike" noProof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Loyalty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'For brave Macbeth – well he deserves that name' (1.2) The Captain </a:t>
                      </a:r>
                      <a:endParaRPr lang="en-GB" sz="125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'Look like the innocent flower but be the serpent </a:t>
                      </a:r>
                      <a:r>
                        <a:rPr lang="en-GB" sz="1250" b="0" i="0" u="none" strike="noStrike" noProof="0" err="1">
                          <a:solidFill>
                            <a:srgbClr val="000000"/>
                          </a:solidFill>
                          <a:latin typeface="Comic Sans MS"/>
                        </a:rPr>
                        <a:t>under’it</a:t>
                      </a:r>
                      <a:r>
                        <a:rPr lang="en-GB" sz="125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' (1.6) Lady Macbeth </a:t>
                      </a:r>
                      <a:endParaRPr lang="en-GB" sz="1250">
                        <a:latin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2493"/>
                  </a:ext>
                </a:extLst>
              </a:tr>
              <a:tr h="1131571"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Banquo</a:t>
                      </a:r>
                    </a:p>
                    <a:p>
                      <a:pPr lvl="0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'Our fears in Banquo stick deep' (3.1) Macbeth about Banquo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'Thou has it all now, King, Cawdor, Glamis, all, as the weird sisters promised, and I fear though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play’st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 most foully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for’t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.' (3.1) Banquo</a:t>
                      </a:r>
                      <a:endParaRPr lang="en-GB" sz="1250">
                        <a:latin typeface="Comic Sans M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50" b="1" err="1">
                          <a:latin typeface="Comic Sans MS"/>
                          <a:cs typeface="Arial"/>
                        </a:rPr>
                        <a:t>Kinsmanship</a:t>
                      </a:r>
                      <a:endParaRPr lang="en-GB" sz="1250" b="1">
                        <a:latin typeface="Comic Sans MS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solidFill>
                            <a:srgbClr val="040C28"/>
                          </a:solidFill>
                          <a:latin typeface="Comic Sans MS"/>
                        </a:rPr>
                        <a:t>'The king trusts me twice over: first, I am his kinsman and his subject.</a:t>
                      </a:r>
                      <a:r>
                        <a:rPr lang="en-GB" sz="1250" b="0" i="0" u="none" strike="noStrike" noProof="0">
                          <a:solidFill>
                            <a:srgbClr val="202124"/>
                          </a:solidFill>
                          <a:latin typeface="Comic Sans MS"/>
                        </a:rPr>
                        <a:t> </a:t>
                      </a:r>
                      <a:r>
                        <a:rPr lang="en-GB" sz="1250" b="0" i="0" u="none" strike="noStrike" noProof="0">
                          <a:solidFill>
                            <a:srgbClr val="040C28"/>
                          </a:solidFill>
                          <a:latin typeface="Comic Sans MS"/>
                        </a:rPr>
                        <a:t>Second, I am his host, and should be closing the door to any murderer rather than trying to murder him myself.' (1.7) Macbeth</a:t>
                      </a:r>
                      <a:endParaRPr lang="en-GB" sz="125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“I will to yield to kiss the ground before young Malcolm’s feet” (5.8) Macbeth</a:t>
                      </a:r>
                      <a:endParaRPr lang="en-GB" sz="1250">
                        <a:latin typeface="Comic Sans M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50230"/>
                  </a:ext>
                </a:extLst>
              </a:tr>
              <a:tr h="1158838"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The Witches</a:t>
                      </a:r>
                      <a:br>
                        <a:rPr lang="en-GB" sz="1250">
                          <a:latin typeface="Comic Sans MS"/>
                          <a:cs typeface="Arial"/>
                        </a:rPr>
                      </a:br>
                      <a:r>
                        <a:rPr lang="en-GB" sz="1250" b="0" i="0" u="none" strike="noStrike" noProof="0">
                          <a:latin typeface="Comic Sans MS"/>
                        </a:rPr>
                        <a:t>'Something wicked this way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comes'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 (4.1) Witches</a:t>
                      </a:r>
                      <a:br>
                        <a:rPr lang="en-GB" sz="1250" b="0" i="0" u="none" strike="noStrike" noProof="0">
                          <a:latin typeface="Comic Sans MS"/>
                        </a:rPr>
                      </a:br>
                      <a:r>
                        <a:rPr lang="en-GB" sz="1250" b="0" i="0" u="none" strike="noStrike" noProof="0">
                          <a:solidFill>
                            <a:srgbClr val="1E1E1E"/>
                          </a:solidFill>
                          <a:latin typeface="Comic Sans MS"/>
                        </a:rPr>
                        <a:t>'Lesser than Macbeth and greater. Not so happy, yet much happier. Thou shalt get kings, though thou be none. So all hail, Macbeth and Banquo!' (1.3) The Witches</a:t>
                      </a:r>
                      <a:endParaRPr lang="en-GB" sz="1250">
                        <a:latin typeface="Comic Sans MS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Good vs Evil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“Thou canst not say I did it; never shake they gory locks at me” (3.4) Macbeth to Banquo's ghost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“I am in blood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stepp’d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 so far, that, should I wade no more, returning were as tedious as go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o’ver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” (3.4) Macbeth </a:t>
                      </a:r>
                      <a:endParaRPr lang="en-GB" sz="1250">
                        <a:latin typeface="Comic Sans M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11283"/>
                  </a:ext>
                </a:extLst>
              </a:tr>
              <a:tr h="1131571"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Macduff</a:t>
                      </a: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'Macduff was from his mother’s womb untimely </a:t>
                      </a:r>
                      <a:r>
                        <a:rPr lang="en-GB" sz="1250" b="0" i="0" u="none" strike="noStrike" noProof="0" err="1">
                          <a:latin typeface="Comic Sans MS"/>
                        </a:rPr>
                        <a:t>ripp’d</a:t>
                      </a:r>
                      <a:r>
                        <a:rPr lang="en-GB" sz="1250" b="0" i="0" u="none" strike="noStrike" noProof="0">
                          <a:latin typeface="Comic Sans MS"/>
                        </a:rPr>
                        <a:t>' (5.8) Macduff</a:t>
                      </a:r>
                      <a:endParaRPr lang="en-GB" sz="125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50" b="0" i="0" u="none" strike="noStrike" noProof="0">
                          <a:latin typeface="Comic Sans MS"/>
                        </a:rPr>
                        <a:t>'Behold where stands the usurper’s head' (5.9) Macduff</a:t>
                      </a:r>
                      <a:endParaRPr lang="en-GB" sz="1250">
                        <a:latin typeface="Comic Sans M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50" b="1">
                          <a:latin typeface="Comic Sans MS"/>
                          <a:cs typeface="Arial"/>
                        </a:rPr>
                        <a:t>Ambition</a:t>
                      </a:r>
                    </a:p>
                    <a:p>
                      <a:pPr lvl="0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"Too full of the milk of human kindness" (1.5) Lady Macbeth</a:t>
                      </a:r>
                    </a:p>
                    <a:p>
                      <a:pPr lvl="0">
                        <a:buNone/>
                      </a:pPr>
                      <a:r>
                        <a:rPr lang="en-GB" sz="1250">
                          <a:latin typeface="Comic Sans MS"/>
                          <a:cs typeface="Arial"/>
                        </a:rPr>
                        <a:t>"I have no spur to prick the sides of my intent but only vaulting ambition" (1.7) Macbeth</a:t>
                      </a:r>
                    </a:p>
                    <a:p>
                      <a:pPr lvl="0">
                        <a:buNone/>
                      </a:pPr>
                      <a:endParaRPr lang="en-GB" sz="1250">
                        <a:latin typeface="Comic Sans MS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75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58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9DBAD5-E539-4E6D-ABCA-6754E393F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1401"/>
              </p:ext>
            </p:extLst>
          </p:nvPr>
        </p:nvGraphicFramePr>
        <p:xfrm>
          <a:off x="100641" y="143773"/>
          <a:ext cx="11975996" cy="6249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47745">
                  <a:extLst>
                    <a:ext uri="{9D8B030D-6E8A-4147-A177-3AD203B41FA5}">
                      <a16:colId xmlns:a16="http://schemas.microsoft.com/office/drawing/2014/main" val="2088355545"/>
                    </a:ext>
                  </a:extLst>
                </a:gridCol>
                <a:gridCol w="6028251">
                  <a:extLst>
                    <a:ext uri="{9D8B030D-6E8A-4147-A177-3AD203B41FA5}">
                      <a16:colId xmlns:a16="http://schemas.microsoft.com/office/drawing/2014/main" val="2847756450"/>
                    </a:ext>
                  </a:extLst>
                </a:gridCol>
              </a:tblGrid>
              <a:tr h="33852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Comic Sans MS"/>
                          <a:cs typeface="Arial"/>
                        </a:rPr>
                        <a:t>The Strange Case of Dr Jekyll and Mr Hyde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23900"/>
                  </a:ext>
                </a:extLst>
              </a:tr>
              <a:tr h="327942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Comic Sans MS"/>
                          <a:cs typeface="Arial"/>
                        </a:rPr>
                        <a:t>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latin typeface="Comic Sans MS"/>
                          <a:cs typeface="Arial"/>
                        </a:rPr>
                        <a:t>Themes (x5)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80084"/>
                  </a:ext>
                </a:extLst>
              </a:tr>
              <a:tr h="1301187"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Gabriel Utterson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"Long, lean, dusty,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dreary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, and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yet somehow loveable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."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"If he be Mr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Hyde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, I shall be Mr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Seek.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" - Utterson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Repression</a:t>
                      </a: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 b="0" i="1" u="none" strike="noStrike" noProof="0">
                          <a:latin typeface="Comic Sans MS"/>
                        </a:rPr>
                        <a:t>"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it was as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an ordinary secret sinner 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that I at last fell before the assaults of temptation." </a:t>
                      </a:r>
                      <a:endParaRPr lang="en-GB" sz="1200" i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latin typeface="Comic Sans MS"/>
                        </a:rPr>
                        <a:t>"I laid aside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restraint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 and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plunged </a:t>
                      </a:r>
                      <a:r>
                        <a:rPr lang="en-GB" sz="1200" b="0" i="0" u="none" strike="noStrike" noProof="0">
                          <a:solidFill>
                            <a:schemeClr val="tx1"/>
                          </a:solidFill>
                          <a:latin typeface="Comic Sans MS"/>
                        </a:rPr>
                        <a:t>i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n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shame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."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88896"/>
                  </a:ext>
                </a:extLst>
              </a:tr>
              <a:tr h="1057877"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Edward Hyde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omic Sans MS"/>
                        </a:rPr>
                        <a:t>“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Satan’s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signature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 upon a face”</a:t>
                      </a: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omic Sans MS"/>
                        </a:rPr>
                        <a:t>“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Broke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 out in a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flame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 of anger.”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Duality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"Man is not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truly one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, but 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truly two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." - Dr Jekyll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"All human beings, as we meet them, are c</a:t>
                      </a:r>
                      <a:r>
                        <a:rPr lang="en-GB" sz="1200">
                          <a:solidFill>
                            <a:srgbClr val="FF0000"/>
                          </a:solidFill>
                          <a:latin typeface="Comic Sans MS"/>
                          <a:cs typeface="Arial"/>
                        </a:rPr>
                        <a:t>omingled out of good and evil</a:t>
                      </a:r>
                      <a:r>
                        <a:rPr lang="en-GB" sz="1200">
                          <a:latin typeface="Comic Sans MS"/>
                          <a:cs typeface="Arial"/>
                        </a:rPr>
                        <a:t>." - Dr Jekyll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2493"/>
                  </a:ext>
                </a:extLst>
              </a:tr>
              <a:tr h="1301187"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Henry Jekyll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omic Sans MS"/>
                        </a:rPr>
                        <a:t>“Tall,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smooth </a:t>
                      </a:r>
                      <a:r>
                        <a:rPr lang="en-GB" sz="1200" b="0" i="0" u="none" strike="noStrike" noProof="0">
                          <a:latin typeface="Comic Sans MS"/>
                        </a:rPr>
                        <a:t>faced man of fifty.”</a:t>
                      </a: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484848"/>
                          </a:solidFill>
                          <a:latin typeface="Comic Sans MS"/>
                        </a:rPr>
                        <a:t>" 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like a man restored from death</a:t>
                      </a:r>
                      <a:r>
                        <a:rPr lang="en-GB" sz="1200" b="0" i="0" u="none" strike="noStrike" noProof="0">
                          <a:solidFill>
                            <a:srgbClr val="484848"/>
                          </a:solidFill>
                          <a:latin typeface="Comic Sans MS"/>
                        </a:rPr>
                        <a:t>—there stood Henry Jekyll!”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Science vs Religion</a:t>
                      </a:r>
                      <a:br>
                        <a:rPr lang="en-GB" sz="1200">
                          <a:latin typeface="Comic Sans MS"/>
                          <a:cs typeface="Arial"/>
                        </a:rPr>
                      </a:br>
                      <a:r>
                        <a:rPr lang="en-GB" sz="1200">
                          <a:latin typeface="Comic Sans MS"/>
                          <a:cs typeface="Arial"/>
                        </a:rPr>
                        <a:t>"Unscientific balderdash." - Dr Lanyon 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"Ape-like fury." - Hyde's murder of Carew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550230"/>
                  </a:ext>
                </a:extLst>
              </a:tr>
              <a:tr h="1100192"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Hastie Lanyon</a:t>
                      </a:r>
                      <a:endParaRPr lang="en-GB" sz="120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1" u="none" strike="noStrike" noProof="0">
                          <a:solidFill>
                            <a:srgbClr val="000000"/>
                          </a:solidFill>
                        </a:rPr>
                        <a:t>“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became too fanciful…Such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unscientific balderdash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” Lanyon about Jekyll</a:t>
                      </a:r>
                      <a:endParaRPr lang="en-GB" sz="1200" i="0" err="1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“a prodigy to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stagger the unbelief of Satan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” Lanyon</a:t>
                      </a:r>
                      <a:endParaRPr lang="en-GB" sz="1200" i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Secrecy 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"Blackmail house" - Mr Enfield</a:t>
                      </a:r>
                    </a:p>
                    <a:p>
                      <a:pPr lvl="0">
                        <a:buNone/>
                      </a:pPr>
                      <a:r>
                        <a:rPr lang="en-GB" sz="1200">
                          <a:latin typeface="Comic Sans MS"/>
                          <a:cs typeface="Arial"/>
                        </a:rPr>
                        <a:t>"First fog of the season." Setting of Carew's murder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11283"/>
                  </a:ext>
                </a:extLst>
              </a:tr>
              <a:tr h="793408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b="0" i="0" u="none" strike="noStrike" noProof="0">
                        <a:solidFill>
                          <a:srgbClr val="484848"/>
                        </a:solidFill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latin typeface="Comic Sans MS"/>
                          <a:cs typeface="Arial"/>
                        </a:rPr>
                        <a:t>Good vs Evil</a:t>
                      </a:r>
                      <a:endParaRPr lang="en-GB" sz="1200" i="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“If I am th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e chief of sinners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 then I am the chief of sufferers also” </a:t>
                      </a:r>
                      <a:endParaRPr lang="en-GB" sz="1200" i="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“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Edward Hyde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, alone in the ranks of mankind, </a:t>
                      </a:r>
                      <a:r>
                        <a:rPr lang="en-GB" sz="1200" b="0" i="0" u="none" strike="noStrike" noProof="0">
                          <a:solidFill>
                            <a:srgbClr val="FF0000"/>
                          </a:solidFill>
                          <a:latin typeface="Comic Sans MS"/>
                        </a:rPr>
                        <a:t>was pure evil</a:t>
                      </a: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.”</a:t>
                      </a:r>
                      <a:endParaRPr lang="en-GB" sz="1200" i="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endParaRPr lang="en-GB" sz="1200">
                        <a:latin typeface="Comic Sans MS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758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F2C19D9-B451-97CC-92D1-6CBBA9B5BC4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3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9DBAD5-E539-4E6D-ABCA-6754E393F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662581"/>
              </p:ext>
            </p:extLst>
          </p:nvPr>
        </p:nvGraphicFramePr>
        <p:xfrm>
          <a:off x="138976" y="74694"/>
          <a:ext cx="11796147" cy="6306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8676">
                  <a:extLst>
                    <a:ext uri="{9D8B030D-6E8A-4147-A177-3AD203B41FA5}">
                      <a16:colId xmlns:a16="http://schemas.microsoft.com/office/drawing/2014/main" val="2088355545"/>
                    </a:ext>
                  </a:extLst>
                </a:gridCol>
                <a:gridCol w="5807471">
                  <a:extLst>
                    <a:ext uri="{9D8B030D-6E8A-4147-A177-3AD203B41FA5}">
                      <a16:colId xmlns:a16="http://schemas.microsoft.com/office/drawing/2014/main" val="2847756450"/>
                    </a:ext>
                  </a:extLst>
                </a:gridCol>
              </a:tblGrid>
              <a:tr h="3266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omic Sans MS"/>
                          <a:cs typeface="Arial"/>
                        </a:rPr>
                        <a:t>An Inspector Calls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23900"/>
                  </a:ext>
                </a:extLst>
              </a:tr>
              <a:tr h="31185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omic Sans MS"/>
                          <a:cs typeface="Arial"/>
                        </a:rPr>
                        <a:t>Characters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omic Sans MS"/>
                          <a:cs typeface="Arial"/>
                        </a:rPr>
                        <a:t>Themes (x5)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80084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Arthur Birling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omic Sans MS"/>
                          <a:cs typeface="Arial"/>
                        </a:rPr>
                        <a:t>'a man has to make his own way—has to look after himself—and his family, too.'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latin typeface="Comic Sans MS"/>
                        </a:rPr>
                        <a:t>'I'm talking as a </a:t>
                      </a:r>
                      <a:r>
                        <a:rPr lang="en-GB" sz="1000" b="1" i="0" u="none" strike="noStrike" noProof="0" dirty="0">
                          <a:solidFill>
                            <a:schemeClr val="tx1"/>
                          </a:solidFill>
                          <a:latin typeface="Comic Sans MS"/>
                        </a:rPr>
                        <a:t>hard</a:t>
                      </a: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latin typeface="Comic Sans MS"/>
                        </a:rPr>
                        <a:t>-</a:t>
                      </a:r>
                      <a:r>
                        <a:rPr lang="en-GB" sz="1000" b="1" i="0" u="none" strike="noStrike" noProof="0" dirty="0">
                          <a:solidFill>
                            <a:schemeClr val="tx1"/>
                          </a:solidFill>
                          <a:latin typeface="Comic Sans MS"/>
                        </a:rPr>
                        <a:t>headed</a:t>
                      </a: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latin typeface="Comic Sans MS"/>
                        </a:rPr>
                        <a:t>, practical man of business'.</a:t>
                      </a:r>
                      <a:r>
                        <a:rPr lang="en-GB" sz="10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/>
                          <a:cs typeface="Arial"/>
                        </a:rPr>
                        <a:t>Social Inequality</a:t>
                      </a: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omic Sans MS"/>
                          <a:cs typeface="Arial"/>
                        </a:rPr>
                        <a:t>Mr Birling - 'If you don't come down hard on these people, they’ll soon be asking for the earth.'</a:t>
                      </a:r>
                    </a:p>
                    <a:p>
                      <a:pPr lvl="0">
                        <a:buNone/>
                      </a:pPr>
                      <a:endParaRPr lang="en-GB" sz="1000" dirty="0">
                        <a:latin typeface="Comic Sans MS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omic Sans MS"/>
                          <a:cs typeface="Arial"/>
                        </a:rPr>
                        <a:t>The Inspector - 'It's better to ask for the earth, than to take it.'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88896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Sybil Birling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'I’ll tell you what I told her. Go and look for the father of the child. It’s his responsibility.'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'But I accept no blame for it at all.'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/>
                          <a:cs typeface="Arial"/>
                        </a:rPr>
                        <a:t>Responsibility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dirty="0">
                          <a:latin typeface="Comic Sans MS"/>
                          <a:cs typeface="Arial"/>
                        </a:rPr>
                        <a:t>Eric - 'You killed her – and the child </a:t>
                      </a:r>
                      <a:r>
                        <a:rPr lang="en-GB" sz="1000" b="0" i="0" u="none" strike="noStrike" noProof="0" dirty="0">
                          <a:latin typeface="Comic Sans MS"/>
                        </a:rPr>
                        <a:t>she'd have had too - my child - your own grandchild - you killed them both - damn you" 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Eric – 'the fact remains that I did what I did. And mother did what she did. And the rest of you did what you did to her.'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2493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Sheila Birling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'You mustn’t try to build up a kind of wall between us and that girl. If you do, then the inspector will just break it down. And it’ll be all the worse when he does.'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'(who has put on ring admiringly) I think its perfect. Now I really feel engaged.'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/>
                          <a:cs typeface="Arial"/>
                        </a:rPr>
                        <a:t>Class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dirty="0">
                          <a:latin typeface="Comic Sans MS"/>
                          <a:cs typeface="Arial"/>
                        </a:rPr>
                        <a:t>Mr Birling - '</a:t>
                      </a:r>
                      <a:r>
                        <a:rPr lang="en-GB" sz="1000" b="0" i="0" u="none" strike="noStrike" noProof="0" dirty="0">
                          <a:latin typeface="Comic Sans MS"/>
                        </a:rPr>
                        <a:t>We were paying the usual rates and if they didn’t like those rates, they could go and work somewhere else'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Sheila - “But these girls aren’t cheap labour – they’re people”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550230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Eric Birling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omic Sans MS"/>
                        </a:rPr>
                        <a:t>To Mrs Birling. – “Then - you killed her… and the child she’d have had too – my child – your own Grandchild – you killed them both – damn you, damn you.”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latin typeface="Comic Sans MS"/>
                        </a:rPr>
                        <a:t>'She told me she didn’t want to...I was in that state when a chap easily turns nasty – and I threatened to make a row.</a:t>
                      </a:r>
                      <a:endParaRPr lang="en-GB" sz="100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/>
                          <a:cs typeface="Arial"/>
                        </a:rPr>
                        <a:t>Age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Sheila - “we are all to blame” 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Sheila - “The point is, you don’t seem to have learnt anything” 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11283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Gerald Croft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‘We’re respectable citizens and not criminals’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'well-bred young man-about-town.’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/>
                          <a:cs typeface="Arial"/>
                        </a:rPr>
                        <a:t>Gender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Gerald - an attractive chap about thirty, rather too manly to be a dandy but very much the easy well-bred man-about-town.’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Mrs Birling - “a girl of that sort would ever refuse money” 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75874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Inspector Goole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'They will be taught it in Fire and blood and anguish'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Stage directions - 'massiveness, solidity and purposefulness'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‘It’s better to ask for the earth than to take it.’ </a:t>
                      </a:r>
                    </a:p>
                    <a:p>
                      <a:pPr lvl="0">
                        <a:buNone/>
                      </a:pPr>
                      <a:endParaRPr lang="en-GB" sz="1000" b="0" i="0" u="none" strike="noStrike" noProof="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mic Sans MS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733826"/>
                  </a:ext>
                </a:extLst>
              </a:tr>
              <a:tr h="75127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/>
                          <a:cs typeface="Arial"/>
                        </a:rPr>
                        <a:t>Eva Smith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Sheila - “But these girls aren’t cheap labour – they’re people”</a:t>
                      </a: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Mr Birling - “a girl of that sort would ever refuse money” </a:t>
                      </a:r>
                      <a:endParaRPr lang="en-GB" sz="1000" dirty="0">
                        <a:latin typeface="Comic Sans MS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latin typeface="Comic Sans MS"/>
                        </a:rPr>
                        <a:t>Eric - “We all did her in alright"</a:t>
                      </a:r>
                      <a:endParaRPr lang="en-GB" sz="1000" dirty="0">
                        <a:latin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Comic Sans MS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68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21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9DBAD5-E539-4E6D-ABCA-6754E393F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54998"/>
              </p:ext>
            </p:extLst>
          </p:nvPr>
        </p:nvGraphicFramePr>
        <p:xfrm>
          <a:off x="122575" y="107308"/>
          <a:ext cx="11964205" cy="67405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9202">
                  <a:extLst>
                    <a:ext uri="{9D8B030D-6E8A-4147-A177-3AD203B41FA5}">
                      <a16:colId xmlns:a16="http://schemas.microsoft.com/office/drawing/2014/main" val="2088355545"/>
                    </a:ext>
                  </a:extLst>
                </a:gridCol>
                <a:gridCol w="3820565">
                  <a:extLst>
                    <a:ext uri="{9D8B030D-6E8A-4147-A177-3AD203B41FA5}">
                      <a16:colId xmlns:a16="http://schemas.microsoft.com/office/drawing/2014/main" val="2991390246"/>
                    </a:ext>
                  </a:extLst>
                </a:gridCol>
                <a:gridCol w="1479342">
                  <a:extLst>
                    <a:ext uri="{9D8B030D-6E8A-4147-A177-3AD203B41FA5}">
                      <a16:colId xmlns:a16="http://schemas.microsoft.com/office/drawing/2014/main" val="2847756450"/>
                    </a:ext>
                  </a:extLst>
                </a:gridCol>
                <a:gridCol w="5455096">
                  <a:extLst>
                    <a:ext uri="{9D8B030D-6E8A-4147-A177-3AD203B41FA5}">
                      <a16:colId xmlns:a16="http://schemas.microsoft.com/office/drawing/2014/main" val="1945523861"/>
                    </a:ext>
                  </a:extLst>
                </a:gridCol>
              </a:tblGrid>
              <a:tr h="365759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  <a:cs typeface="Arial"/>
                        </a:rPr>
                        <a:t>Power and Conflict Poetry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239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omic Sans MS"/>
                          <a:cs typeface="Arial"/>
                        </a:rPr>
                        <a:t>Poem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  <a:cs typeface="Arial"/>
                        </a:rPr>
                        <a:t>Quotes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  <a:cs typeface="Arial"/>
                        </a:rPr>
                        <a:t>Poem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Comic Sans MS"/>
                          <a:cs typeface="Arial"/>
                        </a:rPr>
                        <a:t>Quotes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80084"/>
                  </a:ext>
                </a:extLst>
              </a:tr>
              <a:tr h="59797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Storm on the Island</a:t>
                      </a:r>
                    </a:p>
                    <a:p>
                      <a:pPr lvl="0">
                        <a:buNone/>
                      </a:pPr>
                      <a:endParaRPr lang="en-GB" sz="1200">
                        <a:latin typeface="Comic Sans MS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"we are prepared, we build our houses squat"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omic Sans MS"/>
                        </a:rPr>
                        <a:t>"spits like a tame cat"</a:t>
                      </a:r>
                      <a:endParaRPr lang="en-GB" sz="1100" dirty="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"strange, it is a huge nothing that we fear"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Kamikaze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"Her father embarked at sunrise"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"boats strung out like buntings"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"He must have wondered which had been the better way to die"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188896"/>
                  </a:ext>
                </a:extLst>
              </a:tr>
              <a:tr h="59797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"Our brains ache in the merciless iced east winds that knife us"</a:t>
                      </a:r>
                      <a:endParaRPr lang="en-US" sz="1100" dirty="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"but nothing happens"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"Ranks upon ranks of shivering grey"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Remains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"On another occasion we get sent out" 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"probably armed, possibly not"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"his bloody life in my bloody hands"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2493"/>
                  </a:ext>
                </a:extLst>
              </a:tr>
              <a:tr h="59797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Extract from the Prelude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>
                          <a:latin typeface="Comic Sans MS"/>
                          <a:cs typeface="Arial"/>
                        </a:rPr>
                        <a:t>"One summer evening (led by her)"</a:t>
                      </a:r>
                      <a:endParaRPr lang="en-GB" sz="1100" dirty="0">
                        <a:latin typeface="Comic Sans MS"/>
                        <a:cs typeface="Arial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>
                          <a:latin typeface="Comic Sans MS"/>
                          <a:cs typeface="Arial"/>
                        </a:rPr>
                        <a:t>"huge peak, black and huge."</a:t>
                      </a:r>
                      <a:endParaRPr lang="en-GB" sz="1100" dirty="0">
                        <a:latin typeface="Comic Sans MS"/>
                        <a:cs typeface="Arial"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"were a trouble to my dreams"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War Photographer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"In his dark room he is finally alone"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"hundred agonies in black and white"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"He earns his living and they do not care"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550230"/>
                  </a:ext>
                </a:extLst>
              </a:tr>
              <a:tr h="7688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Ozymandias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 met a traveller from an antique land"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"king of kings, look upon me mighty and despair"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"The lone and level sands stretch far away"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Poppies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"Three days before Armistice Sunday"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"spasms of red disrupting a blockade"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I listened, hoping to hear/ your playground voice in the wind"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511283"/>
                  </a:ext>
                </a:extLst>
              </a:tr>
              <a:tr h="7688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My Last Duchess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"the curtain I have drawn for you"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 gave commands and all smiles stopped together" 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"Notice Neptune, though, taming a seahorse"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The Emigree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"There was once a country... I left it as a child"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"They accuse me of being dark"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"I'm branded by an impression of sunlight"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They mutter death/ and my shadow falls as evidence of sunlight"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75874"/>
                  </a:ext>
                </a:extLst>
              </a:tr>
              <a:tr h="7688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 wandered through each chartered streets/ near where the chartered Thames does flow"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"mind-forged manacles"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"In every cry of every man"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Checking out me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"Dem tell me, Dem tell me/ what </a:t>
                      </a:r>
                      <a:r>
                        <a:rPr lang="en-GB" sz="1100" dirty="0" err="1">
                          <a:latin typeface="Comic Sans MS"/>
                          <a:cs typeface="Arial"/>
                        </a:rPr>
                        <a:t>dem</a:t>
                      </a:r>
                      <a:r>
                        <a:rPr lang="en-GB" sz="1100" dirty="0">
                          <a:latin typeface="Comic Sans MS"/>
                          <a:cs typeface="Arial"/>
                        </a:rPr>
                        <a:t> want to tell me"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"bandage up me eye with me own history"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omic Sans MS"/>
                        </a:rPr>
                        <a:t>"blind me to my own </a:t>
                      </a:r>
                      <a:r>
                        <a:rPr lang="en-GB" sz="1100" b="0" i="0" u="none" strike="noStrike" noProof="0" dirty="0" err="1">
                          <a:solidFill>
                            <a:srgbClr val="000000"/>
                          </a:solidFill>
                          <a:latin typeface="Comic Sans MS"/>
                        </a:rPr>
                        <a:t>idenitity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omic Sans MS"/>
                        </a:rPr>
                        <a:t>" 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omic Sans MS"/>
                        </a:rPr>
                        <a:t>"I carving out me identity"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733826"/>
                  </a:ext>
                </a:extLst>
              </a:tr>
              <a:tr h="76881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omic Sans MS"/>
                          <a:cs typeface="Arial"/>
                        </a:rPr>
                        <a:t>Tissue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"Paper that lets the light shine through"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"And what was paid by credit card/ might fly our lives like paper kites"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"Turned into your skin."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Charge of the Light Brigade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Half a league, half a league onwards"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"jaws of death"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"ours not to reason why, ours but to do and die"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"honour the light brigade / Noble six Hundred!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689963"/>
                  </a:ext>
                </a:extLst>
              </a:tr>
              <a:tr h="1025095">
                <a:tc>
                  <a:txBody>
                    <a:bodyPr/>
                    <a:lstStyle/>
                    <a:p>
                      <a:endParaRPr lang="en-GB"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>
                        <a:latin typeface="Comic Sans MS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omic Sans MS"/>
                          <a:cs typeface="Arial"/>
                        </a:rPr>
                        <a:t>Bayonet Charge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"Suddenly, he awoke and was running"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"He lugged a rifle numb as a smashed arm"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"bullets smacking the belly out of the air"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GB" sz="1100" dirty="0">
                          <a:latin typeface="Comic Sans MS"/>
                          <a:cs typeface="Arial"/>
                        </a:rPr>
                        <a:t>"king, honour, human dignity, etcetera"</a:t>
                      </a:r>
                    </a:p>
                    <a:p>
                      <a:pPr marL="0" lvl="0" indent="0">
                        <a:buNone/>
                      </a:pPr>
                      <a:endParaRPr lang="en-GB" sz="1100" dirty="0">
                        <a:latin typeface="Comic Sans MS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09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4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0AB4BE-5417-9865-24E7-B3F5BFE52B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976752"/>
              </p:ext>
            </p:extLst>
          </p:nvPr>
        </p:nvGraphicFramePr>
        <p:xfrm>
          <a:off x="6374027" y="937054"/>
          <a:ext cx="4976667" cy="5195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6667">
                  <a:extLst>
                    <a:ext uri="{9D8B030D-6E8A-4147-A177-3AD203B41FA5}">
                      <a16:colId xmlns:a16="http://schemas.microsoft.com/office/drawing/2014/main" val="1025519417"/>
                    </a:ext>
                  </a:extLst>
                </a:gridCol>
              </a:tblGrid>
              <a:tr h="3707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"we are prepared, we build our houses squat"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88128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met a traveller from an antique land"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098054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"Suddenly, he awoke and was running"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81245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"There was once a country... I left it as a child"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95833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"One summer evening (led by her)"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48081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"king of kings, look upon me mighty and despair" 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042270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wandered through each chartered streets/ near where the chartered Thames does flow"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210553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gave commands and all smiles stopped together"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33938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"Her father embarked at sunrise"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367150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"his bloody life in my bloody hands"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290837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"hundred agonies in black and white"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414114"/>
                  </a:ext>
                </a:extLst>
              </a:tr>
              <a:tr h="46414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"Paper that lets the light shine through"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36651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EC83CDF4-EE01-5019-01E5-6CA02E5A90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906866"/>
              </p:ext>
            </p:extLst>
          </p:nvPr>
        </p:nvGraphicFramePr>
        <p:xfrm>
          <a:off x="718751" y="924697"/>
          <a:ext cx="4976667" cy="5195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6667">
                  <a:extLst>
                    <a:ext uri="{9D8B030D-6E8A-4147-A177-3AD203B41FA5}">
                      <a16:colId xmlns:a16="http://schemas.microsoft.com/office/drawing/2014/main" val="1025519417"/>
                    </a:ext>
                  </a:extLst>
                </a:gridCol>
              </a:tblGrid>
              <a:tr h="3707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"we are______________ we build our houses ______________"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88128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met a _______________ from an antique ______________"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098054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"Suddenly, he ____________and was ___________________"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681245"/>
                  </a:ext>
                </a:extLst>
              </a:tr>
              <a:tr h="370702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"There was once a _____________... I left it as a ___________"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95833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"One summer evening (led by ___________)"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48081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"king of _____________, look upon me mighty and ___________" 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042270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wandered through each _______________ streets/ near where the _______________Thames does flow"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210553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"I gave _________________ and all smiles stopped together" 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33938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"Her father _______________at sunrise"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367150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"his____________ life in my bloody _____________"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290837"/>
                  </a:ext>
                </a:extLst>
              </a:tr>
              <a:tr h="464142">
                <a:tc>
                  <a:txBody>
                    <a:bodyPr/>
                    <a:lstStyle/>
                    <a:p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"hundred ____________ in black and white"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414114"/>
                  </a:ext>
                </a:extLst>
              </a:tr>
              <a:tr h="46414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noProof="0">
                          <a:solidFill>
                            <a:srgbClr val="000000"/>
                          </a:solidFill>
                          <a:latin typeface="Comic Sans MS"/>
                        </a:rPr>
                        <a:t>"Paper that lets the______________ shine through"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366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58DE6D8-2DCD-7FBB-95FB-27C8762979AC}"/>
              </a:ext>
            </a:extLst>
          </p:cNvPr>
          <p:cNvSpPr txBox="1"/>
          <p:nvPr/>
        </p:nvSpPr>
        <p:spPr>
          <a:xfrm>
            <a:off x="1436472" y="169905"/>
            <a:ext cx="93231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Power and Conflict Quotes –Gap fill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BBEE8C-9D8B-4CF2-6AA6-2DB0C79E7221}"/>
              </a:ext>
            </a:extLst>
          </p:cNvPr>
          <p:cNvSpPr txBox="1"/>
          <p:nvPr/>
        </p:nvSpPr>
        <p:spPr>
          <a:xfrm>
            <a:off x="8237837" y="566351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4150858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68a10ba-9d7f-4fb6-9583-3a4e9ec9463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86A3B39627A740A0F3513C005AC863" ma:contentTypeVersion="18" ma:contentTypeDescription="Create a new document." ma:contentTypeScope="" ma:versionID="e2127b14d8c7ba37206179fef668733b">
  <xsd:schema xmlns:xsd="http://www.w3.org/2001/XMLSchema" xmlns:xs="http://www.w3.org/2001/XMLSchema" xmlns:p="http://schemas.microsoft.com/office/2006/metadata/properties" xmlns:ns3="8593cafd-60c3-4016-a2f2-b2a75cfdfa6f" xmlns:ns4="f68a10ba-9d7f-4fb6-9583-3a4e9ec9463f" targetNamespace="http://schemas.microsoft.com/office/2006/metadata/properties" ma:root="true" ma:fieldsID="f9c460fe5dbf680f762c2807aa925745" ns3:_="" ns4:_="">
    <xsd:import namespace="8593cafd-60c3-4016-a2f2-b2a75cfdfa6f"/>
    <xsd:import namespace="f68a10ba-9d7f-4fb6-9583-3a4e9ec9463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3cafd-60c3-4016-a2f2-b2a75cfdfa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a10ba-9d7f-4fb6-9583-3a4e9ec946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506B88-3BFC-4AD2-B86E-ECF5C1FE92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8A2EC4-0563-48E9-82F7-CA2350B1276D}">
  <ds:schemaRefs>
    <ds:schemaRef ds:uri="http://purl.org/dc/elements/1.1/"/>
    <ds:schemaRef ds:uri="http://schemas.microsoft.com/office/2006/metadata/properties"/>
    <ds:schemaRef ds:uri="8593cafd-60c3-4016-a2f2-b2a75cfdfa6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68a10ba-9d7f-4fb6-9583-3a4e9ec9463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196C46E-0D18-490D-A6A4-AD80EF313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93cafd-60c3-4016-a2f2-b2a75cfdfa6f"/>
    <ds:schemaRef ds:uri="f68a10ba-9d7f-4fb6-9583-3a4e9ec946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</TotalTime>
  <Words>1438</Words>
  <Application>Microsoft Office PowerPoint</Application>
  <PresentationFormat>Widescreen</PresentationFormat>
  <Paragraphs>198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Rockwell</vt:lpstr>
      <vt:lpstr>Rockwell Condensed</vt:lpstr>
      <vt:lpstr>Wingdings</vt:lpstr>
      <vt:lpstr>Wood Type</vt:lpstr>
      <vt:lpstr>Year 11 Quotations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meeting – y11 action plan</dc:title>
  <dc:creator>Nadine Darley</dc:creator>
  <cp:lastModifiedBy>Lianne Jardine</cp:lastModifiedBy>
  <cp:revision>44</cp:revision>
  <dcterms:created xsi:type="dcterms:W3CDTF">2023-04-15T10:36:01Z</dcterms:created>
  <dcterms:modified xsi:type="dcterms:W3CDTF">2024-03-25T09:21:54Z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0x0101004386A3B39627A740A0F3513C005AC863</vt:lpwstr>
  </property>
  <property fmtid="{D5CDD505-2E9C-101B-9397-08002B2CF9AE}" pid="3" name="MediaServiceImageTags">
    <vt:lpwstr/>
  </property>
</Properties>
</file>