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64" r:id="rId6"/>
    <p:sldId id="26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71D27A-CE39-44FA-BCE9-C94486B4B0F2}" v="37" dt="2023-04-04T15:37:21.4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E3B8E-7BB8-3979-AB69-AE957327CDA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DFAD7E7-A45E-F2DD-4FFE-DF2D389BC9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36E1A3A-8177-479E-E1CC-9EBA0E758584}"/>
              </a:ext>
            </a:extLst>
          </p:cNvPr>
          <p:cNvSpPr>
            <a:spLocks noGrp="1"/>
          </p:cNvSpPr>
          <p:nvPr>
            <p:ph type="dt" sz="half" idx="10"/>
          </p:nvPr>
        </p:nvSpPr>
        <p:spPr/>
        <p:txBody>
          <a:bodyPr/>
          <a:lstStyle/>
          <a:p>
            <a:fld id="{52096628-880C-4E62-A9EC-257B4EAF9939}" type="datetimeFigureOut">
              <a:rPr lang="en-GB" smtClean="0"/>
              <a:t>06/04/2023</a:t>
            </a:fld>
            <a:endParaRPr lang="en-GB"/>
          </a:p>
        </p:txBody>
      </p:sp>
      <p:sp>
        <p:nvSpPr>
          <p:cNvPr id="5" name="Footer Placeholder 4">
            <a:extLst>
              <a:ext uri="{FF2B5EF4-FFF2-40B4-BE49-F238E27FC236}">
                <a16:creationId xmlns:a16="http://schemas.microsoft.com/office/drawing/2014/main" id="{7DA9705E-6722-7339-BCB8-6D43FC3AFB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D39450-ACC2-790C-AFC7-03E9EEA79BCB}"/>
              </a:ext>
            </a:extLst>
          </p:cNvPr>
          <p:cNvSpPr>
            <a:spLocks noGrp="1"/>
          </p:cNvSpPr>
          <p:nvPr>
            <p:ph type="sldNum" sz="quarter" idx="12"/>
          </p:nvPr>
        </p:nvSpPr>
        <p:spPr/>
        <p:txBody>
          <a:bodyPr/>
          <a:lstStyle/>
          <a:p>
            <a:fld id="{BA953D28-DE5B-4E87-8C08-3E05BF847F83}" type="slidenum">
              <a:rPr lang="en-GB" smtClean="0"/>
              <a:t>‹#›</a:t>
            </a:fld>
            <a:endParaRPr lang="en-GB"/>
          </a:p>
        </p:txBody>
      </p:sp>
    </p:spTree>
    <p:extLst>
      <p:ext uri="{BB962C8B-B14F-4D97-AF65-F5344CB8AC3E}">
        <p14:creationId xmlns:p14="http://schemas.microsoft.com/office/powerpoint/2010/main" val="1102868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47184-16E5-D7AC-EA2D-4FD734823BA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1ADC50F-1E8C-7F41-D5CA-EFB20D11834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029F725-E543-3A00-2A1A-FA5206F45AA3}"/>
              </a:ext>
            </a:extLst>
          </p:cNvPr>
          <p:cNvSpPr>
            <a:spLocks noGrp="1"/>
          </p:cNvSpPr>
          <p:nvPr>
            <p:ph type="dt" sz="half" idx="10"/>
          </p:nvPr>
        </p:nvSpPr>
        <p:spPr/>
        <p:txBody>
          <a:bodyPr/>
          <a:lstStyle/>
          <a:p>
            <a:fld id="{52096628-880C-4E62-A9EC-257B4EAF9939}" type="datetimeFigureOut">
              <a:rPr lang="en-GB" smtClean="0"/>
              <a:t>06/04/2023</a:t>
            </a:fld>
            <a:endParaRPr lang="en-GB"/>
          </a:p>
        </p:txBody>
      </p:sp>
      <p:sp>
        <p:nvSpPr>
          <p:cNvPr id="5" name="Footer Placeholder 4">
            <a:extLst>
              <a:ext uri="{FF2B5EF4-FFF2-40B4-BE49-F238E27FC236}">
                <a16:creationId xmlns:a16="http://schemas.microsoft.com/office/drawing/2014/main" id="{A82642DC-9ECA-F7DF-E664-EA24550AD3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30F7C2D-E042-D93C-EF00-DC655D32612C}"/>
              </a:ext>
            </a:extLst>
          </p:cNvPr>
          <p:cNvSpPr>
            <a:spLocks noGrp="1"/>
          </p:cNvSpPr>
          <p:nvPr>
            <p:ph type="sldNum" sz="quarter" idx="12"/>
          </p:nvPr>
        </p:nvSpPr>
        <p:spPr/>
        <p:txBody>
          <a:bodyPr/>
          <a:lstStyle/>
          <a:p>
            <a:fld id="{BA953D28-DE5B-4E87-8C08-3E05BF847F83}" type="slidenum">
              <a:rPr lang="en-GB" smtClean="0"/>
              <a:t>‹#›</a:t>
            </a:fld>
            <a:endParaRPr lang="en-GB"/>
          </a:p>
        </p:txBody>
      </p:sp>
    </p:spTree>
    <p:extLst>
      <p:ext uri="{BB962C8B-B14F-4D97-AF65-F5344CB8AC3E}">
        <p14:creationId xmlns:p14="http://schemas.microsoft.com/office/powerpoint/2010/main" val="1615370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D77A18-AEE9-D185-BE96-3D05C545A3C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F6804AD-8EF4-F6B9-617F-900F00ECDB5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ADBE8B-D37F-7700-2070-7AC90A093D6F}"/>
              </a:ext>
            </a:extLst>
          </p:cNvPr>
          <p:cNvSpPr>
            <a:spLocks noGrp="1"/>
          </p:cNvSpPr>
          <p:nvPr>
            <p:ph type="dt" sz="half" idx="10"/>
          </p:nvPr>
        </p:nvSpPr>
        <p:spPr/>
        <p:txBody>
          <a:bodyPr/>
          <a:lstStyle/>
          <a:p>
            <a:fld id="{52096628-880C-4E62-A9EC-257B4EAF9939}" type="datetimeFigureOut">
              <a:rPr lang="en-GB" smtClean="0"/>
              <a:t>06/04/2023</a:t>
            </a:fld>
            <a:endParaRPr lang="en-GB"/>
          </a:p>
        </p:txBody>
      </p:sp>
      <p:sp>
        <p:nvSpPr>
          <p:cNvPr id="5" name="Footer Placeholder 4">
            <a:extLst>
              <a:ext uri="{FF2B5EF4-FFF2-40B4-BE49-F238E27FC236}">
                <a16:creationId xmlns:a16="http://schemas.microsoft.com/office/drawing/2014/main" id="{118495B4-9FC9-0DA8-90DB-24CAC6DF6DC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215EA97-FB43-E9B8-56F6-2236E7D5E4D4}"/>
              </a:ext>
            </a:extLst>
          </p:cNvPr>
          <p:cNvSpPr>
            <a:spLocks noGrp="1"/>
          </p:cNvSpPr>
          <p:nvPr>
            <p:ph type="sldNum" sz="quarter" idx="12"/>
          </p:nvPr>
        </p:nvSpPr>
        <p:spPr/>
        <p:txBody>
          <a:bodyPr/>
          <a:lstStyle/>
          <a:p>
            <a:fld id="{BA953D28-DE5B-4E87-8C08-3E05BF847F83}" type="slidenum">
              <a:rPr lang="en-GB" smtClean="0"/>
              <a:t>‹#›</a:t>
            </a:fld>
            <a:endParaRPr lang="en-GB"/>
          </a:p>
        </p:txBody>
      </p:sp>
    </p:spTree>
    <p:extLst>
      <p:ext uri="{BB962C8B-B14F-4D97-AF65-F5344CB8AC3E}">
        <p14:creationId xmlns:p14="http://schemas.microsoft.com/office/powerpoint/2010/main" val="4163371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CF221-D3A2-3B45-2C54-7FDDED36435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2233717-1050-6198-773A-F0CC0DF2B3A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DA88FBE-3982-AB33-250F-31B845447F8C}"/>
              </a:ext>
            </a:extLst>
          </p:cNvPr>
          <p:cNvSpPr>
            <a:spLocks noGrp="1"/>
          </p:cNvSpPr>
          <p:nvPr>
            <p:ph type="dt" sz="half" idx="10"/>
          </p:nvPr>
        </p:nvSpPr>
        <p:spPr/>
        <p:txBody>
          <a:bodyPr/>
          <a:lstStyle/>
          <a:p>
            <a:fld id="{52096628-880C-4E62-A9EC-257B4EAF9939}" type="datetimeFigureOut">
              <a:rPr lang="en-GB" smtClean="0"/>
              <a:t>06/04/2023</a:t>
            </a:fld>
            <a:endParaRPr lang="en-GB"/>
          </a:p>
        </p:txBody>
      </p:sp>
      <p:sp>
        <p:nvSpPr>
          <p:cNvPr id="5" name="Footer Placeholder 4">
            <a:extLst>
              <a:ext uri="{FF2B5EF4-FFF2-40B4-BE49-F238E27FC236}">
                <a16:creationId xmlns:a16="http://schemas.microsoft.com/office/drawing/2014/main" id="{D1C7343F-C931-2334-7FA0-9CDCCB576D8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E4B3449-D013-AC3F-FB9F-0CA7764EEDB0}"/>
              </a:ext>
            </a:extLst>
          </p:cNvPr>
          <p:cNvSpPr>
            <a:spLocks noGrp="1"/>
          </p:cNvSpPr>
          <p:nvPr>
            <p:ph type="sldNum" sz="quarter" idx="12"/>
          </p:nvPr>
        </p:nvSpPr>
        <p:spPr/>
        <p:txBody>
          <a:bodyPr/>
          <a:lstStyle/>
          <a:p>
            <a:fld id="{BA953D28-DE5B-4E87-8C08-3E05BF847F83}" type="slidenum">
              <a:rPr lang="en-GB" smtClean="0"/>
              <a:t>‹#›</a:t>
            </a:fld>
            <a:endParaRPr lang="en-GB"/>
          </a:p>
        </p:txBody>
      </p:sp>
    </p:spTree>
    <p:extLst>
      <p:ext uri="{BB962C8B-B14F-4D97-AF65-F5344CB8AC3E}">
        <p14:creationId xmlns:p14="http://schemas.microsoft.com/office/powerpoint/2010/main" val="2700210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0A2EC-73B2-84F9-7392-DAF12E8AD17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2280B3B-CB97-DDFD-6BE3-A042868FD6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61CCA05-EFD0-F5D0-914C-AFC3AB0DC054}"/>
              </a:ext>
            </a:extLst>
          </p:cNvPr>
          <p:cNvSpPr>
            <a:spLocks noGrp="1"/>
          </p:cNvSpPr>
          <p:nvPr>
            <p:ph type="dt" sz="half" idx="10"/>
          </p:nvPr>
        </p:nvSpPr>
        <p:spPr/>
        <p:txBody>
          <a:bodyPr/>
          <a:lstStyle/>
          <a:p>
            <a:fld id="{52096628-880C-4E62-A9EC-257B4EAF9939}" type="datetimeFigureOut">
              <a:rPr lang="en-GB" smtClean="0"/>
              <a:t>06/04/2023</a:t>
            </a:fld>
            <a:endParaRPr lang="en-GB"/>
          </a:p>
        </p:txBody>
      </p:sp>
      <p:sp>
        <p:nvSpPr>
          <p:cNvPr id="5" name="Footer Placeholder 4">
            <a:extLst>
              <a:ext uri="{FF2B5EF4-FFF2-40B4-BE49-F238E27FC236}">
                <a16:creationId xmlns:a16="http://schemas.microsoft.com/office/drawing/2014/main" id="{FF5F051C-B117-54D0-83FE-CC178C9CE0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011B00-0A81-79C1-86A3-9B29A66B1CA2}"/>
              </a:ext>
            </a:extLst>
          </p:cNvPr>
          <p:cNvSpPr>
            <a:spLocks noGrp="1"/>
          </p:cNvSpPr>
          <p:nvPr>
            <p:ph type="sldNum" sz="quarter" idx="12"/>
          </p:nvPr>
        </p:nvSpPr>
        <p:spPr/>
        <p:txBody>
          <a:bodyPr/>
          <a:lstStyle/>
          <a:p>
            <a:fld id="{BA953D28-DE5B-4E87-8C08-3E05BF847F83}" type="slidenum">
              <a:rPr lang="en-GB" smtClean="0"/>
              <a:t>‹#›</a:t>
            </a:fld>
            <a:endParaRPr lang="en-GB"/>
          </a:p>
        </p:txBody>
      </p:sp>
    </p:spTree>
    <p:extLst>
      <p:ext uri="{BB962C8B-B14F-4D97-AF65-F5344CB8AC3E}">
        <p14:creationId xmlns:p14="http://schemas.microsoft.com/office/powerpoint/2010/main" val="1066839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E5DFB-64D0-DB49-7123-63C7FB0DF6E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2A33190-02B5-9519-67AF-238DB1EF95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56C2F6B-6385-B67B-79B0-665AD3D93B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8D0F711-91A5-9865-A013-F3587C1DD853}"/>
              </a:ext>
            </a:extLst>
          </p:cNvPr>
          <p:cNvSpPr>
            <a:spLocks noGrp="1"/>
          </p:cNvSpPr>
          <p:nvPr>
            <p:ph type="dt" sz="half" idx="10"/>
          </p:nvPr>
        </p:nvSpPr>
        <p:spPr/>
        <p:txBody>
          <a:bodyPr/>
          <a:lstStyle/>
          <a:p>
            <a:fld id="{52096628-880C-4E62-A9EC-257B4EAF9939}" type="datetimeFigureOut">
              <a:rPr lang="en-GB" smtClean="0"/>
              <a:t>06/04/2023</a:t>
            </a:fld>
            <a:endParaRPr lang="en-GB"/>
          </a:p>
        </p:txBody>
      </p:sp>
      <p:sp>
        <p:nvSpPr>
          <p:cNvPr id="6" name="Footer Placeholder 5">
            <a:extLst>
              <a:ext uri="{FF2B5EF4-FFF2-40B4-BE49-F238E27FC236}">
                <a16:creationId xmlns:a16="http://schemas.microsoft.com/office/drawing/2014/main" id="{84B84EA0-D458-FC28-8631-EE9CCE8E944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FEFE3A-D9C4-E324-CD1C-2324F52A36F9}"/>
              </a:ext>
            </a:extLst>
          </p:cNvPr>
          <p:cNvSpPr>
            <a:spLocks noGrp="1"/>
          </p:cNvSpPr>
          <p:nvPr>
            <p:ph type="sldNum" sz="quarter" idx="12"/>
          </p:nvPr>
        </p:nvSpPr>
        <p:spPr/>
        <p:txBody>
          <a:bodyPr/>
          <a:lstStyle/>
          <a:p>
            <a:fld id="{BA953D28-DE5B-4E87-8C08-3E05BF847F83}" type="slidenum">
              <a:rPr lang="en-GB" smtClean="0"/>
              <a:t>‹#›</a:t>
            </a:fld>
            <a:endParaRPr lang="en-GB"/>
          </a:p>
        </p:txBody>
      </p:sp>
    </p:spTree>
    <p:extLst>
      <p:ext uri="{BB962C8B-B14F-4D97-AF65-F5344CB8AC3E}">
        <p14:creationId xmlns:p14="http://schemas.microsoft.com/office/powerpoint/2010/main" val="1583976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06E02-8FA3-7F95-3246-1D3958627B9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5D6E4ED-ED0D-1C90-E37B-EEC8516679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08E3E2D-A3D4-0EFC-2AFF-8556050826C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7CF423E-AFB2-E368-ACC5-7925CDC8FE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B9964FA-FAD3-E3D8-C63A-E456648D6A1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525E964-8509-66BE-75C7-80E5B041D163}"/>
              </a:ext>
            </a:extLst>
          </p:cNvPr>
          <p:cNvSpPr>
            <a:spLocks noGrp="1"/>
          </p:cNvSpPr>
          <p:nvPr>
            <p:ph type="dt" sz="half" idx="10"/>
          </p:nvPr>
        </p:nvSpPr>
        <p:spPr/>
        <p:txBody>
          <a:bodyPr/>
          <a:lstStyle/>
          <a:p>
            <a:fld id="{52096628-880C-4E62-A9EC-257B4EAF9939}" type="datetimeFigureOut">
              <a:rPr lang="en-GB" smtClean="0"/>
              <a:t>06/04/2023</a:t>
            </a:fld>
            <a:endParaRPr lang="en-GB"/>
          </a:p>
        </p:txBody>
      </p:sp>
      <p:sp>
        <p:nvSpPr>
          <p:cNvPr id="8" name="Footer Placeholder 7">
            <a:extLst>
              <a:ext uri="{FF2B5EF4-FFF2-40B4-BE49-F238E27FC236}">
                <a16:creationId xmlns:a16="http://schemas.microsoft.com/office/drawing/2014/main" id="{E86A8F57-2F7B-17D9-7E28-1E48A4D492E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AB7110A-7C96-92AC-9A0F-F3962FB4D94B}"/>
              </a:ext>
            </a:extLst>
          </p:cNvPr>
          <p:cNvSpPr>
            <a:spLocks noGrp="1"/>
          </p:cNvSpPr>
          <p:nvPr>
            <p:ph type="sldNum" sz="quarter" idx="12"/>
          </p:nvPr>
        </p:nvSpPr>
        <p:spPr/>
        <p:txBody>
          <a:bodyPr/>
          <a:lstStyle/>
          <a:p>
            <a:fld id="{BA953D28-DE5B-4E87-8C08-3E05BF847F83}" type="slidenum">
              <a:rPr lang="en-GB" smtClean="0"/>
              <a:t>‹#›</a:t>
            </a:fld>
            <a:endParaRPr lang="en-GB"/>
          </a:p>
        </p:txBody>
      </p:sp>
    </p:spTree>
    <p:extLst>
      <p:ext uri="{BB962C8B-B14F-4D97-AF65-F5344CB8AC3E}">
        <p14:creationId xmlns:p14="http://schemas.microsoft.com/office/powerpoint/2010/main" val="1792966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41147-1488-6DD2-6AE1-94B10E331EB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7315EB1-1D4E-7051-526E-5F84DA1CE73B}"/>
              </a:ext>
            </a:extLst>
          </p:cNvPr>
          <p:cNvSpPr>
            <a:spLocks noGrp="1"/>
          </p:cNvSpPr>
          <p:nvPr>
            <p:ph type="dt" sz="half" idx="10"/>
          </p:nvPr>
        </p:nvSpPr>
        <p:spPr/>
        <p:txBody>
          <a:bodyPr/>
          <a:lstStyle/>
          <a:p>
            <a:fld id="{52096628-880C-4E62-A9EC-257B4EAF9939}" type="datetimeFigureOut">
              <a:rPr lang="en-GB" smtClean="0"/>
              <a:t>06/04/2023</a:t>
            </a:fld>
            <a:endParaRPr lang="en-GB"/>
          </a:p>
        </p:txBody>
      </p:sp>
      <p:sp>
        <p:nvSpPr>
          <p:cNvPr id="4" name="Footer Placeholder 3">
            <a:extLst>
              <a:ext uri="{FF2B5EF4-FFF2-40B4-BE49-F238E27FC236}">
                <a16:creationId xmlns:a16="http://schemas.microsoft.com/office/drawing/2014/main" id="{DB5C636D-B892-449D-6FEC-F9764247F25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DFA485B-8408-B8E3-FA34-4004CE418465}"/>
              </a:ext>
            </a:extLst>
          </p:cNvPr>
          <p:cNvSpPr>
            <a:spLocks noGrp="1"/>
          </p:cNvSpPr>
          <p:nvPr>
            <p:ph type="sldNum" sz="quarter" idx="12"/>
          </p:nvPr>
        </p:nvSpPr>
        <p:spPr/>
        <p:txBody>
          <a:bodyPr/>
          <a:lstStyle/>
          <a:p>
            <a:fld id="{BA953D28-DE5B-4E87-8C08-3E05BF847F83}" type="slidenum">
              <a:rPr lang="en-GB" smtClean="0"/>
              <a:t>‹#›</a:t>
            </a:fld>
            <a:endParaRPr lang="en-GB"/>
          </a:p>
        </p:txBody>
      </p:sp>
    </p:spTree>
    <p:extLst>
      <p:ext uri="{BB962C8B-B14F-4D97-AF65-F5344CB8AC3E}">
        <p14:creationId xmlns:p14="http://schemas.microsoft.com/office/powerpoint/2010/main" val="3457096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A8269C-C6B4-838E-73DD-B67378530408}"/>
              </a:ext>
            </a:extLst>
          </p:cNvPr>
          <p:cNvSpPr>
            <a:spLocks noGrp="1"/>
          </p:cNvSpPr>
          <p:nvPr>
            <p:ph type="dt" sz="half" idx="10"/>
          </p:nvPr>
        </p:nvSpPr>
        <p:spPr/>
        <p:txBody>
          <a:bodyPr/>
          <a:lstStyle/>
          <a:p>
            <a:fld id="{52096628-880C-4E62-A9EC-257B4EAF9939}" type="datetimeFigureOut">
              <a:rPr lang="en-GB" smtClean="0"/>
              <a:t>06/04/2023</a:t>
            </a:fld>
            <a:endParaRPr lang="en-GB"/>
          </a:p>
        </p:txBody>
      </p:sp>
      <p:sp>
        <p:nvSpPr>
          <p:cNvPr id="3" name="Footer Placeholder 2">
            <a:extLst>
              <a:ext uri="{FF2B5EF4-FFF2-40B4-BE49-F238E27FC236}">
                <a16:creationId xmlns:a16="http://schemas.microsoft.com/office/drawing/2014/main" id="{D04DF199-D5D5-00AA-AADB-08015F7AF4B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F542A31-76E0-0AF1-9FD5-29D3EDCACB89}"/>
              </a:ext>
            </a:extLst>
          </p:cNvPr>
          <p:cNvSpPr>
            <a:spLocks noGrp="1"/>
          </p:cNvSpPr>
          <p:nvPr>
            <p:ph type="sldNum" sz="quarter" idx="12"/>
          </p:nvPr>
        </p:nvSpPr>
        <p:spPr/>
        <p:txBody>
          <a:bodyPr/>
          <a:lstStyle/>
          <a:p>
            <a:fld id="{BA953D28-DE5B-4E87-8C08-3E05BF847F83}" type="slidenum">
              <a:rPr lang="en-GB" smtClean="0"/>
              <a:t>‹#›</a:t>
            </a:fld>
            <a:endParaRPr lang="en-GB"/>
          </a:p>
        </p:txBody>
      </p:sp>
    </p:spTree>
    <p:extLst>
      <p:ext uri="{BB962C8B-B14F-4D97-AF65-F5344CB8AC3E}">
        <p14:creationId xmlns:p14="http://schemas.microsoft.com/office/powerpoint/2010/main" val="183873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ACE8C-8A09-FBD3-FEFA-2BADBC4015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6362394-992E-C65B-5410-F9C1DAF84B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D4EF5F3-D018-10BB-760E-CE95BFFD2D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84B47B-DDDD-09CB-A8B3-EA1E8B73F1E8}"/>
              </a:ext>
            </a:extLst>
          </p:cNvPr>
          <p:cNvSpPr>
            <a:spLocks noGrp="1"/>
          </p:cNvSpPr>
          <p:nvPr>
            <p:ph type="dt" sz="half" idx="10"/>
          </p:nvPr>
        </p:nvSpPr>
        <p:spPr/>
        <p:txBody>
          <a:bodyPr/>
          <a:lstStyle/>
          <a:p>
            <a:fld id="{52096628-880C-4E62-A9EC-257B4EAF9939}" type="datetimeFigureOut">
              <a:rPr lang="en-GB" smtClean="0"/>
              <a:t>06/04/2023</a:t>
            </a:fld>
            <a:endParaRPr lang="en-GB"/>
          </a:p>
        </p:txBody>
      </p:sp>
      <p:sp>
        <p:nvSpPr>
          <p:cNvPr id="6" name="Footer Placeholder 5">
            <a:extLst>
              <a:ext uri="{FF2B5EF4-FFF2-40B4-BE49-F238E27FC236}">
                <a16:creationId xmlns:a16="http://schemas.microsoft.com/office/drawing/2014/main" id="{E1C6005E-B264-4AE4-C243-53A5250BD6C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54C3FCD-7F2E-9050-2761-205C3BFA3223}"/>
              </a:ext>
            </a:extLst>
          </p:cNvPr>
          <p:cNvSpPr>
            <a:spLocks noGrp="1"/>
          </p:cNvSpPr>
          <p:nvPr>
            <p:ph type="sldNum" sz="quarter" idx="12"/>
          </p:nvPr>
        </p:nvSpPr>
        <p:spPr/>
        <p:txBody>
          <a:bodyPr/>
          <a:lstStyle/>
          <a:p>
            <a:fld id="{BA953D28-DE5B-4E87-8C08-3E05BF847F83}" type="slidenum">
              <a:rPr lang="en-GB" smtClean="0"/>
              <a:t>‹#›</a:t>
            </a:fld>
            <a:endParaRPr lang="en-GB"/>
          </a:p>
        </p:txBody>
      </p:sp>
    </p:spTree>
    <p:extLst>
      <p:ext uri="{BB962C8B-B14F-4D97-AF65-F5344CB8AC3E}">
        <p14:creationId xmlns:p14="http://schemas.microsoft.com/office/powerpoint/2010/main" val="1955450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92C47-E678-B76D-E21C-3E00887847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2ED9ADD-A952-DB17-B408-A9170B6D7C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72E66C2-EDF7-5348-1267-3822B15AB8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4AA862-AE49-B556-8178-E0F0C119C54A}"/>
              </a:ext>
            </a:extLst>
          </p:cNvPr>
          <p:cNvSpPr>
            <a:spLocks noGrp="1"/>
          </p:cNvSpPr>
          <p:nvPr>
            <p:ph type="dt" sz="half" idx="10"/>
          </p:nvPr>
        </p:nvSpPr>
        <p:spPr/>
        <p:txBody>
          <a:bodyPr/>
          <a:lstStyle/>
          <a:p>
            <a:fld id="{52096628-880C-4E62-A9EC-257B4EAF9939}" type="datetimeFigureOut">
              <a:rPr lang="en-GB" smtClean="0"/>
              <a:t>06/04/2023</a:t>
            </a:fld>
            <a:endParaRPr lang="en-GB"/>
          </a:p>
        </p:txBody>
      </p:sp>
      <p:sp>
        <p:nvSpPr>
          <p:cNvPr id="6" name="Footer Placeholder 5">
            <a:extLst>
              <a:ext uri="{FF2B5EF4-FFF2-40B4-BE49-F238E27FC236}">
                <a16:creationId xmlns:a16="http://schemas.microsoft.com/office/drawing/2014/main" id="{F63CDD99-222F-909B-F686-6663743CA57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004834F-00D6-167C-ADDD-A372D4E044C3}"/>
              </a:ext>
            </a:extLst>
          </p:cNvPr>
          <p:cNvSpPr>
            <a:spLocks noGrp="1"/>
          </p:cNvSpPr>
          <p:nvPr>
            <p:ph type="sldNum" sz="quarter" idx="12"/>
          </p:nvPr>
        </p:nvSpPr>
        <p:spPr/>
        <p:txBody>
          <a:bodyPr/>
          <a:lstStyle/>
          <a:p>
            <a:fld id="{BA953D28-DE5B-4E87-8C08-3E05BF847F83}" type="slidenum">
              <a:rPr lang="en-GB" smtClean="0"/>
              <a:t>‹#›</a:t>
            </a:fld>
            <a:endParaRPr lang="en-GB"/>
          </a:p>
        </p:txBody>
      </p:sp>
    </p:spTree>
    <p:extLst>
      <p:ext uri="{BB962C8B-B14F-4D97-AF65-F5344CB8AC3E}">
        <p14:creationId xmlns:p14="http://schemas.microsoft.com/office/powerpoint/2010/main" val="2860746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F8C673C-254A-9408-1FD0-3A3FB8531A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C9E5F18-43DC-6324-FC19-42AEF85CA7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CD307C2-9831-667E-D0DC-BE8DE84061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096628-880C-4E62-A9EC-257B4EAF9939}" type="datetimeFigureOut">
              <a:rPr lang="en-GB" smtClean="0"/>
              <a:t>06/04/2023</a:t>
            </a:fld>
            <a:endParaRPr lang="en-GB"/>
          </a:p>
        </p:txBody>
      </p:sp>
      <p:sp>
        <p:nvSpPr>
          <p:cNvPr id="5" name="Footer Placeholder 4">
            <a:extLst>
              <a:ext uri="{FF2B5EF4-FFF2-40B4-BE49-F238E27FC236}">
                <a16:creationId xmlns:a16="http://schemas.microsoft.com/office/drawing/2014/main" id="{15B4BB6B-E827-093F-4FA3-1B230C92C1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BEF23A1-F8EA-E945-1A3A-C12D2167E9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953D28-DE5B-4E87-8C08-3E05BF847F83}" type="slidenum">
              <a:rPr lang="en-GB" smtClean="0"/>
              <a:t>‹#›</a:t>
            </a:fld>
            <a:endParaRPr lang="en-GB"/>
          </a:p>
        </p:txBody>
      </p:sp>
    </p:spTree>
    <p:extLst>
      <p:ext uri="{BB962C8B-B14F-4D97-AF65-F5344CB8AC3E}">
        <p14:creationId xmlns:p14="http://schemas.microsoft.com/office/powerpoint/2010/main" val="2580087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9DDAD-F8D6-A57C-ED26-BC96D8BAE04D}"/>
              </a:ext>
            </a:extLst>
          </p:cNvPr>
          <p:cNvSpPr>
            <a:spLocks noGrp="1"/>
          </p:cNvSpPr>
          <p:nvPr>
            <p:ph type="ctrTitle"/>
          </p:nvPr>
        </p:nvSpPr>
        <p:spPr>
          <a:xfrm>
            <a:off x="4899659" y="55246"/>
            <a:ext cx="3505201" cy="411480"/>
          </a:xfrm>
          <a:ln>
            <a:solidFill>
              <a:schemeClr val="tx1"/>
            </a:solidFill>
          </a:ln>
        </p:spPr>
        <p:txBody>
          <a:bodyPr>
            <a:noAutofit/>
          </a:bodyPr>
          <a:lstStyle/>
          <a:p>
            <a:pPr algn="l"/>
            <a:r>
              <a:rPr lang="en-GB" sz="1400" b="1" dirty="0"/>
              <a:t>THEME1 INVESTIGATING A SMALL BUSINESS</a:t>
            </a:r>
          </a:p>
        </p:txBody>
      </p:sp>
      <p:pic>
        <p:nvPicPr>
          <p:cNvPr id="5" name="Picture 4">
            <a:extLst>
              <a:ext uri="{FF2B5EF4-FFF2-40B4-BE49-F238E27FC236}">
                <a16:creationId xmlns:a16="http://schemas.microsoft.com/office/drawing/2014/main" id="{7E168F32-A792-5B05-7090-6175B8DDF725}"/>
              </a:ext>
            </a:extLst>
          </p:cNvPr>
          <p:cNvPicPr>
            <a:picLocks noChangeAspect="1"/>
          </p:cNvPicPr>
          <p:nvPr/>
        </p:nvPicPr>
        <p:blipFill>
          <a:blip r:embed="rId2"/>
          <a:stretch>
            <a:fillRect/>
          </a:stretch>
        </p:blipFill>
        <p:spPr>
          <a:xfrm>
            <a:off x="167640" y="1278426"/>
            <a:ext cx="1339215" cy="1405232"/>
          </a:xfrm>
          <a:prstGeom prst="rect">
            <a:avLst/>
          </a:prstGeom>
        </p:spPr>
      </p:pic>
      <p:sp>
        <p:nvSpPr>
          <p:cNvPr id="6" name="TextBox 5">
            <a:extLst>
              <a:ext uri="{FF2B5EF4-FFF2-40B4-BE49-F238E27FC236}">
                <a16:creationId xmlns:a16="http://schemas.microsoft.com/office/drawing/2014/main" id="{1F2D57DB-E6C5-65F5-DF86-D3E49A613FFE}"/>
              </a:ext>
            </a:extLst>
          </p:cNvPr>
          <p:cNvSpPr txBox="1"/>
          <p:nvPr/>
        </p:nvSpPr>
        <p:spPr>
          <a:xfrm>
            <a:off x="167640" y="55245"/>
            <a:ext cx="2529840" cy="1138773"/>
          </a:xfrm>
          <a:prstGeom prst="rect">
            <a:avLst/>
          </a:prstGeom>
          <a:noFill/>
          <a:ln>
            <a:solidFill>
              <a:schemeClr val="tx1"/>
            </a:solidFill>
          </a:ln>
        </p:spPr>
        <p:txBody>
          <a:bodyPr wrap="square" rtlCol="0">
            <a:spAutoFit/>
          </a:bodyPr>
          <a:lstStyle/>
          <a:p>
            <a:r>
              <a:rPr lang="en-GB" sz="1000" b="1" dirty="0"/>
              <a:t>ENTREPRENEURS</a:t>
            </a:r>
            <a:r>
              <a:rPr lang="en-GB" sz="1000" dirty="0"/>
              <a:t>: Who are they? </a:t>
            </a:r>
          </a:p>
          <a:p>
            <a:endParaRPr lang="en-GB" sz="1000" dirty="0"/>
          </a:p>
          <a:p>
            <a:endParaRPr lang="en-GB" sz="1000" dirty="0"/>
          </a:p>
          <a:p>
            <a:r>
              <a:rPr lang="en-GB" sz="1000" dirty="0"/>
              <a:t>What common characteristics do they have?</a:t>
            </a:r>
          </a:p>
          <a:p>
            <a:endParaRPr lang="en-GB" sz="1000" dirty="0"/>
          </a:p>
          <a:p>
            <a:r>
              <a:rPr lang="en-GB" sz="1000" dirty="0"/>
              <a:t> </a:t>
            </a:r>
            <a:r>
              <a:rPr lang="en-GB" dirty="0"/>
              <a:t> </a:t>
            </a:r>
          </a:p>
        </p:txBody>
      </p:sp>
      <p:sp>
        <p:nvSpPr>
          <p:cNvPr id="7" name="TextBox 6">
            <a:extLst>
              <a:ext uri="{FF2B5EF4-FFF2-40B4-BE49-F238E27FC236}">
                <a16:creationId xmlns:a16="http://schemas.microsoft.com/office/drawing/2014/main" id="{81F79613-883B-182B-D166-129EF3D68201}"/>
              </a:ext>
            </a:extLst>
          </p:cNvPr>
          <p:cNvSpPr txBox="1"/>
          <p:nvPr/>
        </p:nvSpPr>
        <p:spPr>
          <a:xfrm>
            <a:off x="2781299" y="53340"/>
            <a:ext cx="2049779" cy="1169551"/>
          </a:xfrm>
          <a:prstGeom prst="rect">
            <a:avLst/>
          </a:prstGeom>
          <a:noFill/>
          <a:ln>
            <a:solidFill>
              <a:schemeClr val="tx1"/>
            </a:solidFill>
          </a:ln>
        </p:spPr>
        <p:txBody>
          <a:bodyPr wrap="square" rtlCol="0">
            <a:spAutoFit/>
          </a:bodyPr>
          <a:lstStyle/>
          <a:p>
            <a:r>
              <a:rPr lang="en-GB" sz="1000" dirty="0"/>
              <a:t>1. Why do new ideas come about?</a:t>
            </a:r>
          </a:p>
          <a:p>
            <a:r>
              <a:rPr lang="en-GB" sz="1000" dirty="0"/>
              <a:t>*</a:t>
            </a:r>
          </a:p>
          <a:p>
            <a:r>
              <a:rPr lang="en-GB" sz="1000" dirty="0"/>
              <a:t>*</a:t>
            </a:r>
          </a:p>
          <a:p>
            <a:r>
              <a:rPr lang="en-GB" sz="1000" dirty="0"/>
              <a:t>*</a:t>
            </a:r>
          </a:p>
          <a:p>
            <a:r>
              <a:rPr lang="en-GB" sz="1000" dirty="0"/>
              <a:t>How?</a:t>
            </a:r>
          </a:p>
          <a:p>
            <a:r>
              <a:rPr lang="en-GB" sz="1000" dirty="0"/>
              <a:t>*</a:t>
            </a:r>
          </a:p>
          <a:p>
            <a:r>
              <a:rPr lang="en-GB" sz="1000" dirty="0"/>
              <a:t>* </a:t>
            </a:r>
          </a:p>
        </p:txBody>
      </p:sp>
      <p:sp>
        <p:nvSpPr>
          <p:cNvPr id="8" name="TextBox 7">
            <a:extLst>
              <a:ext uri="{FF2B5EF4-FFF2-40B4-BE49-F238E27FC236}">
                <a16:creationId xmlns:a16="http://schemas.microsoft.com/office/drawing/2014/main" id="{419AE1F5-D779-F6F7-7FB1-286454FCD748}"/>
              </a:ext>
            </a:extLst>
          </p:cNvPr>
          <p:cNvSpPr txBox="1"/>
          <p:nvPr/>
        </p:nvSpPr>
        <p:spPr>
          <a:xfrm>
            <a:off x="1676400" y="1278426"/>
            <a:ext cx="2773682" cy="1446550"/>
          </a:xfrm>
          <a:prstGeom prst="rect">
            <a:avLst/>
          </a:prstGeom>
          <a:solidFill>
            <a:schemeClr val="bg1">
              <a:lumMod val="95000"/>
            </a:schemeClr>
          </a:solidFill>
        </p:spPr>
        <p:txBody>
          <a:bodyPr wrap="square" rtlCol="0">
            <a:spAutoFit/>
          </a:bodyPr>
          <a:lstStyle/>
          <a:p>
            <a:r>
              <a:rPr lang="en-GB" sz="1000" b="1" dirty="0"/>
              <a:t>RISKS    	&amp;	REWARDS </a:t>
            </a:r>
          </a:p>
          <a:p>
            <a:endParaRPr lang="en-GB" sz="1000" dirty="0"/>
          </a:p>
          <a:p>
            <a:r>
              <a:rPr lang="en-GB" sz="1000" dirty="0"/>
              <a:t>*		*</a:t>
            </a:r>
          </a:p>
          <a:p>
            <a:endParaRPr lang="en-GB" sz="1000" dirty="0"/>
          </a:p>
          <a:p>
            <a:r>
              <a:rPr lang="en-GB" sz="1000" dirty="0"/>
              <a:t>*		*</a:t>
            </a:r>
          </a:p>
          <a:p>
            <a:endParaRPr lang="en-GB" sz="1000" dirty="0"/>
          </a:p>
          <a:p>
            <a:r>
              <a:rPr lang="en-GB" sz="1000" dirty="0"/>
              <a:t>*		* </a:t>
            </a:r>
            <a:endParaRPr lang="en-GB" dirty="0"/>
          </a:p>
          <a:p>
            <a:endParaRPr lang="en-GB" dirty="0"/>
          </a:p>
        </p:txBody>
      </p:sp>
      <p:sp>
        <p:nvSpPr>
          <p:cNvPr id="9" name="TextBox 8">
            <a:extLst>
              <a:ext uri="{FF2B5EF4-FFF2-40B4-BE49-F238E27FC236}">
                <a16:creationId xmlns:a16="http://schemas.microsoft.com/office/drawing/2014/main" id="{D2B6CF68-B2AE-4BFF-D6F7-C286C7BB4B13}"/>
              </a:ext>
            </a:extLst>
          </p:cNvPr>
          <p:cNvSpPr txBox="1"/>
          <p:nvPr/>
        </p:nvSpPr>
        <p:spPr>
          <a:xfrm>
            <a:off x="8477250" y="637234"/>
            <a:ext cx="711138" cy="246221"/>
          </a:xfrm>
          <a:prstGeom prst="rect">
            <a:avLst/>
          </a:prstGeom>
          <a:solidFill>
            <a:schemeClr val="bg1">
              <a:lumMod val="95000"/>
            </a:schemeClr>
          </a:solidFill>
        </p:spPr>
        <p:txBody>
          <a:bodyPr wrap="square" rtlCol="0">
            <a:spAutoFit/>
          </a:bodyPr>
          <a:lstStyle/>
          <a:p>
            <a:r>
              <a:rPr lang="en-GB" sz="1000" dirty="0"/>
              <a:t>DYNAMIC</a:t>
            </a:r>
          </a:p>
        </p:txBody>
      </p:sp>
      <p:sp>
        <p:nvSpPr>
          <p:cNvPr id="10" name="TextBox 9">
            <a:extLst>
              <a:ext uri="{FF2B5EF4-FFF2-40B4-BE49-F238E27FC236}">
                <a16:creationId xmlns:a16="http://schemas.microsoft.com/office/drawing/2014/main" id="{308F89AB-211B-2455-9E80-7049B5131724}"/>
              </a:ext>
            </a:extLst>
          </p:cNvPr>
          <p:cNvSpPr txBox="1"/>
          <p:nvPr/>
        </p:nvSpPr>
        <p:spPr>
          <a:xfrm flipH="1">
            <a:off x="9089571" y="643891"/>
            <a:ext cx="944880" cy="246221"/>
          </a:xfrm>
          <a:prstGeom prst="rect">
            <a:avLst/>
          </a:prstGeom>
          <a:solidFill>
            <a:schemeClr val="bg1">
              <a:lumMod val="95000"/>
            </a:schemeClr>
          </a:solidFill>
        </p:spPr>
        <p:txBody>
          <a:bodyPr wrap="square" rtlCol="0">
            <a:spAutoFit/>
          </a:bodyPr>
          <a:lstStyle/>
          <a:p>
            <a:r>
              <a:rPr lang="en-GB" sz="1000" dirty="0"/>
              <a:t>COMPETITION</a:t>
            </a:r>
          </a:p>
        </p:txBody>
      </p:sp>
      <p:sp>
        <p:nvSpPr>
          <p:cNvPr id="11" name="TextBox 10">
            <a:extLst>
              <a:ext uri="{FF2B5EF4-FFF2-40B4-BE49-F238E27FC236}">
                <a16:creationId xmlns:a16="http://schemas.microsoft.com/office/drawing/2014/main" id="{0A1767A5-4AFC-0112-FFDD-5A57CB221413}"/>
              </a:ext>
            </a:extLst>
          </p:cNvPr>
          <p:cNvSpPr txBox="1"/>
          <p:nvPr/>
        </p:nvSpPr>
        <p:spPr>
          <a:xfrm>
            <a:off x="11140440" y="53340"/>
            <a:ext cx="960120" cy="246221"/>
          </a:xfrm>
          <a:prstGeom prst="rect">
            <a:avLst/>
          </a:prstGeom>
          <a:solidFill>
            <a:schemeClr val="bg1">
              <a:lumMod val="95000"/>
            </a:schemeClr>
          </a:solidFill>
        </p:spPr>
        <p:txBody>
          <a:bodyPr wrap="square" rtlCol="0">
            <a:spAutoFit/>
          </a:bodyPr>
          <a:lstStyle/>
          <a:p>
            <a:r>
              <a:rPr lang="en-GB" sz="1000" dirty="0"/>
              <a:t>ECONOMY</a:t>
            </a:r>
          </a:p>
        </p:txBody>
      </p:sp>
      <p:sp>
        <p:nvSpPr>
          <p:cNvPr id="12" name="TextBox 11">
            <a:extLst>
              <a:ext uri="{FF2B5EF4-FFF2-40B4-BE49-F238E27FC236}">
                <a16:creationId xmlns:a16="http://schemas.microsoft.com/office/drawing/2014/main" id="{EEF49A2F-CE47-0CD7-553A-43C2BEB7E555}"/>
              </a:ext>
            </a:extLst>
          </p:cNvPr>
          <p:cNvSpPr txBox="1"/>
          <p:nvPr/>
        </p:nvSpPr>
        <p:spPr>
          <a:xfrm>
            <a:off x="175259" y="2804160"/>
            <a:ext cx="4297681" cy="1477328"/>
          </a:xfrm>
          <a:prstGeom prst="rect">
            <a:avLst/>
          </a:prstGeom>
          <a:noFill/>
          <a:ln>
            <a:solidFill>
              <a:schemeClr val="tx1"/>
            </a:solidFill>
          </a:ln>
        </p:spPr>
        <p:txBody>
          <a:bodyPr wrap="square" rtlCol="0">
            <a:spAutoFit/>
          </a:bodyPr>
          <a:lstStyle/>
          <a:p>
            <a:r>
              <a:rPr lang="en-GB" sz="1000" b="1" dirty="0"/>
              <a:t>Role of Enterprise 	Role of Entrepreneurship</a:t>
            </a:r>
          </a:p>
          <a:p>
            <a:r>
              <a:rPr lang="en-GB" sz="1000" dirty="0"/>
              <a:t>*     To produce goods and service   * Organise Business resources </a:t>
            </a:r>
          </a:p>
          <a:p>
            <a:r>
              <a:rPr lang="en-GB" sz="1000" dirty="0"/>
              <a:t>*    To Meet Customer needs            * Make Decisions</a:t>
            </a:r>
          </a:p>
          <a:p>
            <a:r>
              <a:rPr lang="en-GB" sz="1000" dirty="0"/>
              <a:t>*To add value:                                      *Take Risk </a:t>
            </a:r>
          </a:p>
          <a:p>
            <a:pPr marL="228600" indent="-228600">
              <a:buFont typeface="+mj-lt"/>
              <a:buAutoNum type="alphaLcParenR"/>
            </a:pPr>
            <a:r>
              <a:rPr lang="en-GB" sz="1000" dirty="0"/>
              <a:t>.</a:t>
            </a:r>
          </a:p>
          <a:p>
            <a:pPr marL="228600" indent="-228600">
              <a:buFont typeface="+mj-lt"/>
              <a:buAutoNum type="alphaLcParenR"/>
            </a:pPr>
            <a:r>
              <a:rPr lang="en-GB" sz="1000" dirty="0"/>
              <a:t>.</a:t>
            </a:r>
          </a:p>
          <a:p>
            <a:pPr marL="228600" indent="-228600">
              <a:buFont typeface="+mj-lt"/>
              <a:buAutoNum type="alphaLcParenR"/>
            </a:pPr>
            <a:r>
              <a:rPr lang="en-GB" sz="1000" dirty="0"/>
              <a:t>.</a:t>
            </a:r>
          </a:p>
          <a:p>
            <a:pPr marL="228600" indent="-228600">
              <a:buFont typeface="+mj-lt"/>
              <a:buAutoNum type="alphaLcParenR"/>
            </a:pPr>
            <a:r>
              <a:rPr lang="en-GB" sz="1000" dirty="0"/>
              <a:t>.</a:t>
            </a:r>
          </a:p>
          <a:p>
            <a:pPr marL="228600" indent="-228600">
              <a:buFont typeface="+mj-lt"/>
              <a:buAutoNum type="alphaLcParenR"/>
            </a:pPr>
            <a:r>
              <a:rPr lang="en-GB" sz="1000" dirty="0"/>
              <a:t>.</a:t>
            </a:r>
          </a:p>
        </p:txBody>
      </p:sp>
      <p:sp>
        <p:nvSpPr>
          <p:cNvPr id="13" name="TextBox 12">
            <a:extLst>
              <a:ext uri="{FF2B5EF4-FFF2-40B4-BE49-F238E27FC236}">
                <a16:creationId xmlns:a16="http://schemas.microsoft.com/office/drawing/2014/main" id="{78201D31-5DD3-6287-9BB2-26FA350AA203}"/>
              </a:ext>
            </a:extLst>
          </p:cNvPr>
          <p:cNvSpPr txBox="1"/>
          <p:nvPr/>
        </p:nvSpPr>
        <p:spPr>
          <a:xfrm>
            <a:off x="213360" y="4336078"/>
            <a:ext cx="1211581" cy="1477328"/>
          </a:xfrm>
          <a:prstGeom prst="rect">
            <a:avLst/>
          </a:prstGeom>
          <a:solidFill>
            <a:schemeClr val="bg1"/>
          </a:solidFill>
          <a:ln>
            <a:solidFill>
              <a:schemeClr val="tx1"/>
            </a:solidFill>
          </a:ln>
        </p:spPr>
        <p:txBody>
          <a:bodyPr wrap="square" rtlCol="0">
            <a:spAutoFit/>
          </a:bodyPr>
          <a:lstStyle/>
          <a:p>
            <a:r>
              <a:rPr lang="en-GB" sz="1000" dirty="0"/>
              <a:t>2</a:t>
            </a:r>
            <a:r>
              <a:rPr lang="en-GB" sz="1000" b="1" dirty="0"/>
              <a:t>. CUSTOMER NEEDS</a:t>
            </a:r>
          </a:p>
          <a:p>
            <a:endParaRPr lang="en-GB" sz="1000" dirty="0"/>
          </a:p>
          <a:p>
            <a:pPr marL="171450" indent="-171450">
              <a:buFont typeface="Arial" panose="020B0604020202020204" pitchFamily="34" charset="0"/>
              <a:buChar char="•"/>
            </a:pPr>
            <a:r>
              <a:rPr lang="en-GB" sz="1000" dirty="0"/>
              <a:t>Price</a:t>
            </a:r>
          </a:p>
          <a:p>
            <a:pPr marL="171450" indent="-171450">
              <a:buFont typeface="Arial" panose="020B0604020202020204" pitchFamily="34" charset="0"/>
              <a:buChar char="•"/>
            </a:pPr>
            <a:r>
              <a:rPr lang="en-GB" sz="1000" dirty="0"/>
              <a:t>Quality</a:t>
            </a:r>
          </a:p>
          <a:p>
            <a:pPr marL="171450" indent="-171450">
              <a:buFont typeface="Arial" panose="020B0604020202020204" pitchFamily="34" charset="0"/>
              <a:buChar char="•"/>
            </a:pPr>
            <a:r>
              <a:rPr lang="en-GB" sz="1000" dirty="0"/>
              <a:t>Choice</a:t>
            </a:r>
          </a:p>
          <a:p>
            <a:pPr marL="171450" indent="-171450">
              <a:buFont typeface="Arial" panose="020B0604020202020204" pitchFamily="34" charset="0"/>
              <a:buChar char="•"/>
            </a:pPr>
            <a:r>
              <a:rPr lang="en-GB" sz="1000" dirty="0"/>
              <a:t>Convenience</a:t>
            </a:r>
          </a:p>
          <a:p>
            <a:pPr marL="171450" indent="-171450">
              <a:buFont typeface="Arial" panose="020B0604020202020204" pitchFamily="34" charset="0"/>
              <a:buChar char="•"/>
            </a:pPr>
            <a:r>
              <a:rPr lang="en-GB" sz="1000" dirty="0"/>
              <a:t>Design</a:t>
            </a:r>
          </a:p>
          <a:p>
            <a:r>
              <a:rPr lang="en-GB" sz="1000" dirty="0"/>
              <a:t>	</a:t>
            </a:r>
          </a:p>
        </p:txBody>
      </p:sp>
      <p:sp>
        <p:nvSpPr>
          <p:cNvPr id="14" name="TextBox 13">
            <a:extLst>
              <a:ext uri="{FF2B5EF4-FFF2-40B4-BE49-F238E27FC236}">
                <a16:creationId xmlns:a16="http://schemas.microsoft.com/office/drawing/2014/main" id="{AEC6DFAF-5A4A-477E-B5CC-09F04F61FF79}"/>
              </a:ext>
            </a:extLst>
          </p:cNvPr>
          <p:cNvSpPr txBox="1"/>
          <p:nvPr/>
        </p:nvSpPr>
        <p:spPr>
          <a:xfrm>
            <a:off x="6368415" y="3055620"/>
            <a:ext cx="2554605" cy="2554545"/>
          </a:xfrm>
          <a:prstGeom prst="rect">
            <a:avLst/>
          </a:prstGeom>
          <a:solidFill>
            <a:schemeClr val="bg2"/>
          </a:solidFill>
          <a:ln>
            <a:solidFill>
              <a:schemeClr val="tx1"/>
            </a:solidFill>
          </a:ln>
        </p:spPr>
        <p:txBody>
          <a:bodyPr wrap="square" rtlCol="0">
            <a:spAutoFit/>
          </a:bodyPr>
          <a:lstStyle/>
          <a:p>
            <a:r>
              <a:rPr lang="en-GB" sz="1000" b="1" dirty="0"/>
              <a:t>Business Plan</a:t>
            </a:r>
          </a:p>
          <a:p>
            <a:endParaRPr lang="en-GB" sz="1000" dirty="0"/>
          </a:p>
          <a:p>
            <a:pPr marL="228600" indent="-228600">
              <a:buFont typeface="+mj-lt"/>
              <a:buAutoNum type="arabicPeriod"/>
            </a:pPr>
            <a:r>
              <a:rPr lang="en-GB" sz="1000" dirty="0"/>
              <a:t>Business Idea </a:t>
            </a:r>
          </a:p>
          <a:p>
            <a:pPr marL="228600" indent="-228600">
              <a:buFont typeface="+mj-lt"/>
              <a:buAutoNum type="arabicPeriod"/>
            </a:pPr>
            <a:endParaRPr lang="en-GB" sz="1000" dirty="0"/>
          </a:p>
          <a:p>
            <a:pPr marL="228600" indent="-228600">
              <a:buFont typeface="+mj-lt"/>
              <a:buAutoNum type="arabicPeriod"/>
            </a:pPr>
            <a:r>
              <a:rPr lang="en-GB" sz="1000" dirty="0"/>
              <a:t>Target Market </a:t>
            </a:r>
          </a:p>
          <a:p>
            <a:pPr marL="228600" indent="-228600">
              <a:buFont typeface="+mj-lt"/>
              <a:buAutoNum type="arabicPeriod"/>
            </a:pPr>
            <a:endParaRPr lang="en-GB" sz="1000" dirty="0"/>
          </a:p>
          <a:p>
            <a:pPr marL="228600" indent="-228600">
              <a:buFont typeface="+mj-lt"/>
              <a:buAutoNum type="arabicPeriod"/>
            </a:pPr>
            <a:r>
              <a:rPr lang="en-GB" sz="1000" dirty="0"/>
              <a:t>Aims &amp; Objectives</a:t>
            </a:r>
          </a:p>
          <a:p>
            <a:pPr marL="228600" indent="-228600">
              <a:buFont typeface="+mj-lt"/>
              <a:buAutoNum type="arabicPeriod"/>
            </a:pPr>
            <a:endParaRPr lang="en-GB" sz="1000" dirty="0"/>
          </a:p>
          <a:p>
            <a:pPr marL="228600" indent="-228600">
              <a:buFont typeface="+mj-lt"/>
              <a:buAutoNum type="arabicPeriod"/>
            </a:pPr>
            <a:r>
              <a:rPr lang="en-GB" sz="1000" dirty="0"/>
              <a:t>Forecast revenues, Costs, Profit &amp; cashflow</a:t>
            </a:r>
          </a:p>
          <a:p>
            <a:pPr marL="228600" indent="-228600">
              <a:buFont typeface="+mj-lt"/>
              <a:buAutoNum type="arabicPeriod"/>
            </a:pPr>
            <a:endParaRPr lang="en-GB" sz="1000" dirty="0"/>
          </a:p>
          <a:p>
            <a:pPr marL="228600" indent="-228600">
              <a:buFont typeface="+mj-lt"/>
              <a:buAutoNum type="arabicPeriod"/>
            </a:pPr>
            <a:r>
              <a:rPr lang="en-GB" sz="1000" dirty="0"/>
              <a:t>Sources of Finance </a:t>
            </a:r>
          </a:p>
          <a:p>
            <a:pPr marL="228600" indent="-228600">
              <a:buFont typeface="+mj-lt"/>
              <a:buAutoNum type="arabicPeriod"/>
            </a:pPr>
            <a:endParaRPr lang="en-GB" sz="1000" dirty="0"/>
          </a:p>
          <a:p>
            <a:pPr marL="228600" indent="-228600">
              <a:buFont typeface="+mj-lt"/>
              <a:buAutoNum type="arabicPeriod"/>
            </a:pPr>
            <a:r>
              <a:rPr lang="en-GB" sz="1000" dirty="0"/>
              <a:t>Location</a:t>
            </a:r>
          </a:p>
          <a:p>
            <a:pPr marL="228600" indent="-228600">
              <a:buFont typeface="+mj-lt"/>
              <a:buAutoNum type="arabicPeriod"/>
            </a:pPr>
            <a:endParaRPr lang="en-GB" sz="1000" dirty="0"/>
          </a:p>
          <a:p>
            <a:pPr marL="228600" indent="-228600">
              <a:buFont typeface="+mj-lt"/>
              <a:buAutoNum type="arabicPeriod"/>
            </a:pPr>
            <a:r>
              <a:rPr lang="en-GB" sz="1000" dirty="0"/>
              <a:t>Marketing Mix  </a:t>
            </a:r>
          </a:p>
        </p:txBody>
      </p:sp>
      <p:sp>
        <p:nvSpPr>
          <p:cNvPr id="15" name="TextBox 14">
            <a:extLst>
              <a:ext uri="{FF2B5EF4-FFF2-40B4-BE49-F238E27FC236}">
                <a16:creationId xmlns:a16="http://schemas.microsoft.com/office/drawing/2014/main" id="{A64B4128-9B4D-6DFB-3FA2-C213BBD10A3E}"/>
              </a:ext>
            </a:extLst>
          </p:cNvPr>
          <p:cNvSpPr txBox="1"/>
          <p:nvPr/>
        </p:nvSpPr>
        <p:spPr>
          <a:xfrm>
            <a:off x="4533902" y="4092238"/>
            <a:ext cx="1722118" cy="1477328"/>
          </a:xfrm>
          <a:prstGeom prst="rect">
            <a:avLst/>
          </a:prstGeom>
          <a:solidFill>
            <a:schemeClr val="bg1"/>
          </a:solidFill>
          <a:ln>
            <a:solidFill>
              <a:schemeClr val="tx1"/>
            </a:solidFill>
          </a:ln>
        </p:spPr>
        <p:txBody>
          <a:bodyPr wrap="square" rtlCol="0">
            <a:spAutoFit/>
          </a:bodyPr>
          <a:lstStyle/>
          <a:p>
            <a:r>
              <a:rPr lang="en-GB" sz="1000" dirty="0"/>
              <a:t>2.</a:t>
            </a:r>
            <a:r>
              <a:rPr lang="en-GB" sz="1000" b="1" dirty="0"/>
              <a:t>Market Segmentation </a:t>
            </a:r>
          </a:p>
          <a:p>
            <a:endParaRPr lang="en-GB" sz="1000" dirty="0"/>
          </a:p>
          <a:p>
            <a:r>
              <a:rPr lang="en-GB" sz="1000" dirty="0"/>
              <a:t>*</a:t>
            </a:r>
          </a:p>
          <a:p>
            <a:r>
              <a:rPr lang="en-GB" sz="1000" dirty="0"/>
              <a:t>*</a:t>
            </a:r>
          </a:p>
          <a:p>
            <a:r>
              <a:rPr lang="en-GB" sz="1000" dirty="0"/>
              <a:t>*</a:t>
            </a:r>
          </a:p>
          <a:p>
            <a:r>
              <a:rPr lang="en-GB" sz="1000" dirty="0"/>
              <a:t>*</a:t>
            </a:r>
          </a:p>
          <a:p>
            <a:r>
              <a:rPr lang="en-GB" sz="1000" dirty="0"/>
              <a:t>*</a:t>
            </a:r>
          </a:p>
          <a:p>
            <a:r>
              <a:rPr lang="en-GB" sz="1000" dirty="0"/>
              <a:t>Benefit of market segmentation: 	</a:t>
            </a:r>
          </a:p>
        </p:txBody>
      </p:sp>
      <p:sp>
        <p:nvSpPr>
          <p:cNvPr id="16" name="TextBox 15">
            <a:extLst>
              <a:ext uri="{FF2B5EF4-FFF2-40B4-BE49-F238E27FC236}">
                <a16:creationId xmlns:a16="http://schemas.microsoft.com/office/drawing/2014/main" id="{23C01079-89D7-EBF2-164B-F7DA9E0A4600}"/>
              </a:ext>
            </a:extLst>
          </p:cNvPr>
          <p:cNvSpPr txBox="1"/>
          <p:nvPr/>
        </p:nvSpPr>
        <p:spPr>
          <a:xfrm>
            <a:off x="4541517" y="5623560"/>
            <a:ext cx="1722119" cy="553998"/>
          </a:xfrm>
          <a:prstGeom prst="rect">
            <a:avLst/>
          </a:prstGeom>
          <a:solidFill>
            <a:schemeClr val="bg1"/>
          </a:solidFill>
          <a:ln>
            <a:solidFill>
              <a:schemeClr val="tx1"/>
            </a:solidFill>
          </a:ln>
        </p:spPr>
        <p:txBody>
          <a:bodyPr wrap="square" rtlCol="0">
            <a:spAutoFit/>
          </a:bodyPr>
          <a:lstStyle/>
          <a:p>
            <a:r>
              <a:rPr lang="en-GB" sz="1000" b="1" dirty="0"/>
              <a:t>2.Market Mapping </a:t>
            </a:r>
          </a:p>
          <a:p>
            <a:endParaRPr lang="en-GB" sz="1000" dirty="0"/>
          </a:p>
          <a:p>
            <a:r>
              <a:rPr lang="en-GB" sz="1000" dirty="0"/>
              <a:t>	</a:t>
            </a:r>
          </a:p>
        </p:txBody>
      </p:sp>
      <p:sp>
        <p:nvSpPr>
          <p:cNvPr id="17" name="TextBox 16">
            <a:extLst>
              <a:ext uri="{FF2B5EF4-FFF2-40B4-BE49-F238E27FC236}">
                <a16:creationId xmlns:a16="http://schemas.microsoft.com/office/drawing/2014/main" id="{8B1BE76C-58AE-6049-CAD6-763A1A835BCA}"/>
              </a:ext>
            </a:extLst>
          </p:cNvPr>
          <p:cNvSpPr txBox="1"/>
          <p:nvPr/>
        </p:nvSpPr>
        <p:spPr>
          <a:xfrm>
            <a:off x="4549142" y="6224171"/>
            <a:ext cx="1714499" cy="553998"/>
          </a:xfrm>
          <a:prstGeom prst="rect">
            <a:avLst/>
          </a:prstGeom>
          <a:solidFill>
            <a:schemeClr val="bg1">
              <a:lumMod val="95000"/>
            </a:schemeClr>
          </a:solidFill>
          <a:ln>
            <a:solidFill>
              <a:schemeClr val="tx1"/>
            </a:solidFill>
          </a:ln>
        </p:spPr>
        <p:txBody>
          <a:bodyPr wrap="square" rtlCol="0">
            <a:spAutoFit/>
          </a:bodyPr>
          <a:lstStyle/>
          <a:p>
            <a:r>
              <a:rPr lang="en-GB" sz="1000" b="1" dirty="0"/>
              <a:t>2.Competition’s </a:t>
            </a:r>
            <a:r>
              <a:rPr lang="en-GB" sz="1000" dirty="0"/>
              <a:t>strengths &amp; weakness and how to compete:	</a:t>
            </a:r>
          </a:p>
        </p:txBody>
      </p:sp>
      <p:sp>
        <p:nvSpPr>
          <p:cNvPr id="18" name="TextBox 17">
            <a:extLst>
              <a:ext uri="{FF2B5EF4-FFF2-40B4-BE49-F238E27FC236}">
                <a16:creationId xmlns:a16="http://schemas.microsoft.com/office/drawing/2014/main" id="{7CB4927C-C5C4-558F-A34C-F90B5B1A847A}"/>
              </a:ext>
            </a:extLst>
          </p:cNvPr>
          <p:cNvSpPr txBox="1"/>
          <p:nvPr/>
        </p:nvSpPr>
        <p:spPr>
          <a:xfrm>
            <a:off x="213360" y="5775960"/>
            <a:ext cx="1219201" cy="1015663"/>
          </a:xfrm>
          <a:prstGeom prst="rect">
            <a:avLst/>
          </a:prstGeom>
          <a:solidFill>
            <a:schemeClr val="bg1"/>
          </a:solidFill>
          <a:ln>
            <a:solidFill>
              <a:schemeClr val="tx1"/>
            </a:solidFill>
          </a:ln>
        </p:spPr>
        <p:txBody>
          <a:bodyPr wrap="square" rtlCol="0">
            <a:spAutoFit/>
          </a:bodyPr>
          <a:lstStyle/>
          <a:p>
            <a:r>
              <a:rPr lang="en-GB" sz="1000" dirty="0"/>
              <a:t>2.</a:t>
            </a:r>
            <a:r>
              <a:rPr lang="en-GB" sz="1000" b="1" dirty="0"/>
              <a:t>Market research :</a:t>
            </a:r>
          </a:p>
          <a:p>
            <a:r>
              <a:rPr lang="en-GB" sz="1000" dirty="0"/>
              <a:t>Purposes </a:t>
            </a:r>
          </a:p>
          <a:p>
            <a:r>
              <a:rPr lang="en-GB" sz="1000" dirty="0"/>
              <a:t>*</a:t>
            </a:r>
          </a:p>
          <a:p>
            <a:r>
              <a:rPr lang="en-GB" sz="1000" dirty="0"/>
              <a:t>*</a:t>
            </a:r>
          </a:p>
          <a:p>
            <a:r>
              <a:rPr lang="en-GB" sz="1000" dirty="0"/>
              <a:t>*</a:t>
            </a:r>
          </a:p>
          <a:p>
            <a:r>
              <a:rPr lang="en-GB" sz="1000" dirty="0"/>
              <a:t>*</a:t>
            </a:r>
          </a:p>
        </p:txBody>
      </p:sp>
      <p:sp>
        <p:nvSpPr>
          <p:cNvPr id="19" name="TextBox 18">
            <a:extLst>
              <a:ext uri="{FF2B5EF4-FFF2-40B4-BE49-F238E27FC236}">
                <a16:creationId xmlns:a16="http://schemas.microsoft.com/office/drawing/2014/main" id="{85A516C3-3A29-AB7F-FAF5-938FED6F6CCD}"/>
              </a:ext>
            </a:extLst>
          </p:cNvPr>
          <p:cNvSpPr txBox="1"/>
          <p:nvPr/>
        </p:nvSpPr>
        <p:spPr>
          <a:xfrm>
            <a:off x="1478280" y="4320838"/>
            <a:ext cx="1310640" cy="1323439"/>
          </a:xfrm>
          <a:prstGeom prst="rect">
            <a:avLst/>
          </a:prstGeom>
          <a:solidFill>
            <a:schemeClr val="bg1"/>
          </a:solidFill>
          <a:ln>
            <a:solidFill>
              <a:schemeClr val="tx1"/>
            </a:solidFill>
          </a:ln>
        </p:spPr>
        <p:txBody>
          <a:bodyPr wrap="square" rtlCol="0">
            <a:spAutoFit/>
          </a:bodyPr>
          <a:lstStyle/>
          <a:p>
            <a:r>
              <a:rPr lang="en-GB" sz="1000" b="1" dirty="0"/>
              <a:t>2.Primary Mkt research </a:t>
            </a:r>
          </a:p>
          <a:p>
            <a:r>
              <a:rPr lang="en-GB" sz="1000" dirty="0"/>
              <a:t>Egs</a:t>
            </a:r>
          </a:p>
          <a:p>
            <a:endParaRPr lang="en-GB" sz="1000" dirty="0"/>
          </a:p>
          <a:p>
            <a:r>
              <a:rPr lang="en-GB" sz="1000" dirty="0"/>
              <a:t>Ads</a:t>
            </a:r>
          </a:p>
          <a:p>
            <a:endParaRPr lang="en-GB" sz="1000" dirty="0"/>
          </a:p>
          <a:p>
            <a:r>
              <a:rPr lang="en-GB" sz="1000" dirty="0"/>
              <a:t>Disads</a:t>
            </a:r>
          </a:p>
          <a:p>
            <a:endParaRPr lang="en-GB" sz="1000" dirty="0"/>
          </a:p>
        </p:txBody>
      </p:sp>
      <p:sp>
        <p:nvSpPr>
          <p:cNvPr id="20" name="TextBox 19">
            <a:extLst>
              <a:ext uri="{FF2B5EF4-FFF2-40B4-BE49-F238E27FC236}">
                <a16:creationId xmlns:a16="http://schemas.microsoft.com/office/drawing/2014/main" id="{AEE7CC75-76D5-2C86-AE1D-F8AA36230B73}"/>
              </a:ext>
            </a:extLst>
          </p:cNvPr>
          <p:cNvSpPr txBox="1"/>
          <p:nvPr/>
        </p:nvSpPr>
        <p:spPr>
          <a:xfrm>
            <a:off x="1493520" y="5608618"/>
            <a:ext cx="1303020" cy="1169551"/>
          </a:xfrm>
          <a:prstGeom prst="rect">
            <a:avLst/>
          </a:prstGeom>
          <a:solidFill>
            <a:schemeClr val="bg1"/>
          </a:solidFill>
          <a:ln>
            <a:solidFill>
              <a:schemeClr val="tx1"/>
            </a:solidFill>
          </a:ln>
        </p:spPr>
        <p:txBody>
          <a:bodyPr wrap="square" rtlCol="0">
            <a:spAutoFit/>
          </a:bodyPr>
          <a:lstStyle/>
          <a:p>
            <a:r>
              <a:rPr lang="en-GB" sz="1000" b="1" dirty="0"/>
              <a:t>2.Secondary  Mk res </a:t>
            </a:r>
          </a:p>
          <a:p>
            <a:r>
              <a:rPr lang="en-GB" sz="1000" b="1" dirty="0"/>
              <a:t>Egs</a:t>
            </a:r>
          </a:p>
          <a:p>
            <a:endParaRPr lang="en-GB" sz="1000" dirty="0"/>
          </a:p>
          <a:p>
            <a:r>
              <a:rPr lang="en-GB" sz="1000" dirty="0"/>
              <a:t>Ads</a:t>
            </a:r>
          </a:p>
          <a:p>
            <a:endParaRPr lang="en-GB" sz="1000" dirty="0"/>
          </a:p>
          <a:p>
            <a:r>
              <a:rPr lang="en-GB" sz="1000" dirty="0"/>
              <a:t>Disads</a:t>
            </a:r>
          </a:p>
          <a:p>
            <a:endParaRPr lang="en-GB" sz="1000" dirty="0"/>
          </a:p>
        </p:txBody>
      </p:sp>
      <p:sp>
        <p:nvSpPr>
          <p:cNvPr id="21" name="TextBox 20">
            <a:extLst>
              <a:ext uri="{FF2B5EF4-FFF2-40B4-BE49-F238E27FC236}">
                <a16:creationId xmlns:a16="http://schemas.microsoft.com/office/drawing/2014/main" id="{AC7B0B9A-2AA7-F185-A68A-797D63998933}"/>
              </a:ext>
            </a:extLst>
          </p:cNvPr>
          <p:cNvSpPr txBox="1"/>
          <p:nvPr/>
        </p:nvSpPr>
        <p:spPr>
          <a:xfrm>
            <a:off x="2872740" y="4343400"/>
            <a:ext cx="1577342" cy="1169551"/>
          </a:xfrm>
          <a:prstGeom prst="rect">
            <a:avLst/>
          </a:prstGeom>
          <a:noFill/>
          <a:ln>
            <a:solidFill>
              <a:schemeClr val="tx1"/>
            </a:solidFill>
          </a:ln>
        </p:spPr>
        <p:txBody>
          <a:bodyPr wrap="square" rtlCol="0">
            <a:spAutoFit/>
          </a:bodyPr>
          <a:lstStyle/>
          <a:p>
            <a:r>
              <a:rPr lang="en-GB" sz="1000" b="1" dirty="0"/>
              <a:t>2.Qualitative vs Quantitative data </a:t>
            </a:r>
          </a:p>
          <a:p>
            <a:endParaRPr lang="en-GB" sz="1000" dirty="0"/>
          </a:p>
          <a:p>
            <a:endParaRPr lang="en-GB" sz="1000" dirty="0"/>
          </a:p>
          <a:p>
            <a:endParaRPr lang="en-GB" sz="1000" dirty="0"/>
          </a:p>
          <a:p>
            <a:endParaRPr lang="en-GB" sz="1000" dirty="0"/>
          </a:p>
          <a:p>
            <a:endParaRPr lang="en-GB" sz="1000" dirty="0"/>
          </a:p>
        </p:txBody>
      </p:sp>
      <p:sp>
        <p:nvSpPr>
          <p:cNvPr id="22" name="TextBox 21">
            <a:extLst>
              <a:ext uri="{FF2B5EF4-FFF2-40B4-BE49-F238E27FC236}">
                <a16:creationId xmlns:a16="http://schemas.microsoft.com/office/drawing/2014/main" id="{45AB9307-1417-FDF3-2B8A-E479A72F4C94}"/>
              </a:ext>
            </a:extLst>
          </p:cNvPr>
          <p:cNvSpPr txBox="1"/>
          <p:nvPr/>
        </p:nvSpPr>
        <p:spPr>
          <a:xfrm>
            <a:off x="2880360" y="5577840"/>
            <a:ext cx="1577342" cy="1169551"/>
          </a:xfrm>
          <a:prstGeom prst="rect">
            <a:avLst/>
          </a:prstGeom>
          <a:noFill/>
          <a:ln>
            <a:solidFill>
              <a:schemeClr val="tx1"/>
            </a:solidFill>
          </a:ln>
        </p:spPr>
        <p:txBody>
          <a:bodyPr wrap="square" rtlCol="0">
            <a:spAutoFit/>
          </a:bodyPr>
          <a:lstStyle/>
          <a:p>
            <a:r>
              <a:rPr lang="en-GB" sz="1000" b="1" dirty="0"/>
              <a:t>2.Importance of accuracy and reliability of data </a:t>
            </a:r>
          </a:p>
          <a:p>
            <a:endParaRPr lang="en-GB" sz="1000" dirty="0"/>
          </a:p>
          <a:p>
            <a:endParaRPr lang="en-GB" sz="1000" dirty="0"/>
          </a:p>
          <a:p>
            <a:endParaRPr lang="en-GB" sz="1000" dirty="0"/>
          </a:p>
          <a:p>
            <a:endParaRPr lang="en-GB" sz="1000" dirty="0"/>
          </a:p>
          <a:p>
            <a:endParaRPr lang="en-GB" sz="1000" dirty="0"/>
          </a:p>
        </p:txBody>
      </p:sp>
      <p:sp>
        <p:nvSpPr>
          <p:cNvPr id="23" name="TextBox 22">
            <a:extLst>
              <a:ext uri="{FF2B5EF4-FFF2-40B4-BE49-F238E27FC236}">
                <a16:creationId xmlns:a16="http://schemas.microsoft.com/office/drawing/2014/main" id="{6F918915-6E77-E98F-0B60-F09575800D4E}"/>
              </a:ext>
            </a:extLst>
          </p:cNvPr>
          <p:cNvSpPr txBox="1"/>
          <p:nvPr/>
        </p:nvSpPr>
        <p:spPr>
          <a:xfrm>
            <a:off x="4531995" y="2520613"/>
            <a:ext cx="1777365" cy="1477328"/>
          </a:xfrm>
          <a:prstGeom prst="rect">
            <a:avLst/>
          </a:prstGeom>
          <a:solidFill>
            <a:schemeClr val="bg1"/>
          </a:solidFill>
          <a:ln>
            <a:solidFill>
              <a:schemeClr val="tx1"/>
            </a:solidFill>
          </a:ln>
        </p:spPr>
        <p:txBody>
          <a:bodyPr wrap="square" rtlCol="0">
            <a:spAutoFit/>
          </a:bodyPr>
          <a:lstStyle/>
          <a:p>
            <a:r>
              <a:rPr lang="en-GB" sz="1000" b="1" dirty="0"/>
              <a:t>6. Location</a:t>
            </a:r>
          </a:p>
          <a:p>
            <a:endParaRPr lang="en-GB" sz="1000" dirty="0"/>
          </a:p>
          <a:p>
            <a:r>
              <a:rPr lang="en-GB" sz="1000" dirty="0"/>
              <a:t>*</a:t>
            </a:r>
          </a:p>
          <a:p>
            <a:r>
              <a:rPr lang="en-GB" sz="1000" dirty="0"/>
              <a:t>*</a:t>
            </a:r>
          </a:p>
          <a:p>
            <a:r>
              <a:rPr lang="en-GB" sz="1000" dirty="0"/>
              <a:t>*</a:t>
            </a:r>
          </a:p>
          <a:p>
            <a:r>
              <a:rPr lang="en-GB" sz="1000" dirty="0"/>
              <a:t>*</a:t>
            </a:r>
          </a:p>
          <a:p>
            <a:r>
              <a:rPr lang="en-GB" sz="1000" dirty="0"/>
              <a:t>The nature of business activity &amp;  impact of e-commerce: </a:t>
            </a:r>
          </a:p>
          <a:p>
            <a:endParaRPr lang="en-GB" sz="1000" dirty="0"/>
          </a:p>
        </p:txBody>
      </p:sp>
      <p:sp>
        <p:nvSpPr>
          <p:cNvPr id="24" name="TextBox 23">
            <a:extLst>
              <a:ext uri="{FF2B5EF4-FFF2-40B4-BE49-F238E27FC236}">
                <a16:creationId xmlns:a16="http://schemas.microsoft.com/office/drawing/2014/main" id="{ABAB8896-7457-040B-2995-88B7DE36B102}"/>
              </a:ext>
            </a:extLst>
          </p:cNvPr>
          <p:cNvSpPr txBox="1"/>
          <p:nvPr/>
        </p:nvSpPr>
        <p:spPr>
          <a:xfrm>
            <a:off x="9819592" y="45838"/>
            <a:ext cx="1322070" cy="553998"/>
          </a:xfrm>
          <a:prstGeom prst="rect">
            <a:avLst/>
          </a:prstGeom>
          <a:solidFill>
            <a:schemeClr val="bg1">
              <a:lumMod val="95000"/>
            </a:schemeClr>
          </a:solidFill>
        </p:spPr>
        <p:txBody>
          <a:bodyPr wrap="square" rtlCol="0">
            <a:spAutoFit/>
          </a:bodyPr>
          <a:lstStyle/>
          <a:p>
            <a:r>
              <a:rPr lang="en-GB" sz="1000" dirty="0"/>
              <a:t>SHORT TERM VS LONG TERM AIMS &amp; OBJECTIVES</a:t>
            </a:r>
          </a:p>
        </p:txBody>
      </p:sp>
      <p:sp>
        <p:nvSpPr>
          <p:cNvPr id="25" name="TextBox 24">
            <a:extLst>
              <a:ext uri="{FF2B5EF4-FFF2-40B4-BE49-F238E27FC236}">
                <a16:creationId xmlns:a16="http://schemas.microsoft.com/office/drawing/2014/main" id="{519038EF-59A8-29D9-193A-50862B68F4CC}"/>
              </a:ext>
            </a:extLst>
          </p:cNvPr>
          <p:cNvSpPr txBox="1"/>
          <p:nvPr/>
        </p:nvSpPr>
        <p:spPr>
          <a:xfrm>
            <a:off x="8481456" y="346263"/>
            <a:ext cx="1409700" cy="246221"/>
          </a:xfrm>
          <a:prstGeom prst="rect">
            <a:avLst/>
          </a:prstGeom>
          <a:solidFill>
            <a:schemeClr val="bg1">
              <a:lumMod val="95000"/>
            </a:schemeClr>
          </a:solidFill>
        </p:spPr>
        <p:txBody>
          <a:bodyPr wrap="square" rtlCol="0">
            <a:spAutoFit/>
          </a:bodyPr>
          <a:lstStyle/>
          <a:p>
            <a:r>
              <a:rPr lang="en-GB" sz="1000" dirty="0"/>
              <a:t>AVAILABLE FINANCES</a:t>
            </a:r>
          </a:p>
        </p:txBody>
      </p:sp>
      <p:sp>
        <p:nvSpPr>
          <p:cNvPr id="26" name="TextBox 25">
            <a:extLst>
              <a:ext uri="{FF2B5EF4-FFF2-40B4-BE49-F238E27FC236}">
                <a16:creationId xmlns:a16="http://schemas.microsoft.com/office/drawing/2014/main" id="{302C9055-22F5-6569-0B4C-3988076BB010}"/>
              </a:ext>
            </a:extLst>
          </p:cNvPr>
          <p:cNvSpPr txBox="1"/>
          <p:nvPr/>
        </p:nvSpPr>
        <p:spPr>
          <a:xfrm>
            <a:off x="11087028" y="353883"/>
            <a:ext cx="1059180" cy="246221"/>
          </a:xfrm>
          <a:prstGeom prst="rect">
            <a:avLst/>
          </a:prstGeom>
          <a:solidFill>
            <a:schemeClr val="bg1">
              <a:lumMod val="95000"/>
            </a:schemeClr>
          </a:solidFill>
        </p:spPr>
        <p:txBody>
          <a:bodyPr wrap="square" rtlCol="0">
            <a:spAutoFit/>
          </a:bodyPr>
          <a:lstStyle/>
          <a:p>
            <a:r>
              <a:rPr lang="en-GB" sz="1000" dirty="0"/>
              <a:t>TECHNOLOGY</a:t>
            </a:r>
          </a:p>
        </p:txBody>
      </p:sp>
      <p:sp>
        <p:nvSpPr>
          <p:cNvPr id="27" name="TextBox 26">
            <a:extLst>
              <a:ext uri="{FF2B5EF4-FFF2-40B4-BE49-F238E27FC236}">
                <a16:creationId xmlns:a16="http://schemas.microsoft.com/office/drawing/2014/main" id="{99D738BE-C484-E10F-3282-FA551EB1F749}"/>
              </a:ext>
            </a:extLst>
          </p:cNvPr>
          <p:cNvSpPr txBox="1"/>
          <p:nvPr/>
        </p:nvSpPr>
        <p:spPr>
          <a:xfrm>
            <a:off x="9944100" y="647253"/>
            <a:ext cx="1059180" cy="246221"/>
          </a:xfrm>
          <a:prstGeom prst="rect">
            <a:avLst/>
          </a:prstGeom>
          <a:solidFill>
            <a:schemeClr val="bg1">
              <a:lumMod val="95000"/>
            </a:schemeClr>
          </a:solidFill>
        </p:spPr>
        <p:txBody>
          <a:bodyPr wrap="square" rtlCol="0">
            <a:spAutoFit/>
          </a:bodyPr>
          <a:lstStyle/>
          <a:p>
            <a:r>
              <a:rPr lang="en-GB" sz="1000" dirty="0"/>
              <a:t>LEGISLATION</a:t>
            </a:r>
          </a:p>
        </p:txBody>
      </p:sp>
      <p:sp>
        <p:nvSpPr>
          <p:cNvPr id="29" name="TextBox 28">
            <a:extLst>
              <a:ext uri="{FF2B5EF4-FFF2-40B4-BE49-F238E27FC236}">
                <a16:creationId xmlns:a16="http://schemas.microsoft.com/office/drawing/2014/main" id="{3F4ECBD8-EBA3-0C82-20D2-67E590C03008}"/>
              </a:ext>
            </a:extLst>
          </p:cNvPr>
          <p:cNvSpPr txBox="1"/>
          <p:nvPr/>
        </p:nvSpPr>
        <p:spPr>
          <a:xfrm>
            <a:off x="4899659" y="531666"/>
            <a:ext cx="3505201" cy="1323439"/>
          </a:xfrm>
          <a:prstGeom prst="rect">
            <a:avLst/>
          </a:prstGeom>
          <a:solidFill>
            <a:schemeClr val="bg1">
              <a:lumMod val="95000"/>
            </a:schemeClr>
          </a:solidFill>
          <a:ln>
            <a:solidFill>
              <a:schemeClr val="tx1"/>
            </a:solidFill>
          </a:ln>
        </p:spPr>
        <p:txBody>
          <a:bodyPr wrap="square" rtlCol="0">
            <a:spAutoFit/>
          </a:bodyPr>
          <a:lstStyle/>
          <a:p>
            <a:pPr algn="ctr"/>
            <a:r>
              <a:rPr lang="en-GB" sz="1000" dirty="0"/>
              <a:t>3.AIMS &amp; OBJECTIVES</a:t>
            </a:r>
          </a:p>
          <a:p>
            <a:r>
              <a:rPr lang="en-GB" sz="1000" dirty="0"/>
              <a:t>Financial Aims &amp; objectives                    Non Financial Objectives  </a:t>
            </a:r>
          </a:p>
          <a:p>
            <a:r>
              <a:rPr lang="en-GB" sz="1000" dirty="0"/>
              <a:t>*                                                                  *</a:t>
            </a:r>
          </a:p>
          <a:p>
            <a:r>
              <a:rPr lang="en-GB" sz="1000" dirty="0"/>
              <a:t>*		    *</a:t>
            </a:r>
          </a:p>
          <a:p>
            <a:r>
              <a:rPr lang="en-GB" sz="1000" dirty="0"/>
              <a:t>*		    *</a:t>
            </a:r>
          </a:p>
          <a:p>
            <a:r>
              <a:rPr lang="en-GB" sz="1000" dirty="0"/>
              <a:t>*		    *</a:t>
            </a:r>
          </a:p>
          <a:p>
            <a:r>
              <a:rPr lang="en-GB" sz="1000" dirty="0"/>
              <a:t>*</a:t>
            </a:r>
          </a:p>
          <a:p>
            <a:r>
              <a:rPr lang="en-GB" sz="1000" dirty="0"/>
              <a:t>Why differ between businesses? </a:t>
            </a:r>
          </a:p>
        </p:txBody>
      </p:sp>
      <p:sp>
        <p:nvSpPr>
          <p:cNvPr id="30" name="TextBox 29">
            <a:extLst>
              <a:ext uri="{FF2B5EF4-FFF2-40B4-BE49-F238E27FC236}">
                <a16:creationId xmlns:a16="http://schemas.microsoft.com/office/drawing/2014/main" id="{1516CAAF-8D0A-EB6D-83CC-DCE80C0EE244}"/>
              </a:ext>
            </a:extLst>
          </p:cNvPr>
          <p:cNvSpPr txBox="1"/>
          <p:nvPr/>
        </p:nvSpPr>
        <p:spPr>
          <a:xfrm>
            <a:off x="6368415" y="2535399"/>
            <a:ext cx="2554605" cy="553998"/>
          </a:xfrm>
          <a:prstGeom prst="rect">
            <a:avLst/>
          </a:prstGeom>
          <a:solidFill>
            <a:schemeClr val="bg1"/>
          </a:solidFill>
          <a:ln>
            <a:solidFill>
              <a:schemeClr val="tx1"/>
            </a:solidFill>
          </a:ln>
        </p:spPr>
        <p:txBody>
          <a:bodyPr wrap="square" rtlCol="0">
            <a:spAutoFit/>
          </a:bodyPr>
          <a:lstStyle/>
          <a:p>
            <a:r>
              <a:rPr lang="en-GB" sz="1000" b="1" dirty="0"/>
              <a:t>The role and importance of a Business plan:</a:t>
            </a:r>
            <a:endParaRPr lang="en-GB" sz="1000" dirty="0"/>
          </a:p>
          <a:p>
            <a:endParaRPr lang="en-GB" sz="1000" dirty="0"/>
          </a:p>
          <a:p>
            <a:endParaRPr lang="en-GB" sz="1000" dirty="0"/>
          </a:p>
        </p:txBody>
      </p:sp>
      <p:sp>
        <p:nvSpPr>
          <p:cNvPr id="31" name="TextBox 30">
            <a:extLst>
              <a:ext uri="{FF2B5EF4-FFF2-40B4-BE49-F238E27FC236}">
                <a16:creationId xmlns:a16="http://schemas.microsoft.com/office/drawing/2014/main" id="{B11A7DC4-8972-A4F0-BD0E-132642634820}"/>
              </a:ext>
            </a:extLst>
          </p:cNvPr>
          <p:cNvSpPr txBox="1"/>
          <p:nvPr/>
        </p:nvSpPr>
        <p:spPr>
          <a:xfrm>
            <a:off x="4533902" y="1919834"/>
            <a:ext cx="3870958" cy="553998"/>
          </a:xfrm>
          <a:prstGeom prst="rect">
            <a:avLst/>
          </a:prstGeom>
          <a:solidFill>
            <a:schemeClr val="bg1">
              <a:lumMod val="95000"/>
            </a:schemeClr>
          </a:solidFill>
          <a:ln>
            <a:solidFill>
              <a:schemeClr val="tx1"/>
            </a:solidFill>
          </a:ln>
        </p:spPr>
        <p:txBody>
          <a:bodyPr wrap="square" rtlCol="0">
            <a:spAutoFit/>
          </a:bodyPr>
          <a:lstStyle/>
          <a:p>
            <a:r>
              <a:rPr lang="en-GB" sz="1000" dirty="0"/>
              <a:t>4</a:t>
            </a:r>
            <a:r>
              <a:rPr lang="en-GB" sz="1000" b="1" dirty="0"/>
              <a:t>. Forecast Revenue, Costs &amp; Profit </a:t>
            </a:r>
          </a:p>
          <a:p>
            <a:endParaRPr lang="en-GB" sz="1000" b="1" dirty="0"/>
          </a:p>
          <a:p>
            <a:r>
              <a:rPr lang="en-GB" sz="1000" dirty="0"/>
              <a:t> </a:t>
            </a:r>
          </a:p>
        </p:txBody>
      </p:sp>
      <p:sp>
        <p:nvSpPr>
          <p:cNvPr id="32" name="TextBox 31">
            <a:extLst>
              <a:ext uri="{FF2B5EF4-FFF2-40B4-BE49-F238E27FC236}">
                <a16:creationId xmlns:a16="http://schemas.microsoft.com/office/drawing/2014/main" id="{69FF4D52-EB45-E4CB-B216-619CE2FBCED9}"/>
              </a:ext>
            </a:extLst>
          </p:cNvPr>
          <p:cNvSpPr txBox="1"/>
          <p:nvPr/>
        </p:nvSpPr>
        <p:spPr>
          <a:xfrm>
            <a:off x="6332219" y="5647641"/>
            <a:ext cx="2590801" cy="1169551"/>
          </a:xfrm>
          <a:prstGeom prst="rect">
            <a:avLst/>
          </a:prstGeom>
          <a:noFill/>
          <a:ln>
            <a:solidFill>
              <a:schemeClr val="tx1"/>
            </a:solidFill>
          </a:ln>
        </p:spPr>
        <p:txBody>
          <a:bodyPr wrap="square" rtlCol="0">
            <a:spAutoFit/>
          </a:bodyPr>
          <a:lstStyle/>
          <a:p>
            <a:r>
              <a:rPr lang="en-GB" sz="1000" b="1" dirty="0"/>
              <a:t>4.Break – even graph &amp; Formula</a:t>
            </a:r>
          </a:p>
          <a:p>
            <a:endParaRPr lang="en-GB" sz="1000" dirty="0"/>
          </a:p>
          <a:p>
            <a:endParaRPr lang="en-GB" sz="1000" dirty="0"/>
          </a:p>
          <a:p>
            <a:endParaRPr lang="en-GB" sz="1000" b="1" dirty="0"/>
          </a:p>
          <a:p>
            <a:endParaRPr lang="en-GB" sz="1000" b="1" dirty="0"/>
          </a:p>
          <a:p>
            <a:r>
              <a:rPr lang="en-GB" sz="1000" b="1" dirty="0"/>
              <a:t> Margin of safety: </a:t>
            </a:r>
          </a:p>
          <a:p>
            <a:endParaRPr lang="en-GB" sz="1000" b="1" dirty="0"/>
          </a:p>
        </p:txBody>
      </p:sp>
      <p:sp>
        <p:nvSpPr>
          <p:cNvPr id="33" name="TextBox 32">
            <a:extLst>
              <a:ext uri="{FF2B5EF4-FFF2-40B4-BE49-F238E27FC236}">
                <a16:creationId xmlns:a16="http://schemas.microsoft.com/office/drawing/2014/main" id="{4467CDC6-1BD6-0F1E-F921-B8F95DF9C4BA}"/>
              </a:ext>
            </a:extLst>
          </p:cNvPr>
          <p:cNvSpPr txBox="1"/>
          <p:nvPr/>
        </p:nvSpPr>
        <p:spPr>
          <a:xfrm>
            <a:off x="8473443" y="967334"/>
            <a:ext cx="3619498" cy="1323439"/>
          </a:xfrm>
          <a:prstGeom prst="rect">
            <a:avLst/>
          </a:prstGeom>
          <a:noFill/>
          <a:ln>
            <a:solidFill>
              <a:schemeClr val="tx1"/>
            </a:solidFill>
          </a:ln>
        </p:spPr>
        <p:txBody>
          <a:bodyPr wrap="square" rtlCol="0">
            <a:spAutoFit/>
          </a:bodyPr>
          <a:lstStyle/>
          <a:p>
            <a:r>
              <a:rPr lang="en-GB" sz="1000" b="1" dirty="0"/>
              <a:t>4. Why does Cash matter?</a:t>
            </a:r>
          </a:p>
          <a:p>
            <a:pPr marL="171450" indent="-171450">
              <a:buFont typeface="Wingdings" panose="05000000000000000000" pitchFamily="2" charset="2"/>
              <a:buChar char="v"/>
            </a:pPr>
            <a:r>
              <a:rPr lang="en-GB" sz="1000" dirty="0"/>
              <a:t>During start up?</a:t>
            </a:r>
          </a:p>
          <a:p>
            <a:pPr marL="171450" indent="-171450">
              <a:buFont typeface="Wingdings" panose="05000000000000000000" pitchFamily="2" charset="2"/>
              <a:buChar char="v"/>
            </a:pPr>
            <a:r>
              <a:rPr lang="en-GB" sz="1000" dirty="0"/>
              <a:t>During growth? </a:t>
            </a:r>
          </a:p>
          <a:p>
            <a:pPr marL="171450" indent="-171450">
              <a:buFont typeface="Wingdings" panose="05000000000000000000" pitchFamily="2" charset="2"/>
              <a:buChar char="v"/>
            </a:pPr>
            <a:endParaRPr lang="en-GB" sz="1000" dirty="0"/>
          </a:p>
          <a:p>
            <a:r>
              <a:rPr lang="en-GB" sz="1000" dirty="0"/>
              <a:t>Why is cash important to a business? </a:t>
            </a:r>
          </a:p>
          <a:p>
            <a:endParaRPr lang="en-GB" sz="1000" dirty="0"/>
          </a:p>
          <a:p>
            <a:r>
              <a:rPr lang="en-GB" sz="1000" dirty="0"/>
              <a:t>How should cash be managed?</a:t>
            </a:r>
          </a:p>
          <a:p>
            <a:r>
              <a:rPr lang="en-GB" sz="1000" dirty="0"/>
              <a:t> </a:t>
            </a:r>
          </a:p>
        </p:txBody>
      </p:sp>
      <p:sp>
        <p:nvSpPr>
          <p:cNvPr id="34" name="TextBox 33">
            <a:extLst>
              <a:ext uri="{FF2B5EF4-FFF2-40B4-BE49-F238E27FC236}">
                <a16:creationId xmlns:a16="http://schemas.microsoft.com/office/drawing/2014/main" id="{940953F0-A013-694E-7180-D4554D53721E}"/>
              </a:ext>
            </a:extLst>
          </p:cNvPr>
          <p:cNvSpPr txBox="1"/>
          <p:nvPr/>
        </p:nvSpPr>
        <p:spPr>
          <a:xfrm>
            <a:off x="8999219" y="2406313"/>
            <a:ext cx="3093721" cy="1169551"/>
          </a:xfrm>
          <a:prstGeom prst="rect">
            <a:avLst/>
          </a:prstGeom>
          <a:solidFill>
            <a:schemeClr val="bg1">
              <a:lumMod val="95000"/>
            </a:schemeClr>
          </a:solidFill>
          <a:ln>
            <a:solidFill>
              <a:schemeClr val="tx1"/>
            </a:solidFill>
          </a:ln>
        </p:spPr>
        <p:txBody>
          <a:bodyPr wrap="square" rtlCol="0">
            <a:spAutoFit/>
          </a:bodyPr>
          <a:lstStyle/>
          <a:p>
            <a:r>
              <a:rPr lang="en-GB" sz="1000" b="1" dirty="0"/>
              <a:t>4. Cashflow forecasts;</a:t>
            </a:r>
          </a:p>
          <a:p>
            <a:r>
              <a:rPr lang="en-GB" sz="1000" dirty="0"/>
              <a:t>NCF</a:t>
            </a:r>
          </a:p>
          <a:p>
            <a:r>
              <a:rPr lang="en-GB" sz="1000" dirty="0"/>
              <a:t>Closing Balance :</a:t>
            </a:r>
          </a:p>
          <a:p>
            <a:r>
              <a:rPr lang="en-GB" sz="1000" dirty="0"/>
              <a:t>What does the Closing balance become?</a:t>
            </a:r>
          </a:p>
          <a:p>
            <a:endParaRPr lang="en-GB" sz="1000" dirty="0"/>
          </a:p>
          <a:p>
            <a:r>
              <a:rPr lang="en-GB" sz="1000" dirty="0"/>
              <a:t>How can a business improve its cashflow?</a:t>
            </a:r>
          </a:p>
          <a:p>
            <a:r>
              <a:rPr lang="en-GB" sz="1000" dirty="0"/>
              <a:t> </a:t>
            </a:r>
          </a:p>
        </p:txBody>
      </p:sp>
      <p:sp>
        <p:nvSpPr>
          <p:cNvPr id="35" name="TextBox 34">
            <a:extLst>
              <a:ext uri="{FF2B5EF4-FFF2-40B4-BE49-F238E27FC236}">
                <a16:creationId xmlns:a16="http://schemas.microsoft.com/office/drawing/2014/main" id="{E33A29CD-E6BA-1FEB-255E-5DD1A457345B}"/>
              </a:ext>
            </a:extLst>
          </p:cNvPr>
          <p:cNvSpPr txBox="1"/>
          <p:nvPr/>
        </p:nvSpPr>
        <p:spPr>
          <a:xfrm>
            <a:off x="9008744" y="3635038"/>
            <a:ext cx="3093721" cy="1169551"/>
          </a:xfrm>
          <a:prstGeom prst="rect">
            <a:avLst/>
          </a:prstGeom>
          <a:solidFill>
            <a:schemeClr val="bg1">
              <a:lumMod val="95000"/>
            </a:schemeClr>
          </a:solidFill>
          <a:ln>
            <a:solidFill>
              <a:schemeClr val="tx1"/>
            </a:solidFill>
          </a:ln>
        </p:spPr>
        <p:txBody>
          <a:bodyPr wrap="square" rtlCol="0">
            <a:spAutoFit/>
          </a:bodyPr>
          <a:lstStyle/>
          <a:p>
            <a:r>
              <a:rPr lang="en-GB" sz="1000" b="1" dirty="0"/>
              <a:t>4. Cashflow forecasts;</a:t>
            </a:r>
          </a:p>
          <a:p>
            <a:r>
              <a:rPr lang="en-GB" sz="1000" dirty="0"/>
              <a:t>NCF</a:t>
            </a:r>
          </a:p>
          <a:p>
            <a:r>
              <a:rPr lang="en-GB" sz="1000" dirty="0"/>
              <a:t>Closing Balance :</a:t>
            </a:r>
          </a:p>
          <a:p>
            <a:r>
              <a:rPr lang="en-GB" sz="1000" dirty="0"/>
              <a:t>What does the Closing balance become?</a:t>
            </a:r>
          </a:p>
          <a:p>
            <a:endParaRPr lang="en-GB" sz="1000" dirty="0"/>
          </a:p>
          <a:p>
            <a:r>
              <a:rPr lang="en-GB" sz="1000" dirty="0"/>
              <a:t>How can a business improve its cashflow?</a:t>
            </a:r>
          </a:p>
          <a:p>
            <a:r>
              <a:rPr lang="en-GB" sz="1000" dirty="0"/>
              <a:t> </a:t>
            </a:r>
          </a:p>
        </p:txBody>
      </p:sp>
      <p:sp>
        <p:nvSpPr>
          <p:cNvPr id="36" name="TextBox 35">
            <a:extLst>
              <a:ext uri="{FF2B5EF4-FFF2-40B4-BE49-F238E27FC236}">
                <a16:creationId xmlns:a16="http://schemas.microsoft.com/office/drawing/2014/main" id="{47ADFC16-85BA-1150-B88F-0C5AC8E814CE}"/>
              </a:ext>
            </a:extLst>
          </p:cNvPr>
          <p:cNvSpPr txBox="1"/>
          <p:nvPr/>
        </p:nvSpPr>
        <p:spPr>
          <a:xfrm>
            <a:off x="9008744" y="4854238"/>
            <a:ext cx="3093721" cy="1938992"/>
          </a:xfrm>
          <a:prstGeom prst="rect">
            <a:avLst/>
          </a:prstGeom>
          <a:solidFill>
            <a:schemeClr val="bg1">
              <a:lumMod val="95000"/>
            </a:schemeClr>
          </a:solidFill>
          <a:ln>
            <a:solidFill>
              <a:schemeClr val="tx1"/>
            </a:solidFill>
          </a:ln>
        </p:spPr>
        <p:txBody>
          <a:bodyPr wrap="square" rtlCol="0">
            <a:spAutoFit/>
          </a:bodyPr>
          <a:lstStyle/>
          <a:p>
            <a:r>
              <a:rPr lang="en-GB" sz="1000" b="1" dirty="0"/>
              <a:t>5. Sources of Finance </a:t>
            </a:r>
          </a:p>
          <a:p>
            <a:endParaRPr lang="en-GB" sz="1000" dirty="0"/>
          </a:p>
          <a:p>
            <a:r>
              <a:rPr lang="en-GB" sz="1000" dirty="0"/>
              <a:t>Short –term methods of finance:</a:t>
            </a:r>
          </a:p>
          <a:p>
            <a:r>
              <a:rPr lang="en-GB" sz="1000" dirty="0"/>
              <a:t>*</a:t>
            </a:r>
          </a:p>
          <a:p>
            <a:r>
              <a:rPr lang="en-GB" sz="1000" dirty="0"/>
              <a:t>*</a:t>
            </a:r>
          </a:p>
          <a:p>
            <a:r>
              <a:rPr lang="en-GB" sz="1000" dirty="0"/>
              <a:t>Long –term methods of finance:</a:t>
            </a:r>
          </a:p>
          <a:p>
            <a:r>
              <a:rPr lang="en-GB" sz="1000" dirty="0"/>
              <a:t>*</a:t>
            </a:r>
          </a:p>
          <a:p>
            <a:r>
              <a:rPr lang="en-GB" sz="1000" dirty="0"/>
              <a:t>*</a:t>
            </a:r>
          </a:p>
          <a:p>
            <a:r>
              <a:rPr lang="en-GB" sz="1000" dirty="0"/>
              <a:t>*</a:t>
            </a:r>
          </a:p>
          <a:p>
            <a:r>
              <a:rPr lang="en-GB" sz="1000" dirty="0"/>
              <a:t>*</a:t>
            </a:r>
          </a:p>
          <a:p>
            <a:r>
              <a:rPr lang="en-GB" sz="1000" dirty="0"/>
              <a:t>*</a:t>
            </a:r>
          </a:p>
          <a:p>
            <a:r>
              <a:rPr lang="en-GB" sz="1000" dirty="0"/>
              <a:t>*</a:t>
            </a:r>
          </a:p>
        </p:txBody>
      </p:sp>
      <p:sp>
        <p:nvSpPr>
          <p:cNvPr id="37" name="TextBox 36">
            <a:extLst>
              <a:ext uri="{FF2B5EF4-FFF2-40B4-BE49-F238E27FC236}">
                <a16:creationId xmlns:a16="http://schemas.microsoft.com/office/drawing/2014/main" id="{F57CEA33-96C5-E45A-A899-1A43D806F7C4}"/>
              </a:ext>
            </a:extLst>
          </p:cNvPr>
          <p:cNvSpPr txBox="1"/>
          <p:nvPr/>
        </p:nvSpPr>
        <p:spPr>
          <a:xfrm>
            <a:off x="11029950" y="643891"/>
            <a:ext cx="1059180" cy="246221"/>
          </a:xfrm>
          <a:prstGeom prst="rect">
            <a:avLst/>
          </a:prstGeom>
          <a:solidFill>
            <a:schemeClr val="bg1">
              <a:lumMod val="95000"/>
            </a:schemeClr>
          </a:solidFill>
        </p:spPr>
        <p:txBody>
          <a:bodyPr wrap="square" rtlCol="0">
            <a:spAutoFit/>
          </a:bodyPr>
          <a:lstStyle/>
          <a:p>
            <a:r>
              <a:rPr lang="en-GB" sz="1000" dirty="0"/>
              <a:t>STAKEHOLDERS</a:t>
            </a:r>
          </a:p>
        </p:txBody>
      </p:sp>
      <p:sp>
        <p:nvSpPr>
          <p:cNvPr id="38" name="TextBox 37">
            <a:extLst>
              <a:ext uri="{FF2B5EF4-FFF2-40B4-BE49-F238E27FC236}">
                <a16:creationId xmlns:a16="http://schemas.microsoft.com/office/drawing/2014/main" id="{930F952F-2AB3-CE16-D0D5-640D9167A9E0}"/>
              </a:ext>
            </a:extLst>
          </p:cNvPr>
          <p:cNvSpPr txBox="1"/>
          <p:nvPr/>
        </p:nvSpPr>
        <p:spPr>
          <a:xfrm>
            <a:off x="8473442" y="53340"/>
            <a:ext cx="1322069" cy="246221"/>
          </a:xfrm>
          <a:prstGeom prst="rect">
            <a:avLst/>
          </a:prstGeom>
          <a:noFill/>
        </p:spPr>
        <p:txBody>
          <a:bodyPr wrap="square" rtlCol="0">
            <a:spAutoFit/>
          </a:bodyPr>
          <a:lstStyle/>
          <a:p>
            <a:r>
              <a:rPr lang="en-GB" sz="1000" b="1" i="1" dirty="0"/>
              <a:t>It could depend on ….</a:t>
            </a:r>
          </a:p>
        </p:txBody>
      </p:sp>
    </p:spTree>
    <p:extLst>
      <p:ext uri="{BB962C8B-B14F-4D97-AF65-F5344CB8AC3E}">
        <p14:creationId xmlns:p14="http://schemas.microsoft.com/office/powerpoint/2010/main" val="1076683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9DDAD-F8D6-A57C-ED26-BC96D8BAE04D}"/>
              </a:ext>
            </a:extLst>
          </p:cNvPr>
          <p:cNvSpPr>
            <a:spLocks noGrp="1"/>
          </p:cNvSpPr>
          <p:nvPr>
            <p:ph type="ctrTitle"/>
          </p:nvPr>
        </p:nvSpPr>
        <p:spPr>
          <a:xfrm>
            <a:off x="5722618" y="55246"/>
            <a:ext cx="3421382" cy="411480"/>
          </a:xfrm>
          <a:ln>
            <a:solidFill>
              <a:schemeClr val="tx1"/>
            </a:solidFill>
          </a:ln>
        </p:spPr>
        <p:txBody>
          <a:bodyPr>
            <a:noAutofit/>
          </a:bodyPr>
          <a:lstStyle/>
          <a:p>
            <a:pPr algn="l"/>
            <a:r>
              <a:rPr lang="en-GB" sz="1400" b="1" dirty="0"/>
              <a:t>THEME1 INVESTIGATING A SMALL BUSINESS 2 </a:t>
            </a:r>
          </a:p>
        </p:txBody>
      </p:sp>
      <p:sp>
        <p:nvSpPr>
          <p:cNvPr id="6" name="TextBox 5">
            <a:extLst>
              <a:ext uri="{FF2B5EF4-FFF2-40B4-BE49-F238E27FC236}">
                <a16:creationId xmlns:a16="http://schemas.microsoft.com/office/drawing/2014/main" id="{1F2D57DB-E6C5-65F5-DF86-D3E49A613FFE}"/>
              </a:ext>
            </a:extLst>
          </p:cNvPr>
          <p:cNvSpPr txBox="1"/>
          <p:nvPr/>
        </p:nvSpPr>
        <p:spPr>
          <a:xfrm>
            <a:off x="167640" y="55245"/>
            <a:ext cx="3093720" cy="523220"/>
          </a:xfrm>
          <a:prstGeom prst="rect">
            <a:avLst/>
          </a:prstGeom>
          <a:noFill/>
          <a:ln>
            <a:solidFill>
              <a:schemeClr val="tx1"/>
            </a:solidFill>
          </a:ln>
        </p:spPr>
        <p:txBody>
          <a:bodyPr wrap="square" rtlCol="0">
            <a:spAutoFit/>
          </a:bodyPr>
          <a:lstStyle/>
          <a:p>
            <a:r>
              <a:rPr lang="en-GB" sz="1000" b="1" dirty="0"/>
              <a:t>Types of ownership start – up and small Business</a:t>
            </a:r>
          </a:p>
          <a:p>
            <a:r>
              <a:rPr lang="en-GB" sz="1000" b="1" dirty="0"/>
              <a:t>(</a:t>
            </a:r>
            <a:r>
              <a:rPr lang="en-GB" sz="1000" b="1" dirty="0" err="1"/>
              <a:t>plcs</a:t>
            </a:r>
            <a:r>
              <a:rPr lang="en-GB" sz="1000" b="1" dirty="0"/>
              <a:t> are considered for theme 2 ) </a:t>
            </a:r>
            <a:r>
              <a:rPr lang="en-GB" dirty="0"/>
              <a:t> </a:t>
            </a:r>
          </a:p>
        </p:txBody>
      </p:sp>
      <p:sp>
        <p:nvSpPr>
          <p:cNvPr id="33" name="TextBox 32">
            <a:extLst>
              <a:ext uri="{FF2B5EF4-FFF2-40B4-BE49-F238E27FC236}">
                <a16:creationId xmlns:a16="http://schemas.microsoft.com/office/drawing/2014/main" id="{4467CDC6-1BD6-0F1E-F921-B8F95DF9C4BA}"/>
              </a:ext>
            </a:extLst>
          </p:cNvPr>
          <p:cNvSpPr txBox="1"/>
          <p:nvPr/>
        </p:nvSpPr>
        <p:spPr>
          <a:xfrm>
            <a:off x="9248775" y="80248"/>
            <a:ext cx="2859405" cy="3477875"/>
          </a:xfrm>
          <a:prstGeom prst="rect">
            <a:avLst/>
          </a:prstGeom>
          <a:solidFill>
            <a:schemeClr val="bg1">
              <a:lumMod val="95000"/>
            </a:schemeClr>
          </a:solidFill>
          <a:ln>
            <a:solidFill>
              <a:schemeClr val="tx1"/>
            </a:solidFill>
          </a:ln>
        </p:spPr>
        <p:txBody>
          <a:bodyPr wrap="square" rtlCol="0">
            <a:spAutoFit/>
          </a:bodyPr>
          <a:lstStyle/>
          <a:p>
            <a:r>
              <a:rPr lang="en-GB" sz="1000" b="1" dirty="0"/>
              <a:t>Technology &amp; Business </a:t>
            </a:r>
          </a:p>
          <a:p>
            <a:endParaRPr lang="en-GB" sz="1000" b="1" dirty="0"/>
          </a:p>
          <a:p>
            <a:pPr marL="171450" indent="-171450">
              <a:buFont typeface="Arial" panose="020B0604020202020204" pitchFamily="34" charset="0"/>
              <a:buChar char="•"/>
            </a:pPr>
            <a:r>
              <a:rPr lang="en-GB" sz="1000" b="1" dirty="0"/>
              <a:t>E Commerce</a:t>
            </a:r>
          </a:p>
          <a:p>
            <a:pPr marL="171450" indent="-171450">
              <a:buFont typeface="Arial" panose="020B0604020202020204" pitchFamily="34" charset="0"/>
              <a:buChar char="•"/>
            </a:pPr>
            <a:endParaRPr lang="en-GB" sz="1000" b="1" dirty="0"/>
          </a:p>
          <a:p>
            <a:pPr marL="171450" indent="-171450">
              <a:buFont typeface="Arial" panose="020B0604020202020204" pitchFamily="34" charset="0"/>
              <a:buChar char="•"/>
            </a:pPr>
            <a:r>
              <a:rPr lang="en-GB" sz="1000" b="1" dirty="0"/>
              <a:t>Social Media</a:t>
            </a:r>
          </a:p>
          <a:p>
            <a:pPr marL="171450" indent="-171450">
              <a:buFont typeface="Arial" panose="020B0604020202020204" pitchFamily="34" charset="0"/>
              <a:buChar char="•"/>
            </a:pPr>
            <a:endParaRPr lang="en-GB" sz="1000" b="1" dirty="0"/>
          </a:p>
          <a:p>
            <a:pPr marL="171450" indent="-171450">
              <a:buFont typeface="Arial" panose="020B0604020202020204" pitchFamily="34" charset="0"/>
              <a:buChar char="•"/>
            </a:pPr>
            <a:r>
              <a:rPr lang="en-GB" sz="1000" b="1" dirty="0"/>
              <a:t>Digital Communication</a:t>
            </a:r>
          </a:p>
          <a:p>
            <a:pPr marL="171450" indent="-171450">
              <a:buFont typeface="Arial" panose="020B0604020202020204" pitchFamily="34" charset="0"/>
              <a:buChar char="•"/>
            </a:pPr>
            <a:endParaRPr lang="en-GB" sz="1000" b="1" dirty="0"/>
          </a:p>
          <a:p>
            <a:pPr marL="171450" indent="-171450">
              <a:buFont typeface="Arial" panose="020B0604020202020204" pitchFamily="34" charset="0"/>
              <a:buChar char="•"/>
            </a:pPr>
            <a:r>
              <a:rPr lang="en-GB" sz="1000" b="1" dirty="0"/>
              <a:t>Payment Systems</a:t>
            </a:r>
          </a:p>
          <a:p>
            <a:endParaRPr lang="en-GB" sz="1000" b="1" dirty="0"/>
          </a:p>
          <a:p>
            <a:r>
              <a:rPr lang="en-GB" sz="1000" b="1" dirty="0"/>
              <a:t>How technology influences business activity: </a:t>
            </a:r>
          </a:p>
          <a:p>
            <a:pPr marL="171450" indent="-171450">
              <a:buFont typeface="Arial" panose="020B0604020202020204" pitchFamily="34" charset="0"/>
              <a:buChar char="•"/>
            </a:pPr>
            <a:r>
              <a:rPr lang="en-GB" sz="1000" b="1" dirty="0"/>
              <a:t>Sales</a:t>
            </a:r>
          </a:p>
          <a:p>
            <a:pPr marL="171450" indent="-171450">
              <a:buFont typeface="Arial" panose="020B0604020202020204" pitchFamily="34" charset="0"/>
              <a:buChar char="•"/>
            </a:pPr>
            <a:endParaRPr lang="en-GB" sz="1000" b="1" dirty="0"/>
          </a:p>
          <a:p>
            <a:pPr marL="171450" indent="-171450">
              <a:buFont typeface="Arial" panose="020B0604020202020204" pitchFamily="34" charset="0"/>
              <a:buChar char="•"/>
            </a:pPr>
            <a:endParaRPr lang="en-GB" sz="1000" b="1" dirty="0"/>
          </a:p>
          <a:p>
            <a:pPr marL="171450" indent="-171450">
              <a:buFont typeface="Arial" panose="020B0604020202020204" pitchFamily="34" charset="0"/>
              <a:buChar char="•"/>
            </a:pPr>
            <a:r>
              <a:rPr lang="en-GB" sz="1000" b="1" dirty="0"/>
              <a:t>Costs</a:t>
            </a:r>
          </a:p>
          <a:p>
            <a:pPr marL="171450" indent="-171450">
              <a:buFont typeface="Arial" panose="020B0604020202020204" pitchFamily="34" charset="0"/>
              <a:buChar char="•"/>
            </a:pPr>
            <a:endParaRPr lang="en-GB" sz="1000" b="1" dirty="0"/>
          </a:p>
          <a:p>
            <a:pPr marL="171450" indent="-171450">
              <a:buFont typeface="Arial" panose="020B0604020202020204" pitchFamily="34" charset="0"/>
              <a:buChar char="•"/>
            </a:pPr>
            <a:endParaRPr lang="en-GB" sz="1000" b="1" dirty="0"/>
          </a:p>
          <a:p>
            <a:pPr marL="171450" indent="-171450">
              <a:buFont typeface="Arial" panose="020B0604020202020204" pitchFamily="34" charset="0"/>
              <a:buChar char="•"/>
            </a:pPr>
            <a:r>
              <a:rPr lang="en-GB" sz="1000" b="1" dirty="0"/>
              <a:t>Marketing Mix:</a:t>
            </a:r>
          </a:p>
          <a:p>
            <a:pPr marL="171450" indent="-171450">
              <a:buFont typeface="Arial" panose="020B0604020202020204" pitchFamily="34" charset="0"/>
              <a:buChar char="•"/>
            </a:pPr>
            <a:endParaRPr lang="en-GB" sz="1000" b="1" dirty="0"/>
          </a:p>
          <a:p>
            <a:pPr marL="171450" indent="-171450">
              <a:buFont typeface="Arial" panose="020B0604020202020204" pitchFamily="34" charset="0"/>
              <a:buChar char="•"/>
            </a:pPr>
            <a:r>
              <a:rPr lang="en-GB" sz="1000" b="1" dirty="0"/>
              <a:t>Business responses to changes in technology:</a:t>
            </a:r>
          </a:p>
          <a:p>
            <a:pPr marL="171450" indent="-171450">
              <a:buFont typeface="Arial" panose="020B0604020202020204" pitchFamily="34" charset="0"/>
              <a:buChar char="•"/>
            </a:pPr>
            <a:r>
              <a:rPr lang="en-GB" sz="1000" b="1" dirty="0"/>
              <a:t> </a:t>
            </a:r>
          </a:p>
          <a:p>
            <a:endParaRPr lang="en-GB" sz="1000" dirty="0"/>
          </a:p>
        </p:txBody>
      </p:sp>
      <p:sp>
        <p:nvSpPr>
          <p:cNvPr id="34" name="TextBox 33">
            <a:extLst>
              <a:ext uri="{FF2B5EF4-FFF2-40B4-BE49-F238E27FC236}">
                <a16:creationId xmlns:a16="http://schemas.microsoft.com/office/drawing/2014/main" id="{940953F0-A013-694E-7180-D4554D53721E}"/>
              </a:ext>
            </a:extLst>
          </p:cNvPr>
          <p:cNvSpPr txBox="1"/>
          <p:nvPr/>
        </p:nvSpPr>
        <p:spPr>
          <a:xfrm>
            <a:off x="5776912" y="3651262"/>
            <a:ext cx="6379848" cy="1477328"/>
          </a:xfrm>
          <a:prstGeom prst="rect">
            <a:avLst/>
          </a:prstGeom>
          <a:solidFill>
            <a:schemeClr val="bg1">
              <a:lumMod val="95000"/>
            </a:schemeClr>
          </a:solidFill>
          <a:ln>
            <a:solidFill>
              <a:schemeClr val="tx1"/>
            </a:solidFill>
          </a:ln>
        </p:spPr>
        <p:txBody>
          <a:bodyPr wrap="square" rtlCol="0">
            <a:spAutoFit/>
          </a:bodyPr>
          <a:lstStyle/>
          <a:p>
            <a:r>
              <a:rPr lang="en-GB" sz="1000" b="1" dirty="0"/>
              <a:t>Legislation:</a:t>
            </a:r>
          </a:p>
          <a:p>
            <a:pPr marL="171450" indent="-171450">
              <a:buFont typeface="Arial" panose="020B0604020202020204" pitchFamily="34" charset="0"/>
              <a:buChar char="•"/>
            </a:pPr>
            <a:r>
              <a:rPr lang="en-GB" sz="1000" dirty="0"/>
              <a:t>Consumer</a:t>
            </a:r>
          </a:p>
          <a:p>
            <a:pPr marL="171450" indent="-171450">
              <a:buFont typeface="Arial" panose="020B0604020202020204" pitchFamily="34" charset="0"/>
              <a:buChar char="•"/>
            </a:pPr>
            <a:r>
              <a:rPr lang="en-GB" sz="1000" dirty="0"/>
              <a:t>Employment legislation </a:t>
            </a:r>
          </a:p>
          <a:p>
            <a:pPr marL="171450" indent="-171450">
              <a:buFont typeface="Arial" panose="020B0604020202020204" pitchFamily="34" charset="0"/>
              <a:buChar char="•"/>
            </a:pPr>
            <a:r>
              <a:rPr lang="en-GB" sz="1000" dirty="0"/>
              <a:t>Health &amp; safety</a:t>
            </a:r>
          </a:p>
          <a:p>
            <a:pPr marL="171450" indent="-171450">
              <a:buFont typeface="Arial" panose="020B0604020202020204" pitchFamily="34" charset="0"/>
              <a:buChar char="•"/>
            </a:pPr>
            <a:r>
              <a:rPr lang="en-GB" sz="1000" dirty="0"/>
              <a:t>Equality</a:t>
            </a:r>
          </a:p>
          <a:p>
            <a:r>
              <a:rPr lang="en-GB" sz="1000" b="1" dirty="0"/>
              <a:t>The impact of legislation on Business: </a:t>
            </a:r>
          </a:p>
          <a:p>
            <a:r>
              <a:rPr lang="en-GB" sz="1000" dirty="0"/>
              <a:t>Advantages</a:t>
            </a:r>
          </a:p>
          <a:p>
            <a:r>
              <a:rPr lang="en-GB" sz="1000" dirty="0"/>
              <a:t>Disadvantages  </a:t>
            </a:r>
          </a:p>
          <a:p>
            <a:r>
              <a:rPr lang="en-GB" sz="1000" dirty="0"/>
              <a:t>Business responses to changes in legislation </a:t>
            </a:r>
          </a:p>
        </p:txBody>
      </p:sp>
      <p:sp>
        <p:nvSpPr>
          <p:cNvPr id="35" name="TextBox 34">
            <a:extLst>
              <a:ext uri="{FF2B5EF4-FFF2-40B4-BE49-F238E27FC236}">
                <a16:creationId xmlns:a16="http://schemas.microsoft.com/office/drawing/2014/main" id="{E33A29CD-E6BA-1FEB-255E-5DD1A457345B}"/>
              </a:ext>
            </a:extLst>
          </p:cNvPr>
          <p:cNvSpPr txBox="1"/>
          <p:nvPr/>
        </p:nvSpPr>
        <p:spPr>
          <a:xfrm>
            <a:off x="3314700" y="5171122"/>
            <a:ext cx="8842060" cy="1631216"/>
          </a:xfrm>
          <a:prstGeom prst="rect">
            <a:avLst/>
          </a:prstGeom>
          <a:solidFill>
            <a:schemeClr val="bg1">
              <a:lumMod val="95000"/>
            </a:schemeClr>
          </a:solidFill>
          <a:ln>
            <a:solidFill>
              <a:schemeClr val="tx1"/>
            </a:solidFill>
          </a:ln>
        </p:spPr>
        <p:txBody>
          <a:bodyPr wrap="square" rtlCol="0">
            <a:spAutoFit/>
          </a:bodyPr>
          <a:lstStyle/>
          <a:p>
            <a:r>
              <a:rPr lang="en-GB" sz="1000" dirty="0"/>
              <a:t> </a:t>
            </a:r>
            <a:r>
              <a:rPr lang="en-GB" sz="1000" b="1" dirty="0"/>
              <a:t>The Economic climate &amp; Business</a:t>
            </a:r>
          </a:p>
          <a:p>
            <a:r>
              <a:rPr lang="en-GB" sz="1000" b="1" dirty="0"/>
              <a:t>What is the impact on the business or customers of changes in : </a:t>
            </a:r>
          </a:p>
          <a:p>
            <a:pPr marL="171450" indent="-171450">
              <a:buFont typeface="Wingdings" panose="05000000000000000000" pitchFamily="2" charset="2"/>
              <a:buChar char="v"/>
            </a:pPr>
            <a:r>
              <a:rPr lang="en-GB" sz="1000" b="1" dirty="0"/>
              <a:t>Unemployment</a:t>
            </a:r>
          </a:p>
          <a:p>
            <a:pPr marL="171450" indent="-171450">
              <a:buFont typeface="Wingdings" panose="05000000000000000000" pitchFamily="2" charset="2"/>
              <a:buChar char="v"/>
            </a:pPr>
            <a:r>
              <a:rPr lang="en-GB" sz="1000" b="1" dirty="0"/>
              <a:t>Consumer Income</a:t>
            </a:r>
          </a:p>
          <a:p>
            <a:pPr marL="171450" indent="-171450">
              <a:buFont typeface="Wingdings" panose="05000000000000000000" pitchFamily="2" charset="2"/>
              <a:buChar char="v"/>
            </a:pPr>
            <a:r>
              <a:rPr lang="en-GB" sz="1000" b="1" dirty="0"/>
              <a:t>Inflation</a:t>
            </a:r>
          </a:p>
          <a:p>
            <a:pPr marL="171450" indent="-171450">
              <a:buFont typeface="Wingdings" panose="05000000000000000000" pitchFamily="2" charset="2"/>
              <a:buChar char="v"/>
            </a:pPr>
            <a:r>
              <a:rPr lang="en-GB" sz="1000" b="1" dirty="0"/>
              <a:t>Interest rates</a:t>
            </a:r>
          </a:p>
          <a:p>
            <a:pPr marL="171450" indent="-171450">
              <a:buFont typeface="Wingdings" panose="05000000000000000000" pitchFamily="2" charset="2"/>
              <a:buChar char="v"/>
            </a:pPr>
            <a:r>
              <a:rPr lang="en-GB" sz="1000" b="1" dirty="0"/>
              <a:t>Government taxation</a:t>
            </a:r>
          </a:p>
          <a:p>
            <a:pPr marL="171450" indent="-171450">
              <a:buFont typeface="Wingdings" panose="05000000000000000000" pitchFamily="2" charset="2"/>
              <a:buChar char="v"/>
            </a:pPr>
            <a:r>
              <a:rPr lang="en-GB" sz="1000" b="1" dirty="0"/>
              <a:t>Changes in Exchange rates </a:t>
            </a:r>
          </a:p>
          <a:p>
            <a:endParaRPr lang="en-GB" sz="1000" b="1" dirty="0"/>
          </a:p>
          <a:p>
            <a:r>
              <a:rPr lang="en-GB" sz="1000" b="1" dirty="0"/>
              <a:t>Business responses to changes in the economic climate: </a:t>
            </a:r>
            <a:endParaRPr lang="en-GB" sz="1000" dirty="0"/>
          </a:p>
        </p:txBody>
      </p:sp>
      <p:sp>
        <p:nvSpPr>
          <p:cNvPr id="36" name="TextBox 35">
            <a:extLst>
              <a:ext uri="{FF2B5EF4-FFF2-40B4-BE49-F238E27FC236}">
                <a16:creationId xmlns:a16="http://schemas.microsoft.com/office/drawing/2014/main" id="{47ADFC16-85BA-1150-B88F-0C5AC8E814CE}"/>
              </a:ext>
            </a:extLst>
          </p:cNvPr>
          <p:cNvSpPr txBox="1"/>
          <p:nvPr/>
        </p:nvSpPr>
        <p:spPr>
          <a:xfrm>
            <a:off x="131445" y="621059"/>
            <a:ext cx="3093721" cy="1477328"/>
          </a:xfrm>
          <a:prstGeom prst="rect">
            <a:avLst/>
          </a:prstGeom>
          <a:noFill/>
          <a:ln>
            <a:solidFill>
              <a:schemeClr val="tx1"/>
            </a:solidFill>
          </a:ln>
        </p:spPr>
        <p:txBody>
          <a:bodyPr wrap="square" rtlCol="0">
            <a:spAutoFit/>
          </a:bodyPr>
          <a:lstStyle/>
          <a:p>
            <a:r>
              <a:rPr lang="en-GB" sz="1000" b="1" dirty="0"/>
              <a:t>Sole trader </a:t>
            </a:r>
          </a:p>
          <a:p>
            <a:endParaRPr lang="en-GB" sz="1000" dirty="0"/>
          </a:p>
          <a:p>
            <a:r>
              <a:rPr lang="en-GB" sz="1000" dirty="0"/>
              <a:t>Unlimited liability</a:t>
            </a:r>
          </a:p>
          <a:p>
            <a:endParaRPr lang="en-GB" sz="1000" dirty="0"/>
          </a:p>
          <a:p>
            <a:r>
              <a:rPr lang="en-GB" sz="1000" dirty="0"/>
              <a:t>Benefit s</a:t>
            </a:r>
          </a:p>
          <a:p>
            <a:endParaRPr lang="en-GB" sz="1000" dirty="0"/>
          </a:p>
          <a:p>
            <a:endParaRPr lang="en-GB" sz="1000" dirty="0"/>
          </a:p>
          <a:p>
            <a:r>
              <a:rPr lang="en-GB" sz="1000" dirty="0"/>
              <a:t>Disadvantages </a:t>
            </a:r>
          </a:p>
          <a:p>
            <a:endParaRPr lang="en-GB" sz="1000" dirty="0"/>
          </a:p>
        </p:txBody>
      </p:sp>
      <p:sp>
        <p:nvSpPr>
          <p:cNvPr id="3" name="TextBox 2">
            <a:extLst>
              <a:ext uri="{FF2B5EF4-FFF2-40B4-BE49-F238E27FC236}">
                <a16:creationId xmlns:a16="http://schemas.microsoft.com/office/drawing/2014/main" id="{321FB4C7-1C4A-638D-CD5E-681C1075C875}"/>
              </a:ext>
            </a:extLst>
          </p:cNvPr>
          <p:cNvSpPr txBox="1"/>
          <p:nvPr/>
        </p:nvSpPr>
        <p:spPr>
          <a:xfrm>
            <a:off x="139065" y="2177713"/>
            <a:ext cx="3086101" cy="1477328"/>
          </a:xfrm>
          <a:prstGeom prst="rect">
            <a:avLst/>
          </a:prstGeom>
          <a:noFill/>
          <a:ln>
            <a:solidFill>
              <a:schemeClr val="tx1"/>
            </a:solidFill>
          </a:ln>
        </p:spPr>
        <p:txBody>
          <a:bodyPr wrap="square" rtlCol="0">
            <a:spAutoFit/>
          </a:bodyPr>
          <a:lstStyle/>
          <a:p>
            <a:r>
              <a:rPr lang="en-GB" sz="1000" b="1" dirty="0"/>
              <a:t>Partnership</a:t>
            </a:r>
            <a:endParaRPr lang="en-GB" sz="1000" dirty="0"/>
          </a:p>
          <a:p>
            <a:endParaRPr lang="en-GB" sz="1000" dirty="0"/>
          </a:p>
          <a:p>
            <a:endParaRPr lang="en-GB" sz="1000" dirty="0"/>
          </a:p>
          <a:p>
            <a:r>
              <a:rPr lang="en-GB" sz="1000" dirty="0"/>
              <a:t>Benefit s</a:t>
            </a:r>
          </a:p>
          <a:p>
            <a:endParaRPr lang="en-GB" sz="1000" dirty="0"/>
          </a:p>
          <a:p>
            <a:endParaRPr lang="en-GB" sz="1000" dirty="0"/>
          </a:p>
          <a:p>
            <a:r>
              <a:rPr lang="en-GB" sz="1000" dirty="0"/>
              <a:t>Disadvantages </a:t>
            </a:r>
          </a:p>
          <a:p>
            <a:endParaRPr lang="en-GB" sz="1000" dirty="0"/>
          </a:p>
          <a:p>
            <a:endParaRPr lang="en-GB" sz="1000" dirty="0"/>
          </a:p>
        </p:txBody>
      </p:sp>
      <p:sp>
        <p:nvSpPr>
          <p:cNvPr id="4" name="TextBox 3">
            <a:extLst>
              <a:ext uri="{FF2B5EF4-FFF2-40B4-BE49-F238E27FC236}">
                <a16:creationId xmlns:a16="http://schemas.microsoft.com/office/drawing/2014/main" id="{EA094EF6-8F47-47C5-1F3A-82427ADDCFC2}"/>
              </a:ext>
            </a:extLst>
          </p:cNvPr>
          <p:cNvSpPr txBox="1"/>
          <p:nvPr/>
        </p:nvSpPr>
        <p:spPr>
          <a:xfrm>
            <a:off x="139065" y="3802174"/>
            <a:ext cx="3086101" cy="1631216"/>
          </a:xfrm>
          <a:prstGeom prst="rect">
            <a:avLst/>
          </a:prstGeom>
          <a:noFill/>
          <a:ln>
            <a:solidFill>
              <a:schemeClr val="tx1"/>
            </a:solidFill>
          </a:ln>
        </p:spPr>
        <p:txBody>
          <a:bodyPr wrap="square" rtlCol="0">
            <a:spAutoFit/>
          </a:bodyPr>
          <a:lstStyle/>
          <a:p>
            <a:r>
              <a:rPr lang="en-GB" sz="1000" b="1" dirty="0"/>
              <a:t>Private limited company </a:t>
            </a:r>
            <a:endParaRPr lang="en-GB" sz="1000" dirty="0"/>
          </a:p>
          <a:p>
            <a:endParaRPr lang="en-GB" sz="1000" dirty="0"/>
          </a:p>
          <a:p>
            <a:r>
              <a:rPr lang="en-GB" sz="1000" dirty="0"/>
              <a:t>Limited liability</a:t>
            </a:r>
          </a:p>
          <a:p>
            <a:endParaRPr lang="en-GB" sz="1000" dirty="0"/>
          </a:p>
          <a:p>
            <a:r>
              <a:rPr lang="en-GB" sz="1000" dirty="0"/>
              <a:t>Shareholder </a:t>
            </a:r>
          </a:p>
          <a:p>
            <a:endParaRPr lang="en-GB" sz="1000" dirty="0"/>
          </a:p>
          <a:p>
            <a:r>
              <a:rPr lang="en-GB" sz="1000" dirty="0"/>
              <a:t>Benefit s</a:t>
            </a:r>
          </a:p>
          <a:p>
            <a:endParaRPr lang="en-GB" sz="1000" dirty="0"/>
          </a:p>
          <a:p>
            <a:r>
              <a:rPr lang="en-GB" sz="1000" dirty="0"/>
              <a:t>Disadvantages </a:t>
            </a:r>
          </a:p>
          <a:p>
            <a:endParaRPr lang="en-GB" sz="1000" dirty="0"/>
          </a:p>
        </p:txBody>
      </p:sp>
      <p:sp>
        <p:nvSpPr>
          <p:cNvPr id="28" name="TextBox 27">
            <a:extLst>
              <a:ext uri="{FF2B5EF4-FFF2-40B4-BE49-F238E27FC236}">
                <a16:creationId xmlns:a16="http://schemas.microsoft.com/office/drawing/2014/main" id="{CD141A0D-245B-2D7A-E60C-28918197D13E}"/>
              </a:ext>
            </a:extLst>
          </p:cNvPr>
          <p:cNvSpPr txBox="1"/>
          <p:nvPr/>
        </p:nvSpPr>
        <p:spPr>
          <a:xfrm>
            <a:off x="131445" y="5554774"/>
            <a:ext cx="3129915" cy="1169551"/>
          </a:xfrm>
          <a:prstGeom prst="rect">
            <a:avLst/>
          </a:prstGeom>
          <a:noFill/>
          <a:ln>
            <a:solidFill>
              <a:schemeClr val="tx1"/>
            </a:solidFill>
          </a:ln>
        </p:spPr>
        <p:txBody>
          <a:bodyPr wrap="square" rtlCol="0">
            <a:spAutoFit/>
          </a:bodyPr>
          <a:lstStyle/>
          <a:p>
            <a:r>
              <a:rPr lang="en-GB" sz="1000" b="1" dirty="0"/>
              <a:t>Franchises </a:t>
            </a:r>
            <a:endParaRPr lang="en-GB" sz="1000" dirty="0"/>
          </a:p>
          <a:p>
            <a:endParaRPr lang="en-GB" sz="1000" dirty="0"/>
          </a:p>
          <a:p>
            <a:r>
              <a:rPr lang="en-GB" sz="1000" dirty="0"/>
              <a:t>Advantages </a:t>
            </a:r>
          </a:p>
          <a:p>
            <a:endParaRPr lang="en-GB" sz="1000" dirty="0"/>
          </a:p>
          <a:p>
            <a:r>
              <a:rPr lang="en-GB" sz="1000" dirty="0"/>
              <a:t>Disadvantages</a:t>
            </a:r>
          </a:p>
          <a:p>
            <a:r>
              <a:rPr lang="en-GB" sz="1000" dirty="0"/>
              <a:t> </a:t>
            </a:r>
          </a:p>
          <a:p>
            <a:endParaRPr lang="en-GB" sz="1000" dirty="0"/>
          </a:p>
        </p:txBody>
      </p:sp>
      <p:sp>
        <p:nvSpPr>
          <p:cNvPr id="37" name="TextBox 36">
            <a:extLst>
              <a:ext uri="{FF2B5EF4-FFF2-40B4-BE49-F238E27FC236}">
                <a16:creationId xmlns:a16="http://schemas.microsoft.com/office/drawing/2014/main" id="{5C2D6A83-072F-6567-A587-7B3D40B69DDB}"/>
              </a:ext>
            </a:extLst>
          </p:cNvPr>
          <p:cNvSpPr txBox="1"/>
          <p:nvPr/>
        </p:nvSpPr>
        <p:spPr>
          <a:xfrm>
            <a:off x="3352800" y="53340"/>
            <a:ext cx="2354578" cy="3631763"/>
          </a:xfrm>
          <a:prstGeom prst="rect">
            <a:avLst/>
          </a:prstGeom>
          <a:noFill/>
          <a:ln>
            <a:solidFill>
              <a:schemeClr val="tx1"/>
            </a:solidFill>
          </a:ln>
        </p:spPr>
        <p:txBody>
          <a:bodyPr wrap="square" rtlCol="0">
            <a:spAutoFit/>
          </a:bodyPr>
          <a:lstStyle/>
          <a:p>
            <a:r>
              <a:rPr lang="en-GB" sz="1000" b="1" dirty="0"/>
              <a:t>7. Marketing Mix </a:t>
            </a:r>
          </a:p>
          <a:p>
            <a:endParaRPr lang="en-GB" sz="1000" b="1" dirty="0"/>
          </a:p>
          <a:p>
            <a:endParaRPr lang="en-GB" sz="1000" b="1" dirty="0"/>
          </a:p>
          <a:p>
            <a:r>
              <a:rPr lang="en-GB" sz="1000" b="1" dirty="0"/>
              <a:t>P</a:t>
            </a:r>
          </a:p>
          <a:p>
            <a:endParaRPr lang="en-GB" sz="1000" b="1" dirty="0"/>
          </a:p>
          <a:p>
            <a:r>
              <a:rPr lang="en-GB" sz="1000" b="1" dirty="0"/>
              <a:t>P</a:t>
            </a:r>
          </a:p>
          <a:p>
            <a:endParaRPr lang="en-GB" sz="1000" b="1" dirty="0"/>
          </a:p>
          <a:p>
            <a:r>
              <a:rPr lang="en-GB" sz="1000" b="1" dirty="0"/>
              <a:t>P</a:t>
            </a:r>
          </a:p>
          <a:p>
            <a:endParaRPr lang="en-GB" sz="1000" b="1" dirty="0"/>
          </a:p>
          <a:p>
            <a:r>
              <a:rPr lang="en-GB" sz="1000" b="1" dirty="0"/>
              <a:t>P</a:t>
            </a:r>
          </a:p>
          <a:p>
            <a:endParaRPr lang="en-GB" sz="1000" b="1" dirty="0"/>
          </a:p>
          <a:p>
            <a:r>
              <a:rPr lang="en-GB" sz="1000" b="1" dirty="0"/>
              <a:t>How do you balance the MM in a competitive environment? </a:t>
            </a:r>
          </a:p>
          <a:p>
            <a:endParaRPr lang="en-GB" sz="1000" b="1" dirty="0"/>
          </a:p>
          <a:p>
            <a:endParaRPr lang="en-GB" sz="1000" b="1" dirty="0"/>
          </a:p>
          <a:p>
            <a:r>
              <a:rPr lang="en-GB" sz="1000" b="1" dirty="0"/>
              <a:t>What is the impact of changing consumer needs on the MM?</a:t>
            </a:r>
          </a:p>
          <a:p>
            <a:endParaRPr lang="en-GB" sz="1000" b="1" dirty="0"/>
          </a:p>
          <a:p>
            <a:endParaRPr lang="en-GB" sz="1000" b="1" dirty="0"/>
          </a:p>
          <a:p>
            <a:r>
              <a:rPr lang="en-GB" sz="1000" b="1" dirty="0"/>
              <a:t>The impact of Technology on the MM? </a:t>
            </a:r>
          </a:p>
          <a:p>
            <a:endParaRPr lang="en-GB" sz="1000" b="1" dirty="0"/>
          </a:p>
          <a:p>
            <a:endParaRPr lang="en-GB" sz="1000" b="1" dirty="0"/>
          </a:p>
          <a:p>
            <a:endParaRPr lang="en-GB" sz="1000" b="1" dirty="0"/>
          </a:p>
        </p:txBody>
      </p:sp>
      <p:sp>
        <p:nvSpPr>
          <p:cNvPr id="38" name="TextBox 37">
            <a:extLst>
              <a:ext uri="{FF2B5EF4-FFF2-40B4-BE49-F238E27FC236}">
                <a16:creationId xmlns:a16="http://schemas.microsoft.com/office/drawing/2014/main" id="{B6F90260-71D9-D75B-916E-D413A6904ACD}"/>
              </a:ext>
            </a:extLst>
          </p:cNvPr>
          <p:cNvSpPr txBox="1"/>
          <p:nvPr/>
        </p:nvSpPr>
        <p:spPr>
          <a:xfrm>
            <a:off x="3352800" y="3774313"/>
            <a:ext cx="2322191" cy="1323439"/>
          </a:xfrm>
          <a:prstGeom prst="rect">
            <a:avLst/>
          </a:prstGeom>
          <a:noFill/>
          <a:ln>
            <a:solidFill>
              <a:schemeClr val="tx1"/>
            </a:solidFill>
          </a:ln>
        </p:spPr>
        <p:txBody>
          <a:bodyPr wrap="square" rtlCol="0">
            <a:spAutoFit/>
          </a:bodyPr>
          <a:lstStyle/>
          <a:p>
            <a:r>
              <a:rPr lang="en-GB" sz="1000" b="1" dirty="0"/>
              <a:t>4&amp; 5 Interest rate calculations</a:t>
            </a:r>
            <a:r>
              <a:rPr lang="en-GB" sz="1000" dirty="0"/>
              <a:t>: </a:t>
            </a:r>
          </a:p>
          <a:p>
            <a:endParaRPr lang="en-GB" sz="1000" dirty="0"/>
          </a:p>
          <a:p>
            <a:endParaRPr lang="en-GB" sz="1000" dirty="0"/>
          </a:p>
          <a:p>
            <a:endParaRPr lang="en-GB" sz="1000" dirty="0"/>
          </a:p>
          <a:p>
            <a:endParaRPr lang="en-GB" sz="1000" dirty="0"/>
          </a:p>
          <a:p>
            <a:endParaRPr lang="en-GB" sz="1000" dirty="0"/>
          </a:p>
          <a:p>
            <a:endParaRPr lang="en-GB" sz="1000" dirty="0"/>
          </a:p>
          <a:p>
            <a:endParaRPr lang="en-GB" sz="1000" dirty="0"/>
          </a:p>
        </p:txBody>
      </p:sp>
      <p:sp>
        <p:nvSpPr>
          <p:cNvPr id="39" name="TextBox 38">
            <a:extLst>
              <a:ext uri="{FF2B5EF4-FFF2-40B4-BE49-F238E27FC236}">
                <a16:creationId xmlns:a16="http://schemas.microsoft.com/office/drawing/2014/main" id="{07C3AD8C-3FC0-C343-299D-6685B8B0E5AD}"/>
              </a:ext>
            </a:extLst>
          </p:cNvPr>
          <p:cNvSpPr txBox="1"/>
          <p:nvPr/>
        </p:nvSpPr>
        <p:spPr>
          <a:xfrm>
            <a:off x="5810249" y="567690"/>
            <a:ext cx="3406139" cy="3016210"/>
          </a:xfrm>
          <a:prstGeom prst="rect">
            <a:avLst/>
          </a:prstGeom>
          <a:solidFill>
            <a:schemeClr val="bg1">
              <a:lumMod val="95000"/>
            </a:schemeClr>
          </a:solidFill>
          <a:ln>
            <a:solidFill>
              <a:schemeClr val="tx1"/>
            </a:solidFill>
          </a:ln>
        </p:spPr>
        <p:txBody>
          <a:bodyPr wrap="square" rtlCol="0">
            <a:spAutoFit/>
          </a:bodyPr>
          <a:lstStyle/>
          <a:p>
            <a:r>
              <a:rPr lang="en-GB" sz="1000" b="1" dirty="0"/>
              <a:t>Stakeholders &amp; their objectives  </a:t>
            </a:r>
          </a:p>
          <a:p>
            <a:endParaRPr lang="en-GB" sz="1000" b="1" dirty="0"/>
          </a:p>
          <a:p>
            <a:r>
              <a:rPr lang="en-GB" sz="1000" b="1" dirty="0"/>
              <a:t>*</a:t>
            </a:r>
          </a:p>
          <a:p>
            <a:r>
              <a:rPr lang="en-GB" sz="1000" b="1" dirty="0"/>
              <a:t>*</a:t>
            </a:r>
          </a:p>
          <a:p>
            <a:r>
              <a:rPr lang="en-GB" sz="1000" b="1" dirty="0"/>
              <a:t>*</a:t>
            </a:r>
          </a:p>
          <a:p>
            <a:r>
              <a:rPr lang="en-GB" sz="1000" b="1" dirty="0"/>
              <a:t>*</a:t>
            </a:r>
          </a:p>
          <a:p>
            <a:r>
              <a:rPr lang="en-GB" sz="1000" b="1" dirty="0"/>
              <a:t>*</a:t>
            </a:r>
          </a:p>
          <a:p>
            <a:r>
              <a:rPr lang="en-GB" sz="1000" b="1" dirty="0"/>
              <a:t>*</a:t>
            </a:r>
          </a:p>
          <a:p>
            <a:r>
              <a:rPr lang="en-GB" sz="1000" b="1" dirty="0"/>
              <a:t>*</a:t>
            </a:r>
          </a:p>
          <a:p>
            <a:r>
              <a:rPr lang="en-GB" sz="1000" b="1" dirty="0"/>
              <a:t>*</a:t>
            </a:r>
          </a:p>
          <a:p>
            <a:pPr marL="171450" indent="-171450">
              <a:buFont typeface="Wingdings" panose="05000000000000000000" pitchFamily="2" charset="2"/>
              <a:buChar char="q"/>
            </a:pPr>
            <a:r>
              <a:rPr lang="en-GB" sz="1000" b="1" dirty="0"/>
              <a:t>How stakeholders are affected by business:</a:t>
            </a:r>
          </a:p>
          <a:p>
            <a:pPr marL="171450" indent="-171450">
              <a:buFont typeface="Wingdings" panose="05000000000000000000" pitchFamily="2" charset="2"/>
              <a:buChar char="q"/>
            </a:pPr>
            <a:endParaRPr lang="en-GB" sz="1000" b="1" dirty="0"/>
          </a:p>
          <a:p>
            <a:pPr marL="171450" indent="-171450">
              <a:buFont typeface="Wingdings" panose="05000000000000000000" pitchFamily="2" charset="2"/>
              <a:buChar char="q"/>
            </a:pPr>
            <a:endParaRPr lang="en-GB" sz="1000" b="1" dirty="0"/>
          </a:p>
          <a:p>
            <a:pPr marL="171450" indent="-171450">
              <a:buFont typeface="Wingdings" panose="05000000000000000000" pitchFamily="2" charset="2"/>
              <a:buChar char="q"/>
            </a:pPr>
            <a:r>
              <a:rPr lang="en-GB" sz="1000" b="1" dirty="0"/>
              <a:t>How stakeholders impact business activity</a:t>
            </a:r>
          </a:p>
          <a:p>
            <a:pPr marL="171450" indent="-171450">
              <a:buFont typeface="Wingdings" panose="05000000000000000000" pitchFamily="2" charset="2"/>
              <a:buChar char="q"/>
            </a:pPr>
            <a:endParaRPr lang="en-GB" sz="1000" b="1" dirty="0"/>
          </a:p>
          <a:p>
            <a:pPr marL="171450" indent="-171450">
              <a:buFont typeface="Wingdings" panose="05000000000000000000" pitchFamily="2" charset="2"/>
              <a:buChar char="q"/>
            </a:pPr>
            <a:endParaRPr lang="en-GB" sz="1000" b="1" dirty="0"/>
          </a:p>
          <a:p>
            <a:pPr marL="171450" indent="-171450">
              <a:buFont typeface="Wingdings" panose="05000000000000000000" pitchFamily="2" charset="2"/>
              <a:buChar char="q"/>
            </a:pPr>
            <a:r>
              <a:rPr lang="en-GB" sz="1000" b="1" dirty="0"/>
              <a:t>Possible conflict between stakeholder groups:</a:t>
            </a:r>
          </a:p>
          <a:p>
            <a:pPr marL="171450" indent="-171450">
              <a:buFont typeface="Wingdings" panose="05000000000000000000" pitchFamily="2" charset="2"/>
              <a:buChar char="q"/>
            </a:pPr>
            <a:endParaRPr lang="en-GB" sz="1000" b="1" dirty="0"/>
          </a:p>
          <a:p>
            <a:endParaRPr lang="en-GB" sz="1000" b="1" dirty="0"/>
          </a:p>
        </p:txBody>
      </p:sp>
    </p:spTree>
    <p:extLst>
      <p:ext uri="{BB962C8B-B14F-4D97-AF65-F5344CB8AC3E}">
        <p14:creationId xmlns:p14="http://schemas.microsoft.com/office/powerpoint/2010/main" val="310814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9DDAD-F8D6-A57C-ED26-BC96D8BAE04D}"/>
              </a:ext>
            </a:extLst>
          </p:cNvPr>
          <p:cNvSpPr>
            <a:spLocks noGrp="1"/>
          </p:cNvSpPr>
          <p:nvPr>
            <p:ph type="ctrTitle"/>
          </p:nvPr>
        </p:nvSpPr>
        <p:spPr>
          <a:xfrm>
            <a:off x="4895851" y="55246"/>
            <a:ext cx="3509010" cy="411480"/>
          </a:xfrm>
          <a:ln>
            <a:solidFill>
              <a:schemeClr val="tx1"/>
            </a:solidFill>
          </a:ln>
        </p:spPr>
        <p:txBody>
          <a:bodyPr>
            <a:noAutofit/>
          </a:bodyPr>
          <a:lstStyle/>
          <a:p>
            <a:pPr algn="l"/>
            <a:r>
              <a:rPr lang="en-GB" sz="1400" b="1" dirty="0"/>
              <a:t>THEME2 BUILDING A BUSINESS 1 </a:t>
            </a:r>
          </a:p>
        </p:txBody>
      </p:sp>
      <p:sp>
        <p:nvSpPr>
          <p:cNvPr id="6" name="TextBox 5">
            <a:extLst>
              <a:ext uri="{FF2B5EF4-FFF2-40B4-BE49-F238E27FC236}">
                <a16:creationId xmlns:a16="http://schemas.microsoft.com/office/drawing/2014/main" id="{1F2D57DB-E6C5-65F5-DF86-D3E49A613FFE}"/>
              </a:ext>
            </a:extLst>
          </p:cNvPr>
          <p:cNvSpPr txBox="1"/>
          <p:nvPr/>
        </p:nvSpPr>
        <p:spPr>
          <a:xfrm>
            <a:off x="72390" y="55245"/>
            <a:ext cx="2529840" cy="3754874"/>
          </a:xfrm>
          <a:prstGeom prst="rect">
            <a:avLst/>
          </a:prstGeom>
          <a:noFill/>
          <a:ln>
            <a:solidFill>
              <a:schemeClr val="tx1"/>
            </a:solidFill>
          </a:ln>
        </p:spPr>
        <p:txBody>
          <a:bodyPr wrap="square" rtlCol="0">
            <a:spAutoFit/>
          </a:bodyPr>
          <a:lstStyle/>
          <a:p>
            <a:r>
              <a:rPr lang="en-GB" sz="1000" b="1" dirty="0"/>
              <a:t>Changes in aims and objectives</a:t>
            </a:r>
          </a:p>
          <a:p>
            <a:endParaRPr lang="en-GB" sz="1000" b="1" dirty="0"/>
          </a:p>
          <a:p>
            <a:r>
              <a:rPr lang="en-GB" sz="1000" b="1" dirty="0"/>
              <a:t>Why business aims change – give examples of : </a:t>
            </a:r>
          </a:p>
          <a:p>
            <a:endParaRPr lang="en-GB" sz="1000" b="1" dirty="0"/>
          </a:p>
          <a:p>
            <a:pPr marL="171450" indent="-171450">
              <a:buFont typeface="Wingdings" panose="05000000000000000000" pitchFamily="2" charset="2"/>
              <a:buChar char="v"/>
            </a:pPr>
            <a:r>
              <a:rPr lang="en-GB" sz="1000" b="1" dirty="0"/>
              <a:t>Market Conditions</a:t>
            </a:r>
          </a:p>
          <a:p>
            <a:pPr marL="171450" indent="-171450">
              <a:buFont typeface="Wingdings" panose="05000000000000000000" pitchFamily="2" charset="2"/>
              <a:buChar char="v"/>
            </a:pPr>
            <a:endParaRPr lang="en-GB" sz="1000" b="1" dirty="0"/>
          </a:p>
          <a:p>
            <a:pPr marL="171450" indent="-171450">
              <a:buFont typeface="Wingdings" panose="05000000000000000000" pitchFamily="2" charset="2"/>
              <a:buChar char="v"/>
            </a:pPr>
            <a:r>
              <a:rPr lang="en-GB" sz="1000" b="1" dirty="0"/>
              <a:t>Technology</a:t>
            </a:r>
          </a:p>
          <a:p>
            <a:pPr marL="171450" indent="-171450">
              <a:buFont typeface="Wingdings" panose="05000000000000000000" pitchFamily="2" charset="2"/>
              <a:buChar char="v"/>
            </a:pPr>
            <a:endParaRPr lang="en-GB" sz="1000" b="1" dirty="0"/>
          </a:p>
          <a:p>
            <a:pPr marL="171450" indent="-171450">
              <a:buFont typeface="Wingdings" panose="05000000000000000000" pitchFamily="2" charset="2"/>
              <a:buChar char="v"/>
            </a:pPr>
            <a:r>
              <a:rPr lang="en-GB" sz="1000" b="1" dirty="0"/>
              <a:t>Performance</a:t>
            </a:r>
          </a:p>
          <a:p>
            <a:pPr marL="171450" indent="-171450">
              <a:buFont typeface="Wingdings" panose="05000000000000000000" pitchFamily="2" charset="2"/>
              <a:buChar char="v"/>
            </a:pPr>
            <a:endParaRPr lang="en-GB" sz="1000" b="1" dirty="0"/>
          </a:p>
          <a:p>
            <a:pPr marL="171450" indent="-171450">
              <a:buFont typeface="Wingdings" panose="05000000000000000000" pitchFamily="2" charset="2"/>
              <a:buChar char="v"/>
            </a:pPr>
            <a:r>
              <a:rPr lang="en-GB" sz="1000" b="1" dirty="0"/>
              <a:t>Legislation</a:t>
            </a:r>
          </a:p>
          <a:p>
            <a:pPr marL="171450" indent="-171450">
              <a:buFont typeface="Wingdings" panose="05000000000000000000" pitchFamily="2" charset="2"/>
              <a:buChar char="v"/>
            </a:pPr>
            <a:endParaRPr lang="en-GB" sz="1000" b="1" dirty="0"/>
          </a:p>
          <a:p>
            <a:pPr marL="171450" indent="-171450">
              <a:buFont typeface="Wingdings" panose="05000000000000000000" pitchFamily="2" charset="2"/>
              <a:buChar char="v"/>
            </a:pPr>
            <a:r>
              <a:rPr lang="en-GB" sz="1000" b="1" dirty="0"/>
              <a:t>Internal Reasons </a:t>
            </a:r>
          </a:p>
          <a:p>
            <a:pPr marL="171450" indent="-171450">
              <a:buFont typeface="Arial" panose="020B0604020202020204" pitchFamily="34" charset="0"/>
              <a:buChar char="•"/>
            </a:pPr>
            <a:endParaRPr lang="en-GB" sz="1000" b="1" dirty="0"/>
          </a:p>
          <a:p>
            <a:r>
              <a:rPr lang="en-GB" sz="1000" b="1" dirty="0"/>
              <a:t>How business aims &amp; objectives change: </a:t>
            </a:r>
          </a:p>
          <a:p>
            <a:pPr marL="171450" indent="-171450">
              <a:buFont typeface="Arial" panose="020B0604020202020204" pitchFamily="34" charset="0"/>
              <a:buChar char="•"/>
            </a:pPr>
            <a:endParaRPr lang="en-GB" sz="1000" b="1" dirty="0"/>
          </a:p>
          <a:p>
            <a:pPr marL="171450" indent="-171450">
              <a:buFont typeface="Wingdings" panose="05000000000000000000" pitchFamily="2" charset="2"/>
              <a:buChar char="v"/>
            </a:pPr>
            <a:r>
              <a:rPr lang="en-GB" sz="1000" b="1" dirty="0"/>
              <a:t>Focus on survival or growth </a:t>
            </a:r>
          </a:p>
          <a:p>
            <a:pPr marL="171450" indent="-171450">
              <a:buFont typeface="Wingdings" panose="05000000000000000000" pitchFamily="2" charset="2"/>
              <a:buChar char="v"/>
            </a:pPr>
            <a:r>
              <a:rPr lang="en-GB" sz="1000" b="1" dirty="0"/>
              <a:t>Entering or exiting markets</a:t>
            </a:r>
          </a:p>
          <a:p>
            <a:pPr marL="171450" indent="-171450">
              <a:buFont typeface="Wingdings" panose="05000000000000000000" pitchFamily="2" charset="2"/>
              <a:buChar char="v"/>
            </a:pPr>
            <a:endParaRPr lang="en-GB" sz="1000" b="1" dirty="0"/>
          </a:p>
          <a:p>
            <a:pPr marL="171450" indent="-171450">
              <a:buFont typeface="Wingdings" panose="05000000000000000000" pitchFamily="2" charset="2"/>
              <a:buChar char="v"/>
            </a:pPr>
            <a:r>
              <a:rPr lang="en-GB" sz="1000" b="1" dirty="0"/>
              <a:t>Growing or reducing the workforce</a:t>
            </a:r>
          </a:p>
          <a:p>
            <a:pPr marL="171450" indent="-171450">
              <a:buFont typeface="Wingdings" panose="05000000000000000000" pitchFamily="2" charset="2"/>
              <a:buChar char="v"/>
            </a:pPr>
            <a:endParaRPr lang="en-GB" sz="1000" b="1" dirty="0"/>
          </a:p>
          <a:p>
            <a:pPr marL="171450" indent="-171450">
              <a:buFont typeface="Wingdings" panose="05000000000000000000" pitchFamily="2" charset="2"/>
              <a:buChar char="v"/>
            </a:pPr>
            <a:r>
              <a:rPr lang="en-GB" sz="1000" b="1" dirty="0"/>
              <a:t>Increasing or decreasing the product range </a:t>
            </a:r>
            <a:endParaRPr lang="en-GB" dirty="0"/>
          </a:p>
        </p:txBody>
      </p:sp>
      <p:sp>
        <p:nvSpPr>
          <p:cNvPr id="7" name="TextBox 6">
            <a:extLst>
              <a:ext uri="{FF2B5EF4-FFF2-40B4-BE49-F238E27FC236}">
                <a16:creationId xmlns:a16="http://schemas.microsoft.com/office/drawing/2014/main" id="{81F79613-883B-182B-D166-129EF3D68201}"/>
              </a:ext>
            </a:extLst>
          </p:cNvPr>
          <p:cNvSpPr txBox="1"/>
          <p:nvPr/>
        </p:nvSpPr>
        <p:spPr>
          <a:xfrm>
            <a:off x="2670812" y="44172"/>
            <a:ext cx="2127886" cy="4555093"/>
          </a:xfrm>
          <a:prstGeom prst="rect">
            <a:avLst/>
          </a:prstGeom>
          <a:noFill/>
          <a:ln>
            <a:solidFill>
              <a:schemeClr val="tx1"/>
            </a:solidFill>
          </a:ln>
        </p:spPr>
        <p:txBody>
          <a:bodyPr wrap="square" rtlCol="0">
            <a:spAutoFit/>
          </a:bodyPr>
          <a:lstStyle/>
          <a:p>
            <a:r>
              <a:rPr lang="en-GB" sz="1000" b="1" dirty="0"/>
              <a:t>Impact of Globalisation </a:t>
            </a:r>
          </a:p>
          <a:p>
            <a:r>
              <a:rPr lang="en-GB" sz="1000" b="1" dirty="0"/>
              <a:t>Over the past 50 years, international trading has become more common. </a:t>
            </a:r>
          </a:p>
          <a:p>
            <a:endParaRPr lang="en-GB" sz="1000" b="1" dirty="0"/>
          </a:p>
          <a:p>
            <a:r>
              <a:rPr lang="en-GB" sz="1000" b="1" dirty="0"/>
              <a:t>Impacts on UK Businesses: </a:t>
            </a:r>
          </a:p>
          <a:p>
            <a:endParaRPr lang="en-GB" sz="1000" b="1" dirty="0"/>
          </a:p>
          <a:p>
            <a:pPr marL="171450" indent="-171450">
              <a:buFont typeface="Wingdings" panose="05000000000000000000" pitchFamily="2" charset="2"/>
              <a:buChar char="q"/>
            </a:pPr>
            <a:r>
              <a:rPr lang="en-GB" sz="1000" dirty="0"/>
              <a:t>Imports</a:t>
            </a:r>
          </a:p>
          <a:p>
            <a:pPr marL="171450" indent="-171450">
              <a:buFont typeface="Wingdings" panose="05000000000000000000" pitchFamily="2" charset="2"/>
              <a:buChar char="q"/>
            </a:pPr>
            <a:endParaRPr lang="en-GB" sz="1000" dirty="0"/>
          </a:p>
          <a:p>
            <a:pPr marL="171450" indent="-171450">
              <a:buFont typeface="Wingdings" panose="05000000000000000000" pitchFamily="2" charset="2"/>
              <a:buChar char="q"/>
            </a:pPr>
            <a:r>
              <a:rPr lang="en-GB" sz="1000" dirty="0"/>
              <a:t>Exports</a:t>
            </a:r>
          </a:p>
          <a:p>
            <a:pPr marL="171450" indent="-171450">
              <a:buFont typeface="Wingdings" panose="05000000000000000000" pitchFamily="2" charset="2"/>
              <a:buChar char="q"/>
            </a:pPr>
            <a:endParaRPr lang="en-GB" sz="1000" dirty="0"/>
          </a:p>
          <a:p>
            <a:pPr marL="171450" indent="-171450">
              <a:buFont typeface="Wingdings" panose="05000000000000000000" pitchFamily="2" charset="2"/>
              <a:buChar char="q"/>
            </a:pPr>
            <a:endParaRPr lang="en-GB" sz="1000" dirty="0"/>
          </a:p>
          <a:p>
            <a:pPr marL="171450" indent="-171450">
              <a:buFont typeface="Wingdings" panose="05000000000000000000" pitchFamily="2" charset="2"/>
              <a:buChar char="q"/>
            </a:pPr>
            <a:r>
              <a:rPr lang="en-GB" sz="1000" dirty="0"/>
              <a:t>Changing Business location </a:t>
            </a:r>
          </a:p>
          <a:p>
            <a:pPr marL="171450" indent="-171450">
              <a:buFont typeface="Wingdings" panose="05000000000000000000" pitchFamily="2" charset="2"/>
              <a:buChar char="q"/>
            </a:pPr>
            <a:endParaRPr lang="en-GB" sz="1000" dirty="0"/>
          </a:p>
          <a:p>
            <a:pPr marL="171450" indent="-171450">
              <a:buFont typeface="Wingdings" panose="05000000000000000000" pitchFamily="2" charset="2"/>
              <a:buChar char="q"/>
            </a:pPr>
            <a:endParaRPr lang="en-GB" sz="1000" dirty="0"/>
          </a:p>
          <a:p>
            <a:pPr marL="171450" indent="-171450">
              <a:buFont typeface="Wingdings" panose="05000000000000000000" pitchFamily="2" charset="2"/>
              <a:buChar char="q"/>
            </a:pPr>
            <a:r>
              <a:rPr lang="en-GB" sz="1000" dirty="0"/>
              <a:t>Multinationals </a:t>
            </a:r>
          </a:p>
          <a:p>
            <a:pPr marL="171450" indent="-171450">
              <a:buFont typeface="Wingdings" panose="05000000000000000000" pitchFamily="2" charset="2"/>
              <a:buChar char="q"/>
            </a:pPr>
            <a:endParaRPr lang="en-GB" sz="1000" b="1" dirty="0"/>
          </a:p>
          <a:p>
            <a:r>
              <a:rPr lang="en-GB" sz="1000" b="1" dirty="0"/>
              <a:t>Barriers to International Trade </a:t>
            </a:r>
          </a:p>
          <a:p>
            <a:endParaRPr lang="en-GB" sz="1000" b="1" dirty="0"/>
          </a:p>
          <a:p>
            <a:pPr marL="171450" indent="-171450">
              <a:buFont typeface="Wingdings" panose="05000000000000000000" pitchFamily="2" charset="2"/>
              <a:buChar char="q"/>
            </a:pPr>
            <a:r>
              <a:rPr lang="en-GB" sz="1000" b="1" dirty="0"/>
              <a:t>Tariffs</a:t>
            </a:r>
          </a:p>
          <a:p>
            <a:pPr marL="171450" indent="-171450">
              <a:buFont typeface="Wingdings" panose="05000000000000000000" pitchFamily="2" charset="2"/>
              <a:buChar char="q"/>
            </a:pPr>
            <a:endParaRPr lang="en-GB" sz="1000" b="1" dirty="0"/>
          </a:p>
          <a:p>
            <a:pPr marL="171450" indent="-171450">
              <a:buFont typeface="Wingdings" panose="05000000000000000000" pitchFamily="2" charset="2"/>
              <a:buChar char="q"/>
            </a:pPr>
            <a:r>
              <a:rPr lang="en-GB" sz="1000" b="1" dirty="0"/>
              <a:t>Trading blocs </a:t>
            </a:r>
          </a:p>
          <a:p>
            <a:pPr marL="171450" indent="-171450">
              <a:buFont typeface="Wingdings" panose="05000000000000000000" pitchFamily="2" charset="2"/>
              <a:buChar char="q"/>
            </a:pPr>
            <a:endParaRPr lang="en-GB" sz="1000" b="1" dirty="0"/>
          </a:p>
          <a:p>
            <a:r>
              <a:rPr lang="en-GB" sz="1000" b="1" dirty="0"/>
              <a:t>How businesses compete internationally:</a:t>
            </a:r>
          </a:p>
          <a:p>
            <a:endParaRPr lang="en-GB" sz="1000" b="1" dirty="0"/>
          </a:p>
          <a:p>
            <a:pPr marL="171450" indent="-171450">
              <a:buFont typeface="Wingdings" panose="05000000000000000000" pitchFamily="2" charset="2"/>
              <a:buChar char="q"/>
            </a:pPr>
            <a:r>
              <a:rPr lang="en-GB" sz="1000" b="1" dirty="0"/>
              <a:t>Internet &amp; e-commerce</a:t>
            </a:r>
          </a:p>
          <a:p>
            <a:pPr marL="171450" indent="-171450">
              <a:buFont typeface="Wingdings" panose="05000000000000000000" pitchFamily="2" charset="2"/>
              <a:buChar char="q"/>
            </a:pPr>
            <a:endParaRPr lang="en-GB" sz="1000" b="1" dirty="0"/>
          </a:p>
          <a:p>
            <a:pPr marL="171450" indent="-171450">
              <a:buFont typeface="Wingdings" panose="05000000000000000000" pitchFamily="2" charset="2"/>
              <a:buChar char="q"/>
            </a:pPr>
            <a:endParaRPr lang="en-GB" sz="1000" b="1" dirty="0"/>
          </a:p>
          <a:p>
            <a:pPr marL="171450" indent="-171450">
              <a:buFont typeface="Wingdings" panose="05000000000000000000" pitchFamily="2" charset="2"/>
              <a:buChar char="q"/>
            </a:pPr>
            <a:r>
              <a:rPr lang="en-GB" sz="1000" b="1" dirty="0"/>
              <a:t>Changing the Marketing Mix </a:t>
            </a:r>
          </a:p>
        </p:txBody>
      </p:sp>
      <p:sp>
        <p:nvSpPr>
          <p:cNvPr id="11" name="TextBox 10">
            <a:extLst>
              <a:ext uri="{FF2B5EF4-FFF2-40B4-BE49-F238E27FC236}">
                <a16:creationId xmlns:a16="http://schemas.microsoft.com/office/drawing/2014/main" id="{0A1767A5-4AFC-0112-FFDD-5A57CB221413}"/>
              </a:ext>
            </a:extLst>
          </p:cNvPr>
          <p:cNvSpPr txBox="1"/>
          <p:nvPr/>
        </p:nvSpPr>
        <p:spPr>
          <a:xfrm>
            <a:off x="9711690" y="53340"/>
            <a:ext cx="960120" cy="246221"/>
          </a:xfrm>
          <a:prstGeom prst="rect">
            <a:avLst/>
          </a:prstGeom>
          <a:solidFill>
            <a:schemeClr val="bg1">
              <a:lumMod val="95000"/>
            </a:schemeClr>
          </a:solidFill>
        </p:spPr>
        <p:txBody>
          <a:bodyPr wrap="square" rtlCol="0">
            <a:spAutoFit/>
          </a:bodyPr>
          <a:lstStyle/>
          <a:p>
            <a:r>
              <a:rPr lang="en-GB" sz="1000" dirty="0"/>
              <a:t>ECONOMY</a:t>
            </a:r>
          </a:p>
        </p:txBody>
      </p:sp>
      <p:sp>
        <p:nvSpPr>
          <p:cNvPr id="13" name="TextBox 12">
            <a:extLst>
              <a:ext uri="{FF2B5EF4-FFF2-40B4-BE49-F238E27FC236}">
                <a16:creationId xmlns:a16="http://schemas.microsoft.com/office/drawing/2014/main" id="{78201D31-5DD3-6287-9BB2-26FA350AA203}"/>
              </a:ext>
            </a:extLst>
          </p:cNvPr>
          <p:cNvSpPr txBox="1"/>
          <p:nvPr/>
        </p:nvSpPr>
        <p:spPr>
          <a:xfrm>
            <a:off x="89535" y="3897928"/>
            <a:ext cx="2474597" cy="2862322"/>
          </a:xfrm>
          <a:prstGeom prst="rect">
            <a:avLst/>
          </a:prstGeom>
          <a:solidFill>
            <a:schemeClr val="bg1"/>
          </a:solidFill>
          <a:ln>
            <a:solidFill>
              <a:schemeClr val="tx1"/>
            </a:solidFill>
          </a:ln>
        </p:spPr>
        <p:txBody>
          <a:bodyPr wrap="square" rtlCol="0">
            <a:spAutoFit/>
          </a:bodyPr>
          <a:lstStyle/>
          <a:p>
            <a:r>
              <a:rPr lang="en-GB" sz="1000" b="1" dirty="0"/>
              <a:t>Ethics, the environment &amp; Business </a:t>
            </a:r>
          </a:p>
          <a:p>
            <a:endParaRPr lang="en-GB" sz="1000" dirty="0"/>
          </a:p>
          <a:p>
            <a:pPr marL="171450" indent="-171450">
              <a:buFont typeface="Wingdings" panose="05000000000000000000" pitchFamily="2" charset="2"/>
              <a:buChar char="Ø"/>
            </a:pPr>
            <a:r>
              <a:rPr lang="en-GB" sz="1000" dirty="0"/>
              <a:t>How do ethical considerations impact on business?</a:t>
            </a:r>
          </a:p>
          <a:p>
            <a:pPr marL="171450" indent="-171450">
              <a:buFont typeface="Wingdings" panose="05000000000000000000" pitchFamily="2" charset="2"/>
              <a:buChar char="Ø"/>
            </a:pPr>
            <a:endParaRPr lang="en-GB" sz="1000" dirty="0"/>
          </a:p>
          <a:p>
            <a:pPr marL="171450" indent="-171450">
              <a:buFont typeface="Wingdings" panose="05000000000000000000" pitchFamily="2" charset="2"/>
              <a:buChar char="Ø"/>
            </a:pPr>
            <a:endParaRPr lang="en-GB" sz="1000" dirty="0"/>
          </a:p>
          <a:p>
            <a:pPr marL="171450" indent="-171450">
              <a:buFont typeface="Wingdings" panose="05000000000000000000" pitchFamily="2" charset="2"/>
              <a:buChar char="Ø"/>
            </a:pPr>
            <a:endParaRPr lang="en-GB" sz="1000" dirty="0"/>
          </a:p>
          <a:p>
            <a:pPr marL="171450" indent="-171450">
              <a:buFont typeface="Wingdings" panose="05000000000000000000" pitchFamily="2" charset="2"/>
              <a:buChar char="Ø"/>
            </a:pPr>
            <a:endParaRPr lang="en-GB" sz="1000" dirty="0"/>
          </a:p>
          <a:p>
            <a:pPr marL="171450" indent="-171450">
              <a:buFont typeface="Wingdings" panose="05000000000000000000" pitchFamily="2" charset="2"/>
              <a:buChar char="Ø"/>
            </a:pPr>
            <a:r>
              <a:rPr lang="en-GB" sz="1000" dirty="0"/>
              <a:t>How do environmental considerations impact on business?</a:t>
            </a:r>
          </a:p>
          <a:p>
            <a:pPr marL="171450" indent="-171450">
              <a:buFont typeface="Wingdings" panose="05000000000000000000" pitchFamily="2" charset="2"/>
              <a:buChar char="Ø"/>
            </a:pPr>
            <a:endParaRPr lang="en-GB" sz="1000" dirty="0"/>
          </a:p>
          <a:p>
            <a:pPr marL="171450" indent="-171450">
              <a:buFont typeface="Wingdings" panose="05000000000000000000" pitchFamily="2" charset="2"/>
              <a:buChar char="Ø"/>
            </a:pPr>
            <a:endParaRPr lang="en-GB" sz="1000" dirty="0"/>
          </a:p>
          <a:p>
            <a:pPr marL="171450" indent="-171450">
              <a:buFont typeface="Wingdings" panose="05000000000000000000" pitchFamily="2" charset="2"/>
              <a:buChar char="Ø"/>
            </a:pPr>
            <a:endParaRPr lang="en-GB" sz="1000" dirty="0"/>
          </a:p>
          <a:p>
            <a:pPr marL="171450" indent="-171450">
              <a:buFont typeface="Wingdings" panose="05000000000000000000" pitchFamily="2" charset="2"/>
              <a:buChar char="Ø"/>
            </a:pPr>
            <a:endParaRPr lang="en-GB" sz="1000" dirty="0"/>
          </a:p>
          <a:p>
            <a:pPr marL="171450" indent="-171450">
              <a:buFont typeface="Wingdings" panose="05000000000000000000" pitchFamily="2" charset="2"/>
              <a:buChar char="Ø"/>
            </a:pPr>
            <a:r>
              <a:rPr lang="en-GB" sz="1000" dirty="0"/>
              <a:t>What is the impact of pressure group activity on business? </a:t>
            </a:r>
          </a:p>
          <a:p>
            <a:pPr marL="171450" indent="-171450">
              <a:buFont typeface="Wingdings" panose="05000000000000000000" pitchFamily="2" charset="2"/>
              <a:buChar char="Ø"/>
            </a:pPr>
            <a:endParaRPr lang="en-GB" sz="1000" dirty="0"/>
          </a:p>
          <a:p>
            <a:pPr marL="171450" indent="-171450">
              <a:buFont typeface="Wingdings" panose="05000000000000000000" pitchFamily="2" charset="2"/>
              <a:buChar char="Ø"/>
            </a:pPr>
            <a:endParaRPr lang="en-GB" sz="1000" dirty="0"/>
          </a:p>
        </p:txBody>
      </p:sp>
      <p:sp>
        <p:nvSpPr>
          <p:cNvPr id="14" name="TextBox 13">
            <a:extLst>
              <a:ext uri="{FF2B5EF4-FFF2-40B4-BE49-F238E27FC236}">
                <a16:creationId xmlns:a16="http://schemas.microsoft.com/office/drawing/2014/main" id="{AEC6DFAF-5A4A-477E-B5CC-09F04F61FF79}"/>
              </a:ext>
            </a:extLst>
          </p:cNvPr>
          <p:cNvSpPr txBox="1"/>
          <p:nvPr/>
        </p:nvSpPr>
        <p:spPr>
          <a:xfrm>
            <a:off x="6873240" y="2065020"/>
            <a:ext cx="2554605" cy="2092881"/>
          </a:xfrm>
          <a:prstGeom prst="rect">
            <a:avLst/>
          </a:prstGeom>
          <a:noFill/>
          <a:ln>
            <a:solidFill>
              <a:schemeClr val="tx1"/>
            </a:solidFill>
          </a:ln>
        </p:spPr>
        <p:txBody>
          <a:bodyPr wrap="square" rtlCol="0">
            <a:spAutoFit/>
          </a:bodyPr>
          <a:lstStyle/>
          <a:p>
            <a:r>
              <a:rPr lang="en-GB" sz="1000" b="1" dirty="0"/>
              <a:t>External ( organic growth )</a:t>
            </a:r>
          </a:p>
          <a:p>
            <a:endParaRPr lang="en-GB" sz="1000" b="1" dirty="0"/>
          </a:p>
          <a:p>
            <a:pPr marL="171450" indent="-171450">
              <a:buFont typeface="Arial" panose="020B0604020202020204" pitchFamily="34" charset="0"/>
              <a:buChar char="•"/>
            </a:pPr>
            <a:r>
              <a:rPr lang="en-GB" sz="1000" b="1" dirty="0"/>
              <a:t>Merger</a:t>
            </a:r>
          </a:p>
          <a:p>
            <a:pPr marL="171450" indent="-171450">
              <a:buFont typeface="Arial" panose="020B0604020202020204" pitchFamily="34" charset="0"/>
              <a:buChar char="•"/>
            </a:pPr>
            <a:endParaRPr lang="en-GB" sz="1000" b="1" dirty="0"/>
          </a:p>
          <a:p>
            <a:pPr marL="171450" indent="-171450">
              <a:buFont typeface="Arial" panose="020B0604020202020204" pitchFamily="34" charset="0"/>
              <a:buChar char="•"/>
            </a:pPr>
            <a:endParaRPr lang="en-GB" sz="1000" b="1" dirty="0"/>
          </a:p>
          <a:p>
            <a:pPr marL="171450" indent="-171450">
              <a:buFont typeface="Arial" panose="020B0604020202020204" pitchFamily="34" charset="0"/>
              <a:buChar char="•"/>
            </a:pPr>
            <a:r>
              <a:rPr lang="en-GB" sz="1000" b="1" dirty="0"/>
              <a:t>Take over </a:t>
            </a:r>
          </a:p>
          <a:p>
            <a:endParaRPr lang="en-GB" sz="1000" b="1" dirty="0"/>
          </a:p>
          <a:p>
            <a:endParaRPr lang="en-GB" sz="1000" b="1" dirty="0"/>
          </a:p>
          <a:p>
            <a:r>
              <a:rPr lang="en-GB" sz="1000" b="1" dirty="0"/>
              <a:t>Advantages</a:t>
            </a:r>
          </a:p>
          <a:p>
            <a:endParaRPr lang="en-GB" sz="1000" b="1" dirty="0"/>
          </a:p>
          <a:p>
            <a:r>
              <a:rPr lang="en-GB" sz="1000" b="1" dirty="0"/>
              <a:t>Disadvantages :</a:t>
            </a:r>
          </a:p>
          <a:p>
            <a:endParaRPr lang="en-GB" sz="1000" b="1" dirty="0"/>
          </a:p>
          <a:p>
            <a:endParaRPr lang="en-GB" sz="1000" dirty="0"/>
          </a:p>
        </p:txBody>
      </p:sp>
      <p:sp>
        <p:nvSpPr>
          <p:cNvPr id="23" name="TextBox 22">
            <a:extLst>
              <a:ext uri="{FF2B5EF4-FFF2-40B4-BE49-F238E27FC236}">
                <a16:creationId xmlns:a16="http://schemas.microsoft.com/office/drawing/2014/main" id="{6F918915-6E77-E98F-0B60-F09575800D4E}"/>
              </a:ext>
            </a:extLst>
          </p:cNvPr>
          <p:cNvSpPr txBox="1"/>
          <p:nvPr/>
        </p:nvSpPr>
        <p:spPr>
          <a:xfrm>
            <a:off x="4989195" y="2520613"/>
            <a:ext cx="1777365" cy="4247317"/>
          </a:xfrm>
          <a:prstGeom prst="rect">
            <a:avLst/>
          </a:prstGeom>
          <a:noFill/>
          <a:ln>
            <a:solidFill>
              <a:schemeClr val="tx1"/>
            </a:solidFill>
          </a:ln>
        </p:spPr>
        <p:txBody>
          <a:bodyPr wrap="square" rtlCol="0">
            <a:spAutoFit/>
          </a:bodyPr>
          <a:lstStyle/>
          <a:p>
            <a:r>
              <a:rPr lang="en-GB" sz="1000" b="1" dirty="0"/>
              <a:t>Internal (organic growth) </a:t>
            </a:r>
          </a:p>
          <a:p>
            <a:endParaRPr lang="en-GB" sz="1000" dirty="0"/>
          </a:p>
          <a:p>
            <a:r>
              <a:rPr lang="en-GB" sz="1000" dirty="0"/>
              <a:t>Why is it the safest method?</a:t>
            </a:r>
          </a:p>
          <a:p>
            <a:endParaRPr lang="en-GB" sz="1000" dirty="0"/>
          </a:p>
          <a:p>
            <a:r>
              <a:rPr lang="en-GB" sz="1000" dirty="0"/>
              <a:t>How is it funded ?</a:t>
            </a:r>
          </a:p>
          <a:p>
            <a:endParaRPr lang="en-GB" sz="1000" dirty="0"/>
          </a:p>
          <a:p>
            <a:r>
              <a:rPr lang="en-GB" sz="1000" dirty="0"/>
              <a:t>For Kit-kat – give examples of : </a:t>
            </a:r>
          </a:p>
          <a:p>
            <a:pPr marL="171450" indent="-171450">
              <a:buFont typeface="Arial" panose="020B0604020202020204" pitchFamily="34" charset="0"/>
              <a:buChar char="•"/>
            </a:pPr>
            <a:endParaRPr lang="en-GB" sz="1000" dirty="0"/>
          </a:p>
          <a:p>
            <a:pPr marL="171450" indent="-171450">
              <a:buFont typeface="Arial" panose="020B0604020202020204" pitchFamily="34" charset="0"/>
              <a:buChar char="•"/>
            </a:pPr>
            <a:r>
              <a:rPr lang="en-GB" sz="1000" dirty="0"/>
              <a:t>New products:</a:t>
            </a:r>
          </a:p>
          <a:p>
            <a:pPr marL="171450" indent="-171450">
              <a:buFont typeface="Arial" panose="020B0604020202020204" pitchFamily="34" charset="0"/>
              <a:buChar char="•"/>
            </a:pPr>
            <a:endParaRPr lang="en-GB" sz="1000" dirty="0"/>
          </a:p>
          <a:p>
            <a:pPr marL="171450" indent="-171450">
              <a:buFont typeface="Wingdings" panose="05000000000000000000" pitchFamily="2" charset="2"/>
              <a:buChar char="q"/>
            </a:pPr>
            <a:r>
              <a:rPr lang="en-GB" sz="1000" dirty="0"/>
              <a:t>Innovation</a:t>
            </a:r>
          </a:p>
          <a:p>
            <a:pPr marL="171450" indent="-171450">
              <a:buFont typeface="Wingdings" panose="05000000000000000000" pitchFamily="2" charset="2"/>
              <a:buChar char="q"/>
            </a:pPr>
            <a:endParaRPr lang="en-GB" sz="1000" dirty="0"/>
          </a:p>
          <a:p>
            <a:pPr marL="171450" indent="-171450">
              <a:buFont typeface="Wingdings" panose="05000000000000000000" pitchFamily="2" charset="2"/>
              <a:buChar char="q"/>
            </a:pPr>
            <a:r>
              <a:rPr lang="en-GB" sz="1000" dirty="0"/>
              <a:t>R&amp;D </a:t>
            </a:r>
          </a:p>
          <a:p>
            <a:pPr marL="171450" indent="-171450">
              <a:buFont typeface="Arial" panose="020B0604020202020204" pitchFamily="34" charset="0"/>
              <a:buChar char="•"/>
            </a:pPr>
            <a:endParaRPr lang="en-GB" sz="1000" dirty="0"/>
          </a:p>
          <a:p>
            <a:pPr marL="171450" indent="-171450">
              <a:buFont typeface="Arial" panose="020B0604020202020204" pitchFamily="34" charset="0"/>
              <a:buChar char="•"/>
            </a:pPr>
            <a:endParaRPr lang="en-GB" sz="1000" dirty="0"/>
          </a:p>
          <a:p>
            <a:pPr marL="171450" indent="-171450">
              <a:buFont typeface="Arial" panose="020B0604020202020204" pitchFamily="34" charset="0"/>
              <a:buChar char="•"/>
            </a:pPr>
            <a:r>
              <a:rPr lang="en-GB" sz="1000" dirty="0"/>
              <a:t>New markets :</a:t>
            </a:r>
          </a:p>
          <a:p>
            <a:pPr marL="171450" indent="-171450">
              <a:buFont typeface="Arial" panose="020B0604020202020204" pitchFamily="34" charset="0"/>
              <a:buChar char="•"/>
            </a:pPr>
            <a:endParaRPr lang="en-GB" sz="1000" dirty="0"/>
          </a:p>
          <a:p>
            <a:pPr marL="171450" indent="-171450">
              <a:buFont typeface="Wingdings" panose="05000000000000000000" pitchFamily="2" charset="2"/>
              <a:buChar char="q"/>
            </a:pPr>
            <a:r>
              <a:rPr lang="en-GB" sz="1000" dirty="0"/>
              <a:t>Geographically</a:t>
            </a:r>
          </a:p>
          <a:p>
            <a:pPr marL="171450" indent="-171450">
              <a:buFont typeface="Wingdings" panose="05000000000000000000" pitchFamily="2" charset="2"/>
              <a:buChar char="q"/>
            </a:pPr>
            <a:endParaRPr lang="en-GB" sz="1000" dirty="0"/>
          </a:p>
          <a:p>
            <a:pPr marL="171450" indent="-171450">
              <a:buFont typeface="Wingdings" panose="05000000000000000000" pitchFamily="2" charset="2"/>
              <a:buChar char="q"/>
            </a:pPr>
            <a:r>
              <a:rPr lang="en-GB" sz="1000" dirty="0"/>
              <a:t>Using technology</a:t>
            </a:r>
          </a:p>
          <a:p>
            <a:pPr marL="171450" indent="-171450">
              <a:buFont typeface="Wingdings" panose="05000000000000000000" pitchFamily="2" charset="2"/>
              <a:buChar char="q"/>
            </a:pPr>
            <a:endParaRPr lang="en-GB" sz="1000" dirty="0"/>
          </a:p>
          <a:p>
            <a:pPr marL="171450" indent="-171450">
              <a:buFont typeface="Wingdings" panose="05000000000000000000" pitchFamily="2" charset="2"/>
              <a:buChar char="q"/>
            </a:pPr>
            <a:r>
              <a:rPr lang="en-GB" sz="1000" dirty="0"/>
              <a:t>Using MM</a:t>
            </a:r>
          </a:p>
          <a:p>
            <a:endParaRPr lang="en-GB" sz="1000" dirty="0"/>
          </a:p>
          <a:p>
            <a:endParaRPr lang="en-GB" sz="1000" dirty="0"/>
          </a:p>
          <a:p>
            <a:r>
              <a:rPr lang="en-GB" sz="1000" dirty="0"/>
              <a:t>Challenges :</a:t>
            </a:r>
          </a:p>
          <a:p>
            <a:endParaRPr lang="en-GB" sz="1000" dirty="0"/>
          </a:p>
          <a:p>
            <a:endParaRPr lang="en-GB" sz="1000" dirty="0"/>
          </a:p>
        </p:txBody>
      </p:sp>
      <p:sp>
        <p:nvSpPr>
          <p:cNvPr id="24" name="TextBox 23">
            <a:extLst>
              <a:ext uri="{FF2B5EF4-FFF2-40B4-BE49-F238E27FC236}">
                <a16:creationId xmlns:a16="http://schemas.microsoft.com/office/drawing/2014/main" id="{ABAB8896-7457-040B-2995-88B7DE36B102}"/>
              </a:ext>
            </a:extLst>
          </p:cNvPr>
          <p:cNvSpPr txBox="1"/>
          <p:nvPr/>
        </p:nvSpPr>
        <p:spPr>
          <a:xfrm>
            <a:off x="8488680" y="705098"/>
            <a:ext cx="1322070" cy="553998"/>
          </a:xfrm>
          <a:prstGeom prst="rect">
            <a:avLst/>
          </a:prstGeom>
          <a:solidFill>
            <a:schemeClr val="bg1">
              <a:lumMod val="95000"/>
            </a:schemeClr>
          </a:solidFill>
        </p:spPr>
        <p:txBody>
          <a:bodyPr wrap="square" rtlCol="0">
            <a:spAutoFit/>
          </a:bodyPr>
          <a:lstStyle/>
          <a:p>
            <a:r>
              <a:rPr lang="en-GB" sz="1000" dirty="0"/>
              <a:t>SHORT TERM VS LONG TERM AIMS &amp; OBJECTIVES</a:t>
            </a:r>
          </a:p>
        </p:txBody>
      </p:sp>
      <p:sp>
        <p:nvSpPr>
          <p:cNvPr id="25" name="TextBox 24">
            <a:extLst>
              <a:ext uri="{FF2B5EF4-FFF2-40B4-BE49-F238E27FC236}">
                <a16:creationId xmlns:a16="http://schemas.microsoft.com/office/drawing/2014/main" id="{519038EF-59A8-29D9-193A-50862B68F4CC}"/>
              </a:ext>
            </a:extLst>
          </p:cNvPr>
          <p:cNvSpPr txBox="1"/>
          <p:nvPr/>
        </p:nvSpPr>
        <p:spPr>
          <a:xfrm>
            <a:off x="10207843" y="354779"/>
            <a:ext cx="1000125" cy="553998"/>
          </a:xfrm>
          <a:prstGeom prst="rect">
            <a:avLst/>
          </a:prstGeom>
          <a:solidFill>
            <a:schemeClr val="bg1">
              <a:lumMod val="95000"/>
            </a:schemeClr>
          </a:solidFill>
        </p:spPr>
        <p:txBody>
          <a:bodyPr wrap="square" rtlCol="0">
            <a:spAutoFit/>
          </a:bodyPr>
          <a:lstStyle/>
          <a:p>
            <a:r>
              <a:rPr lang="en-GB" sz="1000" dirty="0"/>
              <a:t>FINANCIAL PERFORMANCE &amp; DEBT</a:t>
            </a:r>
          </a:p>
        </p:txBody>
      </p:sp>
      <p:sp>
        <p:nvSpPr>
          <p:cNvPr id="26" name="TextBox 25">
            <a:extLst>
              <a:ext uri="{FF2B5EF4-FFF2-40B4-BE49-F238E27FC236}">
                <a16:creationId xmlns:a16="http://schemas.microsoft.com/office/drawing/2014/main" id="{302C9055-22F5-6569-0B4C-3988076BB010}"/>
              </a:ext>
            </a:extLst>
          </p:cNvPr>
          <p:cNvSpPr txBox="1"/>
          <p:nvPr/>
        </p:nvSpPr>
        <p:spPr>
          <a:xfrm>
            <a:off x="11233785" y="634663"/>
            <a:ext cx="929640" cy="246221"/>
          </a:xfrm>
          <a:prstGeom prst="rect">
            <a:avLst/>
          </a:prstGeom>
          <a:solidFill>
            <a:schemeClr val="bg1">
              <a:lumMod val="95000"/>
            </a:schemeClr>
          </a:solidFill>
        </p:spPr>
        <p:txBody>
          <a:bodyPr wrap="square" rtlCol="0">
            <a:spAutoFit/>
          </a:bodyPr>
          <a:lstStyle/>
          <a:p>
            <a:r>
              <a:rPr lang="en-GB" sz="1000" dirty="0"/>
              <a:t>TECHNOLOGY</a:t>
            </a:r>
          </a:p>
        </p:txBody>
      </p:sp>
      <p:sp>
        <p:nvSpPr>
          <p:cNvPr id="27" name="TextBox 26">
            <a:extLst>
              <a:ext uri="{FF2B5EF4-FFF2-40B4-BE49-F238E27FC236}">
                <a16:creationId xmlns:a16="http://schemas.microsoft.com/office/drawing/2014/main" id="{99D738BE-C484-E10F-3282-FA551EB1F749}"/>
              </a:ext>
            </a:extLst>
          </p:cNvPr>
          <p:cNvSpPr txBox="1"/>
          <p:nvPr/>
        </p:nvSpPr>
        <p:spPr>
          <a:xfrm>
            <a:off x="10240133" y="1000256"/>
            <a:ext cx="910590" cy="246221"/>
          </a:xfrm>
          <a:prstGeom prst="rect">
            <a:avLst/>
          </a:prstGeom>
          <a:solidFill>
            <a:schemeClr val="bg1">
              <a:lumMod val="95000"/>
            </a:schemeClr>
          </a:solidFill>
        </p:spPr>
        <p:txBody>
          <a:bodyPr wrap="square" rtlCol="0">
            <a:spAutoFit/>
          </a:bodyPr>
          <a:lstStyle/>
          <a:p>
            <a:r>
              <a:rPr lang="en-GB" sz="1000" dirty="0"/>
              <a:t>LEGISLATION</a:t>
            </a:r>
          </a:p>
        </p:txBody>
      </p:sp>
      <p:sp>
        <p:nvSpPr>
          <p:cNvPr id="30" name="TextBox 29">
            <a:extLst>
              <a:ext uri="{FF2B5EF4-FFF2-40B4-BE49-F238E27FC236}">
                <a16:creationId xmlns:a16="http://schemas.microsoft.com/office/drawing/2014/main" id="{1516CAAF-8D0A-EB6D-83CC-DCE80C0EE244}"/>
              </a:ext>
            </a:extLst>
          </p:cNvPr>
          <p:cNvSpPr txBox="1"/>
          <p:nvPr/>
        </p:nvSpPr>
        <p:spPr>
          <a:xfrm>
            <a:off x="6520816" y="592299"/>
            <a:ext cx="1884046" cy="1323439"/>
          </a:xfrm>
          <a:prstGeom prst="rect">
            <a:avLst/>
          </a:prstGeom>
          <a:solidFill>
            <a:schemeClr val="bg1"/>
          </a:solidFill>
          <a:ln>
            <a:solidFill>
              <a:schemeClr val="tx1"/>
            </a:solidFill>
          </a:ln>
        </p:spPr>
        <p:txBody>
          <a:bodyPr wrap="square" rtlCol="0">
            <a:spAutoFit/>
          </a:bodyPr>
          <a:lstStyle/>
          <a:p>
            <a:r>
              <a:rPr lang="en-GB" sz="1000" b="1" dirty="0"/>
              <a:t>Growing a business is especially important when the market you are in is growing. Without growth, your firm becomes less significant and may struggle to maintain market share, especially if retailers no longer wish to sell your brand. </a:t>
            </a:r>
            <a:endParaRPr lang="en-GB" sz="1000" dirty="0"/>
          </a:p>
        </p:txBody>
      </p:sp>
      <p:sp>
        <p:nvSpPr>
          <p:cNvPr id="32" name="TextBox 31">
            <a:extLst>
              <a:ext uri="{FF2B5EF4-FFF2-40B4-BE49-F238E27FC236}">
                <a16:creationId xmlns:a16="http://schemas.microsoft.com/office/drawing/2014/main" id="{69FF4D52-EB45-E4CB-B216-619CE2FBCED9}"/>
              </a:ext>
            </a:extLst>
          </p:cNvPr>
          <p:cNvSpPr txBox="1"/>
          <p:nvPr/>
        </p:nvSpPr>
        <p:spPr>
          <a:xfrm>
            <a:off x="6981825" y="4304616"/>
            <a:ext cx="4924425" cy="2400657"/>
          </a:xfrm>
          <a:prstGeom prst="rect">
            <a:avLst/>
          </a:prstGeom>
          <a:noFill/>
          <a:ln>
            <a:solidFill>
              <a:schemeClr val="tx1"/>
            </a:solidFill>
          </a:ln>
        </p:spPr>
        <p:txBody>
          <a:bodyPr wrap="square" rtlCol="0">
            <a:spAutoFit/>
          </a:bodyPr>
          <a:lstStyle/>
          <a:p>
            <a:r>
              <a:rPr lang="en-GB" sz="1000" b="1" dirty="0"/>
              <a:t>Financing Growth</a:t>
            </a:r>
          </a:p>
          <a:p>
            <a:endParaRPr lang="en-GB" sz="1000" b="1" dirty="0"/>
          </a:p>
          <a:p>
            <a:r>
              <a:rPr lang="en-GB" sz="1000" b="1" dirty="0"/>
              <a:t>Why is additional finance required to grow?</a:t>
            </a:r>
          </a:p>
          <a:p>
            <a:endParaRPr lang="en-GB" sz="1000" b="1" dirty="0"/>
          </a:p>
          <a:p>
            <a:r>
              <a:rPr lang="en-GB" sz="1000" b="1" dirty="0"/>
              <a:t>Internal Finance:</a:t>
            </a:r>
          </a:p>
          <a:p>
            <a:endParaRPr lang="en-GB" sz="1000" b="1" dirty="0"/>
          </a:p>
          <a:p>
            <a:r>
              <a:rPr lang="en-GB" sz="1000" b="1" dirty="0"/>
              <a:t>*</a:t>
            </a:r>
          </a:p>
          <a:p>
            <a:endParaRPr lang="en-GB" sz="1000" b="1" dirty="0"/>
          </a:p>
          <a:p>
            <a:r>
              <a:rPr lang="en-GB" sz="1000" b="1" dirty="0"/>
              <a:t>*</a:t>
            </a:r>
          </a:p>
          <a:p>
            <a:endParaRPr lang="en-GB" sz="1000" b="1" dirty="0"/>
          </a:p>
          <a:p>
            <a:r>
              <a:rPr lang="en-GB" sz="1000" b="1" dirty="0"/>
              <a:t>External Finance 			</a:t>
            </a:r>
          </a:p>
          <a:p>
            <a:r>
              <a:rPr lang="en-GB" sz="1000" b="1" dirty="0"/>
              <a:t>		Advantages                         Disadvantages </a:t>
            </a:r>
          </a:p>
          <a:p>
            <a:r>
              <a:rPr lang="en-GB" sz="1000" b="1" dirty="0"/>
              <a:t>*Loan Capital</a:t>
            </a:r>
          </a:p>
          <a:p>
            <a:r>
              <a:rPr lang="en-GB" sz="1000" b="1" dirty="0"/>
              <a:t>*Share Capital</a:t>
            </a:r>
          </a:p>
          <a:p>
            <a:r>
              <a:rPr lang="en-GB" sz="1000" b="1" dirty="0"/>
              <a:t>*Become a plc</a:t>
            </a:r>
          </a:p>
        </p:txBody>
      </p:sp>
      <p:sp>
        <p:nvSpPr>
          <p:cNvPr id="37" name="TextBox 36">
            <a:extLst>
              <a:ext uri="{FF2B5EF4-FFF2-40B4-BE49-F238E27FC236}">
                <a16:creationId xmlns:a16="http://schemas.microsoft.com/office/drawing/2014/main" id="{F57CEA33-96C5-E45A-A899-1A43D806F7C4}"/>
              </a:ext>
            </a:extLst>
          </p:cNvPr>
          <p:cNvSpPr txBox="1"/>
          <p:nvPr/>
        </p:nvSpPr>
        <p:spPr>
          <a:xfrm>
            <a:off x="11125200" y="996316"/>
            <a:ext cx="1059180" cy="246221"/>
          </a:xfrm>
          <a:prstGeom prst="rect">
            <a:avLst/>
          </a:prstGeom>
          <a:solidFill>
            <a:schemeClr val="bg1">
              <a:lumMod val="95000"/>
            </a:schemeClr>
          </a:solidFill>
        </p:spPr>
        <p:txBody>
          <a:bodyPr wrap="square" rtlCol="0">
            <a:spAutoFit/>
          </a:bodyPr>
          <a:lstStyle/>
          <a:p>
            <a:r>
              <a:rPr lang="en-GB" sz="1000" dirty="0"/>
              <a:t>STAKEHOLDERS </a:t>
            </a:r>
          </a:p>
        </p:txBody>
      </p:sp>
      <p:sp>
        <p:nvSpPr>
          <p:cNvPr id="38" name="TextBox 37">
            <a:extLst>
              <a:ext uri="{FF2B5EF4-FFF2-40B4-BE49-F238E27FC236}">
                <a16:creationId xmlns:a16="http://schemas.microsoft.com/office/drawing/2014/main" id="{930F952F-2AB3-CE16-D0D5-640D9167A9E0}"/>
              </a:ext>
            </a:extLst>
          </p:cNvPr>
          <p:cNvSpPr txBox="1"/>
          <p:nvPr/>
        </p:nvSpPr>
        <p:spPr>
          <a:xfrm>
            <a:off x="8473442" y="53340"/>
            <a:ext cx="1322069" cy="246221"/>
          </a:xfrm>
          <a:prstGeom prst="rect">
            <a:avLst/>
          </a:prstGeom>
          <a:noFill/>
        </p:spPr>
        <p:txBody>
          <a:bodyPr wrap="square" rtlCol="0">
            <a:spAutoFit/>
          </a:bodyPr>
          <a:lstStyle/>
          <a:p>
            <a:r>
              <a:rPr lang="en-GB" sz="1000" b="1" i="1" dirty="0"/>
              <a:t>It could depend on ….</a:t>
            </a:r>
          </a:p>
        </p:txBody>
      </p:sp>
      <p:pic>
        <p:nvPicPr>
          <p:cNvPr id="4" name="Picture 3">
            <a:extLst>
              <a:ext uri="{FF2B5EF4-FFF2-40B4-BE49-F238E27FC236}">
                <a16:creationId xmlns:a16="http://schemas.microsoft.com/office/drawing/2014/main" id="{9CAAF3D2-026B-E4D2-3A98-065FAC176732}"/>
              </a:ext>
            </a:extLst>
          </p:cNvPr>
          <p:cNvPicPr>
            <a:picLocks noChangeAspect="1"/>
          </p:cNvPicPr>
          <p:nvPr/>
        </p:nvPicPr>
        <p:blipFill>
          <a:blip r:embed="rId2">
            <a:grayscl/>
          </a:blip>
          <a:stretch>
            <a:fillRect/>
          </a:stretch>
        </p:blipFill>
        <p:spPr>
          <a:xfrm>
            <a:off x="4877754" y="600104"/>
            <a:ext cx="1514475" cy="1828800"/>
          </a:xfrm>
          <a:prstGeom prst="rect">
            <a:avLst/>
          </a:prstGeom>
          <a:ln>
            <a:solidFill>
              <a:schemeClr val="tx1"/>
            </a:solidFill>
          </a:ln>
        </p:spPr>
      </p:pic>
      <p:sp>
        <p:nvSpPr>
          <p:cNvPr id="28" name="TextBox 27">
            <a:extLst>
              <a:ext uri="{FF2B5EF4-FFF2-40B4-BE49-F238E27FC236}">
                <a16:creationId xmlns:a16="http://schemas.microsoft.com/office/drawing/2014/main" id="{09884325-897F-DDEF-A6F6-499C366F261E}"/>
              </a:ext>
            </a:extLst>
          </p:cNvPr>
          <p:cNvSpPr txBox="1"/>
          <p:nvPr/>
        </p:nvSpPr>
        <p:spPr>
          <a:xfrm>
            <a:off x="10906125" y="38100"/>
            <a:ext cx="914400" cy="246221"/>
          </a:xfrm>
          <a:prstGeom prst="rect">
            <a:avLst/>
          </a:prstGeom>
          <a:solidFill>
            <a:schemeClr val="bg2"/>
          </a:solidFill>
        </p:spPr>
        <p:txBody>
          <a:bodyPr wrap="square" rtlCol="0">
            <a:spAutoFit/>
          </a:bodyPr>
          <a:lstStyle/>
          <a:p>
            <a:r>
              <a:rPr lang="en-GB" sz="1000" dirty="0"/>
              <a:t>OWNERSHIP</a:t>
            </a:r>
          </a:p>
        </p:txBody>
      </p:sp>
      <p:sp>
        <p:nvSpPr>
          <p:cNvPr id="39" name="TextBox 38">
            <a:extLst>
              <a:ext uri="{FF2B5EF4-FFF2-40B4-BE49-F238E27FC236}">
                <a16:creationId xmlns:a16="http://schemas.microsoft.com/office/drawing/2014/main" id="{5A86198B-C19F-AA40-3C61-2699B403D905}"/>
              </a:ext>
            </a:extLst>
          </p:cNvPr>
          <p:cNvSpPr txBox="1"/>
          <p:nvPr/>
        </p:nvSpPr>
        <p:spPr>
          <a:xfrm>
            <a:off x="8546976" y="1300672"/>
            <a:ext cx="635317" cy="246221"/>
          </a:xfrm>
          <a:prstGeom prst="rect">
            <a:avLst/>
          </a:prstGeom>
          <a:solidFill>
            <a:schemeClr val="bg2"/>
          </a:solidFill>
        </p:spPr>
        <p:txBody>
          <a:bodyPr wrap="square" rtlCol="0">
            <a:spAutoFit/>
          </a:bodyPr>
          <a:lstStyle/>
          <a:p>
            <a:r>
              <a:rPr lang="en-GB" sz="1000" dirty="0"/>
              <a:t>ETHICS</a:t>
            </a:r>
          </a:p>
        </p:txBody>
      </p:sp>
      <p:sp>
        <p:nvSpPr>
          <p:cNvPr id="40" name="TextBox 39">
            <a:extLst>
              <a:ext uri="{FF2B5EF4-FFF2-40B4-BE49-F238E27FC236}">
                <a16:creationId xmlns:a16="http://schemas.microsoft.com/office/drawing/2014/main" id="{C60ECC9B-069C-6325-0F1C-131C163952B3}"/>
              </a:ext>
            </a:extLst>
          </p:cNvPr>
          <p:cNvSpPr txBox="1"/>
          <p:nvPr/>
        </p:nvSpPr>
        <p:spPr>
          <a:xfrm>
            <a:off x="9321926" y="1314450"/>
            <a:ext cx="1775165" cy="246221"/>
          </a:xfrm>
          <a:prstGeom prst="rect">
            <a:avLst/>
          </a:prstGeom>
          <a:solidFill>
            <a:schemeClr val="bg2"/>
          </a:solidFill>
        </p:spPr>
        <p:txBody>
          <a:bodyPr wrap="square" rtlCol="0">
            <a:spAutoFit/>
          </a:bodyPr>
          <a:lstStyle/>
          <a:p>
            <a:r>
              <a:rPr lang="en-GB" sz="1000" dirty="0"/>
              <a:t>ENVIRONMENTAL CONCERNS </a:t>
            </a:r>
          </a:p>
        </p:txBody>
      </p:sp>
      <p:sp>
        <p:nvSpPr>
          <p:cNvPr id="41" name="TextBox 40">
            <a:extLst>
              <a:ext uri="{FF2B5EF4-FFF2-40B4-BE49-F238E27FC236}">
                <a16:creationId xmlns:a16="http://schemas.microsoft.com/office/drawing/2014/main" id="{16D5C4B1-D0B5-F272-58D0-3B5BE64ACFF4}"/>
              </a:ext>
            </a:extLst>
          </p:cNvPr>
          <p:cNvSpPr txBox="1"/>
          <p:nvPr/>
        </p:nvSpPr>
        <p:spPr>
          <a:xfrm>
            <a:off x="8480489" y="336980"/>
            <a:ext cx="1752600" cy="246221"/>
          </a:xfrm>
          <a:prstGeom prst="rect">
            <a:avLst/>
          </a:prstGeom>
          <a:solidFill>
            <a:schemeClr val="bg2"/>
          </a:solidFill>
        </p:spPr>
        <p:txBody>
          <a:bodyPr wrap="square" rtlCol="0">
            <a:spAutoFit/>
          </a:bodyPr>
          <a:lstStyle/>
          <a:p>
            <a:r>
              <a:rPr lang="en-GB" sz="1000" dirty="0"/>
              <a:t>GLOBAL COMPETITION</a:t>
            </a:r>
          </a:p>
        </p:txBody>
      </p:sp>
      <p:sp>
        <p:nvSpPr>
          <p:cNvPr id="3" name="TextBox 2">
            <a:extLst>
              <a:ext uri="{FF2B5EF4-FFF2-40B4-BE49-F238E27FC236}">
                <a16:creationId xmlns:a16="http://schemas.microsoft.com/office/drawing/2014/main" id="{8078E943-0F2D-36CE-6502-9C4F3BC51CA4}"/>
              </a:ext>
            </a:extLst>
          </p:cNvPr>
          <p:cNvSpPr txBox="1"/>
          <p:nvPr/>
        </p:nvSpPr>
        <p:spPr>
          <a:xfrm>
            <a:off x="2670812" y="4676775"/>
            <a:ext cx="2225039" cy="2092881"/>
          </a:xfrm>
          <a:prstGeom prst="rect">
            <a:avLst/>
          </a:prstGeom>
          <a:noFill/>
          <a:ln>
            <a:solidFill>
              <a:schemeClr val="tx1"/>
            </a:solidFill>
          </a:ln>
        </p:spPr>
        <p:txBody>
          <a:bodyPr wrap="square" rtlCol="0">
            <a:spAutoFit/>
          </a:bodyPr>
          <a:lstStyle/>
          <a:p>
            <a:r>
              <a:rPr lang="en-GB" sz="1000" b="1" dirty="0"/>
              <a:t>Financial Performance </a:t>
            </a:r>
          </a:p>
          <a:p>
            <a:pPr algn="r"/>
            <a:r>
              <a:rPr lang="en-GB" sz="1000" b="1" dirty="0"/>
              <a:t>	£000s</a:t>
            </a:r>
          </a:p>
          <a:p>
            <a:r>
              <a:rPr lang="en-GB" sz="1000" b="1" dirty="0"/>
              <a:t>             Revenue                                  800</a:t>
            </a:r>
          </a:p>
          <a:p>
            <a:r>
              <a:rPr lang="en-GB" sz="1000" b="1" dirty="0"/>
              <a:t>Less     Cost of Goods Sold              (500)</a:t>
            </a:r>
          </a:p>
          <a:p>
            <a:r>
              <a:rPr lang="en-GB" sz="1000" b="1" dirty="0"/>
              <a:t>Equals GROSS PROFIT	?</a:t>
            </a:r>
          </a:p>
          <a:p>
            <a:r>
              <a:rPr lang="en-GB" sz="1000" b="1" dirty="0"/>
              <a:t>Less     Other Operating </a:t>
            </a:r>
            <a:r>
              <a:rPr lang="en-GB" sz="1000" b="1" dirty="0" err="1"/>
              <a:t>exps</a:t>
            </a:r>
            <a:r>
              <a:rPr lang="en-GB" sz="1000" b="1" dirty="0"/>
              <a:t>         (100)</a:t>
            </a:r>
          </a:p>
          <a:p>
            <a:r>
              <a:rPr lang="en-GB" sz="1000" b="1" dirty="0"/>
              <a:t>Equals NET PROFIT                               ? </a:t>
            </a:r>
          </a:p>
          <a:p>
            <a:endParaRPr lang="en-GB" sz="1000" b="1" dirty="0"/>
          </a:p>
          <a:p>
            <a:r>
              <a:rPr lang="en-GB" sz="1000" b="1" dirty="0"/>
              <a:t>GPM = </a:t>
            </a:r>
            <a:r>
              <a:rPr lang="en-GB" sz="1000" b="1" u="sng" dirty="0"/>
              <a:t>GP</a:t>
            </a:r>
            <a:r>
              <a:rPr lang="en-GB" sz="1000" b="1" dirty="0"/>
              <a:t>       x100    NPM= </a:t>
            </a:r>
            <a:r>
              <a:rPr lang="en-GB" sz="1000" b="1" u="sng" dirty="0"/>
              <a:t>NP</a:t>
            </a:r>
            <a:r>
              <a:rPr lang="en-GB" sz="1000" b="1" dirty="0"/>
              <a:t>      x100 </a:t>
            </a:r>
          </a:p>
          <a:p>
            <a:r>
              <a:rPr lang="en-GB" sz="1000" b="1" dirty="0"/>
              <a:t>            Revenue                       Revenue </a:t>
            </a:r>
          </a:p>
          <a:p>
            <a:endParaRPr lang="en-GB" sz="1000" b="1" dirty="0"/>
          </a:p>
          <a:p>
            <a:r>
              <a:rPr lang="en-GB" sz="1000" b="1" dirty="0"/>
              <a:t>ARR = </a:t>
            </a:r>
            <a:r>
              <a:rPr lang="en-GB" sz="1000" b="1" u="sng" dirty="0"/>
              <a:t>Average Annual Profit   </a:t>
            </a:r>
            <a:r>
              <a:rPr lang="en-GB" sz="1000" b="1" dirty="0"/>
              <a:t>100</a:t>
            </a:r>
          </a:p>
          <a:p>
            <a:r>
              <a:rPr lang="en-GB" sz="1000" b="1" dirty="0"/>
              <a:t>            Cost Of Investment </a:t>
            </a:r>
          </a:p>
        </p:txBody>
      </p:sp>
      <p:sp>
        <p:nvSpPr>
          <p:cNvPr id="5" name="TextBox 4">
            <a:extLst>
              <a:ext uri="{FF2B5EF4-FFF2-40B4-BE49-F238E27FC236}">
                <a16:creationId xmlns:a16="http://schemas.microsoft.com/office/drawing/2014/main" id="{CD595D37-39CC-95F7-81A6-3EC0790D3FBC}"/>
              </a:ext>
            </a:extLst>
          </p:cNvPr>
          <p:cNvSpPr txBox="1"/>
          <p:nvPr/>
        </p:nvSpPr>
        <p:spPr>
          <a:xfrm>
            <a:off x="8455340" y="1634491"/>
            <a:ext cx="1884045" cy="246221"/>
          </a:xfrm>
          <a:prstGeom prst="rect">
            <a:avLst/>
          </a:prstGeom>
          <a:solidFill>
            <a:schemeClr val="bg1">
              <a:lumMod val="95000"/>
            </a:schemeClr>
          </a:solidFill>
        </p:spPr>
        <p:txBody>
          <a:bodyPr wrap="square" rtlCol="0">
            <a:spAutoFit/>
          </a:bodyPr>
          <a:lstStyle/>
          <a:p>
            <a:r>
              <a:rPr lang="en-GB" sz="1000" dirty="0"/>
              <a:t>RELATIONSHIP WITH SUPPLIERS </a:t>
            </a:r>
          </a:p>
        </p:txBody>
      </p:sp>
      <p:sp>
        <p:nvSpPr>
          <p:cNvPr id="15" name="TextBox 14">
            <a:extLst>
              <a:ext uri="{FF2B5EF4-FFF2-40B4-BE49-F238E27FC236}">
                <a16:creationId xmlns:a16="http://schemas.microsoft.com/office/drawing/2014/main" id="{1C026C74-0FAC-5EF9-E261-1D2230427E84}"/>
              </a:ext>
            </a:extLst>
          </p:cNvPr>
          <p:cNvSpPr txBox="1"/>
          <p:nvPr/>
        </p:nvSpPr>
        <p:spPr>
          <a:xfrm>
            <a:off x="10448925" y="1682116"/>
            <a:ext cx="1514474" cy="246221"/>
          </a:xfrm>
          <a:prstGeom prst="rect">
            <a:avLst/>
          </a:prstGeom>
          <a:solidFill>
            <a:schemeClr val="bg1">
              <a:lumMod val="95000"/>
            </a:schemeClr>
          </a:solidFill>
        </p:spPr>
        <p:txBody>
          <a:bodyPr wrap="square" rtlCol="0">
            <a:spAutoFit/>
          </a:bodyPr>
          <a:lstStyle/>
          <a:p>
            <a:r>
              <a:rPr lang="en-GB" sz="1000" dirty="0"/>
              <a:t>INVESTMENT PRPOSALS </a:t>
            </a:r>
          </a:p>
        </p:txBody>
      </p:sp>
      <p:sp>
        <p:nvSpPr>
          <p:cNvPr id="16" name="TextBox 15">
            <a:extLst>
              <a:ext uri="{FF2B5EF4-FFF2-40B4-BE49-F238E27FC236}">
                <a16:creationId xmlns:a16="http://schemas.microsoft.com/office/drawing/2014/main" id="{036D1DA1-6632-C147-8119-6790AAEBD3AA}"/>
              </a:ext>
            </a:extLst>
          </p:cNvPr>
          <p:cNvSpPr txBox="1"/>
          <p:nvPr/>
        </p:nvSpPr>
        <p:spPr>
          <a:xfrm>
            <a:off x="11106150" y="1257300"/>
            <a:ext cx="1013460" cy="400110"/>
          </a:xfrm>
          <a:prstGeom prst="rect">
            <a:avLst/>
          </a:prstGeom>
          <a:solidFill>
            <a:schemeClr val="bg2"/>
          </a:solidFill>
        </p:spPr>
        <p:txBody>
          <a:bodyPr wrap="square" rtlCol="0">
            <a:spAutoFit/>
          </a:bodyPr>
          <a:lstStyle/>
          <a:p>
            <a:r>
              <a:rPr lang="en-GB" sz="1000" dirty="0"/>
              <a:t>ECONOMIES OF SCALE </a:t>
            </a:r>
          </a:p>
        </p:txBody>
      </p:sp>
      <p:sp>
        <p:nvSpPr>
          <p:cNvPr id="17" name="TextBox 16">
            <a:extLst>
              <a:ext uri="{FF2B5EF4-FFF2-40B4-BE49-F238E27FC236}">
                <a16:creationId xmlns:a16="http://schemas.microsoft.com/office/drawing/2014/main" id="{63DB03AF-A109-D668-A92D-0BDC18369503}"/>
              </a:ext>
            </a:extLst>
          </p:cNvPr>
          <p:cNvSpPr txBox="1"/>
          <p:nvPr/>
        </p:nvSpPr>
        <p:spPr>
          <a:xfrm>
            <a:off x="9534525" y="1964057"/>
            <a:ext cx="2585085" cy="2246769"/>
          </a:xfrm>
          <a:prstGeom prst="rect">
            <a:avLst/>
          </a:prstGeom>
          <a:noFill/>
          <a:ln>
            <a:solidFill>
              <a:schemeClr val="tx1"/>
            </a:solidFill>
          </a:ln>
        </p:spPr>
        <p:txBody>
          <a:bodyPr wrap="square" rtlCol="0">
            <a:spAutoFit/>
          </a:bodyPr>
          <a:lstStyle/>
          <a:p>
            <a:r>
              <a:rPr lang="en-GB" sz="1000" b="1" dirty="0"/>
              <a:t>Understanding Business Performance</a:t>
            </a:r>
          </a:p>
          <a:p>
            <a:endParaRPr lang="en-GB" sz="1000" b="1" dirty="0"/>
          </a:p>
          <a:p>
            <a:r>
              <a:rPr lang="en-GB" sz="1000" b="1" dirty="0"/>
              <a:t>Give the use  &amp; limitations of each: </a:t>
            </a:r>
          </a:p>
          <a:p>
            <a:endParaRPr lang="en-GB" sz="1000" b="1" dirty="0"/>
          </a:p>
          <a:p>
            <a:pPr marL="171450" indent="-171450">
              <a:buFont typeface="Wingdings" panose="05000000000000000000" pitchFamily="2" charset="2"/>
              <a:buChar char="Ø"/>
            </a:pPr>
            <a:r>
              <a:rPr lang="en-GB" sz="1000" b="1" dirty="0"/>
              <a:t>Line graphs, bar charts &amp; Pie charts </a:t>
            </a:r>
          </a:p>
          <a:p>
            <a:pPr marL="171450" indent="-171450">
              <a:buFont typeface="Wingdings" panose="05000000000000000000" pitchFamily="2" charset="2"/>
              <a:buChar char="Ø"/>
            </a:pPr>
            <a:endParaRPr lang="en-GB" sz="1000" b="1" dirty="0"/>
          </a:p>
          <a:p>
            <a:pPr marL="171450" indent="-171450">
              <a:buFont typeface="Wingdings" panose="05000000000000000000" pitchFamily="2" charset="2"/>
              <a:buChar char="Ø"/>
            </a:pPr>
            <a:endParaRPr lang="en-GB" sz="1000" b="1" dirty="0"/>
          </a:p>
          <a:p>
            <a:pPr marL="171450" indent="-171450">
              <a:buFont typeface="Wingdings" panose="05000000000000000000" pitchFamily="2" charset="2"/>
              <a:buChar char="Ø"/>
            </a:pPr>
            <a:r>
              <a:rPr lang="en-GB" sz="1000" b="1" dirty="0"/>
              <a:t>Financial data </a:t>
            </a:r>
          </a:p>
          <a:p>
            <a:pPr marL="171450" indent="-171450">
              <a:buFont typeface="Wingdings" panose="05000000000000000000" pitchFamily="2" charset="2"/>
              <a:buChar char="Ø"/>
            </a:pPr>
            <a:endParaRPr lang="en-GB" sz="1000" b="1" dirty="0"/>
          </a:p>
          <a:p>
            <a:pPr marL="171450" indent="-171450">
              <a:buFont typeface="Wingdings" panose="05000000000000000000" pitchFamily="2" charset="2"/>
              <a:buChar char="Ø"/>
            </a:pPr>
            <a:endParaRPr lang="en-GB" sz="1000" b="1" dirty="0"/>
          </a:p>
          <a:p>
            <a:pPr marL="171450" indent="-171450">
              <a:buFont typeface="Wingdings" panose="05000000000000000000" pitchFamily="2" charset="2"/>
              <a:buChar char="Ø"/>
            </a:pPr>
            <a:r>
              <a:rPr lang="en-GB" sz="1000" b="1" dirty="0"/>
              <a:t>Marketing data</a:t>
            </a:r>
          </a:p>
          <a:p>
            <a:pPr marL="171450" indent="-171450">
              <a:buFont typeface="Wingdings" panose="05000000000000000000" pitchFamily="2" charset="2"/>
              <a:buChar char="Ø"/>
            </a:pPr>
            <a:endParaRPr lang="en-GB" sz="1000" b="1" dirty="0"/>
          </a:p>
          <a:p>
            <a:pPr marL="171450" indent="-171450">
              <a:buFont typeface="Wingdings" panose="05000000000000000000" pitchFamily="2" charset="2"/>
              <a:buChar char="Ø"/>
            </a:pPr>
            <a:endParaRPr lang="en-GB" sz="1000" b="1" dirty="0"/>
          </a:p>
          <a:p>
            <a:pPr marL="171450" indent="-171450">
              <a:buFont typeface="Wingdings" panose="05000000000000000000" pitchFamily="2" charset="2"/>
              <a:buChar char="Ø"/>
            </a:pPr>
            <a:r>
              <a:rPr lang="en-GB" sz="1000" b="1" dirty="0"/>
              <a:t>Market Data </a:t>
            </a:r>
          </a:p>
        </p:txBody>
      </p:sp>
    </p:spTree>
    <p:extLst>
      <p:ext uri="{BB962C8B-B14F-4D97-AF65-F5344CB8AC3E}">
        <p14:creationId xmlns:p14="http://schemas.microsoft.com/office/powerpoint/2010/main" val="2376215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9DDAD-F8D6-A57C-ED26-BC96D8BAE04D}"/>
              </a:ext>
            </a:extLst>
          </p:cNvPr>
          <p:cNvSpPr>
            <a:spLocks noGrp="1"/>
          </p:cNvSpPr>
          <p:nvPr>
            <p:ph type="ctrTitle"/>
          </p:nvPr>
        </p:nvSpPr>
        <p:spPr>
          <a:xfrm>
            <a:off x="5722618" y="55246"/>
            <a:ext cx="3421382" cy="411480"/>
          </a:xfrm>
          <a:ln>
            <a:solidFill>
              <a:schemeClr val="tx1"/>
            </a:solidFill>
          </a:ln>
        </p:spPr>
        <p:txBody>
          <a:bodyPr>
            <a:noAutofit/>
          </a:bodyPr>
          <a:lstStyle/>
          <a:p>
            <a:pPr algn="l"/>
            <a:r>
              <a:rPr lang="en-GB" sz="1400" b="1" dirty="0"/>
              <a:t>THEME2 BUILDING A BUSINESS 2</a:t>
            </a:r>
          </a:p>
        </p:txBody>
      </p:sp>
      <p:sp>
        <p:nvSpPr>
          <p:cNvPr id="6" name="TextBox 5">
            <a:extLst>
              <a:ext uri="{FF2B5EF4-FFF2-40B4-BE49-F238E27FC236}">
                <a16:creationId xmlns:a16="http://schemas.microsoft.com/office/drawing/2014/main" id="{1F2D57DB-E6C5-65F5-DF86-D3E49A613FFE}"/>
              </a:ext>
            </a:extLst>
          </p:cNvPr>
          <p:cNvSpPr txBox="1"/>
          <p:nvPr/>
        </p:nvSpPr>
        <p:spPr>
          <a:xfrm>
            <a:off x="129540" y="55245"/>
            <a:ext cx="3093720" cy="400110"/>
          </a:xfrm>
          <a:prstGeom prst="rect">
            <a:avLst/>
          </a:prstGeom>
          <a:noFill/>
          <a:ln>
            <a:solidFill>
              <a:schemeClr val="tx1"/>
            </a:solidFill>
          </a:ln>
        </p:spPr>
        <p:txBody>
          <a:bodyPr wrap="square" rtlCol="0">
            <a:spAutoFit/>
          </a:bodyPr>
          <a:lstStyle/>
          <a:p>
            <a:r>
              <a:rPr lang="en-GB" sz="1000" b="1" dirty="0"/>
              <a:t>Making Marketing Decisions – The Marketing department create demand</a:t>
            </a:r>
            <a:endParaRPr lang="en-GB" dirty="0"/>
          </a:p>
        </p:txBody>
      </p:sp>
      <p:sp>
        <p:nvSpPr>
          <p:cNvPr id="33" name="TextBox 32">
            <a:extLst>
              <a:ext uri="{FF2B5EF4-FFF2-40B4-BE49-F238E27FC236}">
                <a16:creationId xmlns:a16="http://schemas.microsoft.com/office/drawing/2014/main" id="{4467CDC6-1BD6-0F1E-F921-B8F95DF9C4BA}"/>
              </a:ext>
            </a:extLst>
          </p:cNvPr>
          <p:cNvSpPr txBox="1"/>
          <p:nvPr/>
        </p:nvSpPr>
        <p:spPr>
          <a:xfrm>
            <a:off x="9248775" y="80248"/>
            <a:ext cx="2859405" cy="2554545"/>
          </a:xfrm>
          <a:prstGeom prst="rect">
            <a:avLst/>
          </a:prstGeom>
          <a:solidFill>
            <a:schemeClr val="bg1"/>
          </a:solidFill>
          <a:ln>
            <a:solidFill>
              <a:schemeClr val="tx1"/>
            </a:solidFill>
          </a:ln>
        </p:spPr>
        <p:txBody>
          <a:bodyPr wrap="square" rtlCol="0">
            <a:spAutoFit/>
          </a:bodyPr>
          <a:lstStyle/>
          <a:p>
            <a:r>
              <a:rPr lang="en-GB" sz="1000" b="1" dirty="0"/>
              <a:t>PLACE</a:t>
            </a:r>
          </a:p>
          <a:p>
            <a:endParaRPr lang="en-GB" sz="1000" b="1" dirty="0"/>
          </a:p>
          <a:p>
            <a:r>
              <a:rPr lang="en-GB" sz="1000" b="1" dirty="0"/>
              <a:t>What are the 3 main methods of distribution?</a:t>
            </a:r>
          </a:p>
          <a:p>
            <a:r>
              <a:rPr lang="en-GB" sz="1000" b="1" dirty="0"/>
              <a:t>&amp; what are the advantages &amp; disadvantages of each method? </a:t>
            </a:r>
          </a:p>
          <a:p>
            <a:endParaRPr lang="en-GB" sz="1000" b="1" dirty="0"/>
          </a:p>
          <a:p>
            <a:r>
              <a:rPr lang="en-GB" sz="1000" b="1" dirty="0"/>
              <a:t>		Ads &amp; disads </a:t>
            </a:r>
          </a:p>
          <a:p>
            <a:pPr marL="171450" indent="-171450">
              <a:buFont typeface="Arial" panose="020B0604020202020204" pitchFamily="34" charset="0"/>
              <a:buChar char="•"/>
            </a:pPr>
            <a:r>
              <a:rPr lang="en-GB" sz="1000" b="1" dirty="0"/>
              <a:t>Direct</a:t>
            </a:r>
          </a:p>
          <a:p>
            <a:pPr marL="171450" indent="-171450">
              <a:buFont typeface="Arial" panose="020B0604020202020204" pitchFamily="34" charset="0"/>
              <a:buChar char="•"/>
            </a:pPr>
            <a:endParaRPr lang="en-GB" sz="1000" b="1" dirty="0"/>
          </a:p>
          <a:p>
            <a:pPr marL="171450" indent="-171450">
              <a:buFont typeface="Arial" panose="020B0604020202020204" pitchFamily="34" charset="0"/>
              <a:buChar char="•"/>
            </a:pPr>
            <a:endParaRPr lang="en-GB" sz="1000" b="1" dirty="0"/>
          </a:p>
          <a:p>
            <a:pPr marL="171450" indent="-171450">
              <a:buFont typeface="Arial" panose="020B0604020202020204" pitchFamily="34" charset="0"/>
              <a:buChar char="•"/>
            </a:pPr>
            <a:r>
              <a:rPr lang="en-GB" sz="1000" b="1" dirty="0"/>
              <a:t>Retailer</a:t>
            </a:r>
          </a:p>
          <a:p>
            <a:pPr marL="171450" indent="-171450">
              <a:buFont typeface="Arial" panose="020B0604020202020204" pitchFamily="34" charset="0"/>
              <a:buChar char="•"/>
            </a:pPr>
            <a:endParaRPr lang="en-GB" sz="1000" b="1" dirty="0"/>
          </a:p>
          <a:p>
            <a:pPr marL="171450" indent="-171450">
              <a:buFont typeface="Arial" panose="020B0604020202020204" pitchFamily="34" charset="0"/>
              <a:buChar char="•"/>
            </a:pPr>
            <a:endParaRPr lang="en-GB" sz="1000" b="1" dirty="0"/>
          </a:p>
          <a:p>
            <a:pPr marL="171450" indent="-171450">
              <a:buFont typeface="Arial" panose="020B0604020202020204" pitchFamily="34" charset="0"/>
              <a:buChar char="•"/>
            </a:pPr>
            <a:r>
              <a:rPr lang="en-GB" sz="1000" b="1" dirty="0"/>
              <a:t>E-tailer </a:t>
            </a:r>
          </a:p>
          <a:p>
            <a:endParaRPr lang="en-GB" sz="1000" dirty="0"/>
          </a:p>
          <a:p>
            <a:r>
              <a:rPr lang="en-GB" sz="1000" dirty="0"/>
              <a:t> </a:t>
            </a:r>
          </a:p>
        </p:txBody>
      </p:sp>
      <p:sp>
        <p:nvSpPr>
          <p:cNvPr id="36" name="TextBox 35">
            <a:extLst>
              <a:ext uri="{FF2B5EF4-FFF2-40B4-BE49-F238E27FC236}">
                <a16:creationId xmlns:a16="http://schemas.microsoft.com/office/drawing/2014/main" id="{47ADFC16-85BA-1150-B88F-0C5AC8E814CE}"/>
              </a:ext>
            </a:extLst>
          </p:cNvPr>
          <p:cNvSpPr txBox="1"/>
          <p:nvPr/>
        </p:nvSpPr>
        <p:spPr>
          <a:xfrm>
            <a:off x="131445" y="401984"/>
            <a:ext cx="3093721" cy="6401753"/>
          </a:xfrm>
          <a:prstGeom prst="rect">
            <a:avLst/>
          </a:prstGeom>
          <a:noFill/>
          <a:ln>
            <a:solidFill>
              <a:schemeClr val="tx1"/>
            </a:solidFill>
          </a:ln>
        </p:spPr>
        <p:txBody>
          <a:bodyPr wrap="square" rtlCol="0">
            <a:spAutoFit/>
          </a:bodyPr>
          <a:lstStyle/>
          <a:p>
            <a:r>
              <a:rPr lang="en-GB" sz="1000" b="1" dirty="0"/>
              <a:t>PRODUCT- needs to match TARGET MARKET so identify the priorities of target customers: </a:t>
            </a:r>
          </a:p>
          <a:p>
            <a:r>
              <a:rPr lang="en-GB" sz="1000" b="1" dirty="0"/>
              <a:t>THE DESIGN MIX </a:t>
            </a:r>
          </a:p>
          <a:p>
            <a:endParaRPr lang="en-GB" sz="1000" b="1" dirty="0"/>
          </a:p>
          <a:p>
            <a:endParaRPr lang="en-GB" sz="1000" b="1" dirty="0"/>
          </a:p>
          <a:p>
            <a:endParaRPr lang="en-GB" sz="1000" b="1" dirty="0"/>
          </a:p>
          <a:p>
            <a:endParaRPr lang="en-GB" sz="1000" b="1" dirty="0"/>
          </a:p>
          <a:p>
            <a:r>
              <a:rPr lang="en-GB" sz="1000" b="1" dirty="0"/>
              <a:t> </a:t>
            </a:r>
          </a:p>
          <a:p>
            <a:endParaRPr lang="en-GB" sz="1000" dirty="0"/>
          </a:p>
          <a:p>
            <a:r>
              <a:rPr lang="en-GB" sz="1000" dirty="0"/>
              <a:t>Helps the business make decisions in what mix of the 3 priorities its target market expects to see from the product. </a:t>
            </a:r>
          </a:p>
          <a:p>
            <a:endParaRPr lang="en-GB" sz="1000" dirty="0"/>
          </a:p>
          <a:p>
            <a:r>
              <a:rPr lang="en-GB" sz="1000" b="1" dirty="0"/>
              <a:t>PRODUCT DIFFERENTIATION</a:t>
            </a:r>
          </a:p>
          <a:p>
            <a:r>
              <a:rPr lang="en-GB" sz="1000" dirty="0"/>
              <a:t>How could you make your product seem different from rivals? </a:t>
            </a:r>
          </a:p>
          <a:p>
            <a:r>
              <a:rPr lang="en-GB" sz="1000" dirty="0"/>
              <a:t>*</a:t>
            </a:r>
          </a:p>
          <a:p>
            <a:r>
              <a:rPr lang="en-GB" sz="1000" dirty="0"/>
              <a:t>*</a:t>
            </a:r>
          </a:p>
          <a:p>
            <a:r>
              <a:rPr lang="en-GB" sz="1000" dirty="0"/>
              <a:t>*</a:t>
            </a:r>
          </a:p>
          <a:p>
            <a:r>
              <a:rPr lang="en-GB" sz="1000" dirty="0"/>
              <a:t>*</a:t>
            </a:r>
          </a:p>
          <a:p>
            <a:r>
              <a:rPr lang="en-GB" sz="1000" dirty="0"/>
              <a:t>*</a:t>
            </a:r>
          </a:p>
          <a:p>
            <a:r>
              <a:rPr lang="en-GB" sz="1000" dirty="0"/>
              <a:t>*</a:t>
            </a:r>
          </a:p>
          <a:p>
            <a:r>
              <a:rPr lang="en-GB" sz="1000" dirty="0"/>
              <a:t>*</a:t>
            </a:r>
          </a:p>
          <a:p>
            <a:pPr marL="171450" indent="-171450">
              <a:buFont typeface="Wingdings" panose="05000000000000000000" pitchFamily="2" charset="2"/>
              <a:buChar char="q"/>
            </a:pPr>
            <a:r>
              <a:rPr lang="en-GB" sz="1000" dirty="0"/>
              <a:t>Will this help develop loyalty? </a:t>
            </a:r>
          </a:p>
          <a:p>
            <a:endParaRPr lang="en-GB" sz="1000" dirty="0"/>
          </a:p>
          <a:p>
            <a:pPr marL="171450" indent="-171450">
              <a:buFont typeface="Wingdings" panose="05000000000000000000" pitchFamily="2" charset="2"/>
              <a:buChar char="q"/>
            </a:pPr>
            <a:r>
              <a:rPr lang="en-GB" sz="1000" dirty="0"/>
              <a:t>Will tis  give you freedom over your price? </a:t>
            </a:r>
          </a:p>
          <a:p>
            <a:pPr marL="171450" indent="-171450">
              <a:buFont typeface="Wingdings" panose="05000000000000000000" pitchFamily="2" charset="2"/>
              <a:buChar char="q"/>
            </a:pPr>
            <a:endParaRPr lang="en-GB" sz="1000" dirty="0"/>
          </a:p>
          <a:p>
            <a:r>
              <a:rPr lang="en-GB" sz="1000" b="1" dirty="0"/>
              <a:t>THE PRODUCT LIFE CYCLE </a:t>
            </a:r>
          </a:p>
          <a:p>
            <a:r>
              <a:rPr lang="en-GB" sz="1000" dirty="0"/>
              <a:t>Label the axes  &amp; stages: </a:t>
            </a:r>
          </a:p>
          <a:p>
            <a:pPr marL="171450" indent="-171450">
              <a:buFont typeface="Wingdings" panose="05000000000000000000" pitchFamily="2" charset="2"/>
              <a:buChar char="q"/>
            </a:pPr>
            <a:endParaRPr lang="en-GB" sz="1000" dirty="0"/>
          </a:p>
          <a:p>
            <a:pPr marL="171450" indent="-171450">
              <a:buFont typeface="Wingdings" panose="05000000000000000000" pitchFamily="2" charset="2"/>
              <a:buChar char="q"/>
            </a:pPr>
            <a:endParaRPr lang="en-GB" sz="1000" dirty="0"/>
          </a:p>
          <a:p>
            <a:pPr marL="171450" indent="-171450">
              <a:buFont typeface="Wingdings" panose="05000000000000000000" pitchFamily="2" charset="2"/>
              <a:buChar char="q"/>
            </a:pPr>
            <a:endParaRPr lang="en-GB" sz="1000" dirty="0"/>
          </a:p>
          <a:p>
            <a:pPr marL="171450" indent="-171450">
              <a:buFont typeface="Wingdings" panose="05000000000000000000" pitchFamily="2" charset="2"/>
              <a:buChar char="q"/>
            </a:pPr>
            <a:endParaRPr lang="en-GB" sz="1000" dirty="0"/>
          </a:p>
          <a:p>
            <a:pPr marL="171450" indent="-171450">
              <a:buFont typeface="Wingdings" panose="05000000000000000000" pitchFamily="2" charset="2"/>
              <a:buChar char="q"/>
            </a:pPr>
            <a:endParaRPr lang="en-GB" sz="1000" dirty="0"/>
          </a:p>
          <a:p>
            <a:pPr marL="171450" indent="-171450">
              <a:buFont typeface="Wingdings" panose="05000000000000000000" pitchFamily="2" charset="2"/>
              <a:buChar char="q"/>
            </a:pPr>
            <a:endParaRPr lang="en-GB" sz="1000" dirty="0"/>
          </a:p>
          <a:p>
            <a:endParaRPr lang="en-GB" sz="1000" dirty="0"/>
          </a:p>
          <a:p>
            <a:endParaRPr lang="en-GB" sz="1000" dirty="0"/>
          </a:p>
          <a:p>
            <a:pPr marL="171450" indent="-171450">
              <a:buFont typeface="Wingdings" panose="05000000000000000000" pitchFamily="2" charset="2"/>
              <a:buChar char="q"/>
            </a:pPr>
            <a:r>
              <a:rPr lang="en-GB" sz="1000" dirty="0"/>
              <a:t>Why is the mature stage so important ?</a:t>
            </a:r>
          </a:p>
          <a:p>
            <a:pPr marL="171450" indent="-171450">
              <a:buFont typeface="Wingdings" panose="05000000000000000000" pitchFamily="2" charset="2"/>
              <a:buChar char="q"/>
            </a:pPr>
            <a:endParaRPr lang="en-GB" sz="1000" dirty="0"/>
          </a:p>
          <a:p>
            <a:pPr marL="171450" indent="-171450">
              <a:buFont typeface="Wingdings" panose="05000000000000000000" pitchFamily="2" charset="2"/>
              <a:buChar char="q"/>
            </a:pPr>
            <a:r>
              <a:rPr lang="en-GB" sz="1000" dirty="0"/>
              <a:t>Which extension strategies could help a business?</a:t>
            </a:r>
          </a:p>
        </p:txBody>
      </p:sp>
      <p:sp>
        <p:nvSpPr>
          <p:cNvPr id="37" name="TextBox 36">
            <a:extLst>
              <a:ext uri="{FF2B5EF4-FFF2-40B4-BE49-F238E27FC236}">
                <a16:creationId xmlns:a16="http://schemas.microsoft.com/office/drawing/2014/main" id="{5C2D6A83-072F-6567-A587-7B3D40B69DDB}"/>
              </a:ext>
            </a:extLst>
          </p:cNvPr>
          <p:cNvSpPr txBox="1"/>
          <p:nvPr/>
        </p:nvSpPr>
        <p:spPr>
          <a:xfrm>
            <a:off x="3297555" y="53340"/>
            <a:ext cx="2409823" cy="3477875"/>
          </a:xfrm>
          <a:prstGeom prst="rect">
            <a:avLst/>
          </a:prstGeom>
          <a:noFill/>
          <a:ln>
            <a:solidFill>
              <a:schemeClr val="tx1"/>
            </a:solidFill>
          </a:ln>
        </p:spPr>
        <p:txBody>
          <a:bodyPr wrap="square" rtlCol="0">
            <a:spAutoFit/>
          </a:bodyPr>
          <a:lstStyle/>
          <a:p>
            <a:r>
              <a:rPr lang="en-GB" sz="1000" b="1" dirty="0"/>
              <a:t>PRICING STRATEGIES</a:t>
            </a:r>
          </a:p>
          <a:p>
            <a:endParaRPr lang="en-GB" sz="1000" b="1" dirty="0"/>
          </a:p>
          <a:p>
            <a:r>
              <a:rPr lang="en-GB" sz="1000" b="1" dirty="0"/>
              <a:t>How do the following influence prices?</a:t>
            </a:r>
          </a:p>
          <a:p>
            <a:pPr marL="171450" indent="-171450">
              <a:buFont typeface="Courier New" panose="02070309020205020404" pitchFamily="49" charset="0"/>
              <a:buChar char="o"/>
            </a:pPr>
            <a:r>
              <a:rPr lang="en-GB" sz="1000" b="1" dirty="0"/>
              <a:t>Technology</a:t>
            </a:r>
          </a:p>
          <a:p>
            <a:pPr marL="171450" indent="-171450">
              <a:buFont typeface="Courier New" panose="02070309020205020404" pitchFamily="49" charset="0"/>
              <a:buChar char="o"/>
            </a:pPr>
            <a:endParaRPr lang="en-GB" sz="1000" b="1" dirty="0"/>
          </a:p>
          <a:p>
            <a:pPr marL="171450" indent="-171450">
              <a:buFont typeface="Courier New" panose="02070309020205020404" pitchFamily="49" charset="0"/>
              <a:buChar char="o"/>
            </a:pPr>
            <a:r>
              <a:rPr lang="en-GB" sz="1000" b="1" dirty="0"/>
              <a:t>Competition</a:t>
            </a:r>
          </a:p>
          <a:p>
            <a:pPr marL="171450" indent="-171450">
              <a:buFont typeface="Courier New" panose="02070309020205020404" pitchFamily="49" charset="0"/>
              <a:buChar char="o"/>
            </a:pPr>
            <a:endParaRPr lang="en-GB" sz="1000" b="1" dirty="0"/>
          </a:p>
          <a:p>
            <a:pPr marL="171450" indent="-171450">
              <a:buFont typeface="Courier New" panose="02070309020205020404" pitchFamily="49" charset="0"/>
              <a:buChar char="o"/>
            </a:pPr>
            <a:r>
              <a:rPr lang="en-GB" sz="1000" b="1" dirty="0"/>
              <a:t>Market Segments</a:t>
            </a:r>
          </a:p>
          <a:p>
            <a:pPr marL="171450" indent="-171450">
              <a:buFont typeface="Courier New" panose="02070309020205020404" pitchFamily="49" charset="0"/>
              <a:buChar char="o"/>
            </a:pPr>
            <a:endParaRPr lang="en-GB" sz="1000" b="1" dirty="0"/>
          </a:p>
          <a:p>
            <a:pPr marL="171450" indent="-171450">
              <a:buFont typeface="Courier New" panose="02070309020205020404" pitchFamily="49" charset="0"/>
              <a:buChar char="o"/>
            </a:pPr>
            <a:r>
              <a:rPr lang="en-GB" sz="1000" b="1" dirty="0"/>
              <a:t>Product Life Cycle</a:t>
            </a:r>
          </a:p>
          <a:p>
            <a:pPr marL="171450" indent="-171450">
              <a:buFont typeface="Courier New" panose="02070309020205020404" pitchFamily="49" charset="0"/>
              <a:buChar char="o"/>
            </a:pPr>
            <a:endParaRPr lang="en-GB" sz="1000" b="1" dirty="0"/>
          </a:p>
          <a:p>
            <a:endParaRPr lang="en-GB" sz="1000" b="1" dirty="0"/>
          </a:p>
          <a:p>
            <a:r>
              <a:rPr lang="en-GB" sz="1000" b="1" dirty="0"/>
              <a:t>How will your price compare with your production volumes ? </a:t>
            </a:r>
          </a:p>
          <a:p>
            <a:endParaRPr lang="en-GB" sz="1000" b="1" dirty="0"/>
          </a:p>
          <a:p>
            <a:r>
              <a:rPr lang="en-GB" sz="1000" b="1" dirty="0"/>
              <a:t>What pricing strategies are you aware of? </a:t>
            </a:r>
          </a:p>
          <a:p>
            <a:endParaRPr lang="en-GB" sz="1000" b="1" dirty="0"/>
          </a:p>
          <a:p>
            <a:r>
              <a:rPr lang="en-GB" sz="1000" b="1" dirty="0"/>
              <a:t>How can changing the price affect volume?</a:t>
            </a:r>
          </a:p>
          <a:p>
            <a:endParaRPr lang="en-GB" sz="1000" b="1" dirty="0"/>
          </a:p>
          <a:p>
            <a:r>
              <a:rPr lang="en-GB" sz="1000" b="1" dirty="0"/>
              <a:t>How can changing eth price impact profit margin? </a:t>
            </a:r>
          </a:p>
        </p:txBody>
      </p:sp>
      <p:sp>
        <p:nvSpPr>
          <p:cNvPr id="38" name="TextBox 37">
            <a:extLst>
              <a:ext uri="{FF2B5EF4-FFF2-40B4-BE49-F238E27FC236}">
                <a16:creationId xmlns:a16="http://schemas.microsoft.com/office/drawing/2014/main" id="{B6F90260-71D9-D75B-916E-D413A6904ACD}"/>
              </a:ext>
            </a:extLst>
          </p:cNvPr>
          <p:cNvSpPr txBox="1"/>
          <p:nvPr/>
        </p:nvSpPr>
        <p:spPr>
          <a:xfrm>
            <a:off x="3276600" y="3640963"/>
            <a:ext cx="4429125" cy="3170099"/>
          </a:xfrm>
          <a:prstGeom prst="rect">
            <a:avLst/>
          </a:prstGeom>
          <a:noFill/>
          <a:ln>
            <a:solidFill>
              <a:schemeClr val="tx1"/>
            </a:solidFill>
          </a:ln>
        </p:spPr>
        <p:txBody>
          <a:bodyPr wrap="square" rtlCol="0">
            <a:spAutoFit/>
          </a:bodyPr>
          <a:lstStyle/>
          <a:p>
            <a:r>
              <a:rPr lang="en-GB" sz="1000" b="1" dirty="0"/>
              <a:t>PRMOTION</a:t>
            </a:r>
          </a:p>
          <a:p>
            <a:endParaRPr lang="en-GB" sz="1000" b="1" dirty="0"/>
          </a:p>
          <a:p>
            <a:r>
              <a:rPr lang="en-GB" sz="1000" b="1" dirty="0"/>
              <a:t>How do these link to Market segmentation? </a:t>
            </a:r>
            <a:endParaRPr lang="en-GB" sz="1000" dirty="0"/>
          </a:p>
          <a:p>
            <a:pPr marL="171450" indent="-171450">
              <a:buFont typeface="Wingdings" panose="05000000000000000000" pitchFamily="2" charset="2"/>
              <a:buChar char="q"/>
            </a:pPr>
            <a:r>
              <a:rPr lang="en-GB" sz="1000" dirty="0"/>
              <a:t>Advertising </a:t>
            </a:r>
          </a:p>
          <a:p>
            <a:pPr marL="171450" indent="-171450">
              <a:buFont typeface="Wingdings" panose="05000000000000000000" pitchFamily="2" charset="2"/>
              <a:buChar char="q"/>
            </a:pPr>
            <a:endParaRPr lang="en-GB" sz="1000" dirty="0"/>
          </a:p>
          <a:p>
            <a:pPr marL="171450" indent="-171450">
              <a:buFont typeface="Wingdings" panose="05000000000000000000" pitchFamily="2" charset="2"/>
              <a:buChar char="q"/>
            </a:pPr>
            <a:r>
              <a:rPr lang="en-GB" sz="1000" dirty="0"/>
              <a:t>Sponsorship</a:t>
            </a:r>
          </a:p>
          <a:p>
            <a:pPr marL="171450" indent="-171450">
              <a:buFont typeface="Wingdings" panose="05000000000000000000" pitchFamily="2" charset="2"/>
              <a:buChar char="q"/>
            </a:pPr>
            <a:endParaRPr lang="en-GB" sz="1000" dirty="0"/>
          </a:p>
          <a:p>
            <a:pPr marL="171450" indent="-171450">
              <a:buFont typeface="Wingdings" panose="05000000000000000000" pitchFamily="2" charset="2"/>
              <a:buChar char="q"/>
            </a:pPr>
            <a:r>
              <a:rPr lang="en-GB" sz="1000" dirty="0"/>
              <a:t>Branding</a:t>
            </a:r>
          </a:p>
          <a:p>
            <a:pPr marL="171450" indent="-171450">
              <a:buFont typeface="Wingdings" panose="05000000000000000000" pitchFamily="2" charset="2"/>
              <a:buChar char="q"/>
            </a:pPr>
            <a:endParaRPr lang="en-GB" sz="1000" dirty="0"/>
          </a:p>
          <a:p>
            <a:pPr marL="171450" indent="-171450">
              <a:buFont typeface="Wingdings" panose="05000000000000000000" pitchFamily="2" charset="2"/>
              <a:buChar char="q"/>
            </a:pPr>
            <a:r>
              <a:rPr lang="en-GB" sz="1000" dirty="0"/>
              <a:t>Product Trials</a:t>
            </a:r>
          </a:p>
          <a:p>
            <a:pPr marL="171450" indent="-171450">
              <a:buFont typeface="Wingdings" panose="05000000000000000000" pitchFamily="2" charset="2"/>
              <a:buChar char="q"/>
            </a:pPr>
            <a:endParaRPr lang="en-GB" sz="1000" dirty="0"/>
          </a:p>
          <a:p>
            <a:pPr marL="171450" indent="-171450">
              <a:buFont typeface="Wingdings" panose="05000000000000000000" pitchFamily="2" charset="2"/>
              <a:buChar char="q"/>
            </a:pPr>
            <a:r>
              <a:rPr lang="en-GB" sz="1000" dirty="0"/>
              <a:t>Special offers </a:t>
            </a:r>
          </a:p>
          <a:p>
            <a:pPr marL="171450" indent="-171450">
              <a:buFont typeface="Wingdings" panose="05000000000000000000" pitchFamily="2" charset="2"/>
              <a:buChar char="q"/>
            </a:pPr>
            <a:endParaRPr lang="en-GB" sz="1000" dirty="0"/>
          </a:p>
          <a:p>
            <a:r>
              <a:rPr lang="en-GB" sz="1000" b="1" dirty="0"/>
              <a:t>How can technology be used in Promotion?</a:t>
            </a:r>
          </a:p>
          <a:p>
            <a:pPr marL="171450" indent="-171450">
              <a:buFont typeface="Wingdings" panose="05000000000000000000" pitchFamily="2" charset="2"/>
              <a:buChar char="q"/>
            </a:pPr>
            <a:r>
              <a:rPr lang="en-GB" sz="1000" dirty="0"/>
              <a:t>Targeted online</a:t>
            </a:r>
          </a:p>
          <a:p>
            <a:pPr marL="171450" indent="-171450">
              <a:buFont typeface="Wingdings" panose="05000000000000000000" pitchFamily="2" charset="2"/>
              <a:buChar char="q"/>
            </a:pPr>
            <a:endParaRPr lang="en-GB" sz="1000" dirty="0"/>
          </a:p>
          <a:p>
            <a:pPr marL="171450" indent="-171450">
              <a:buFont typeface="Wingdings" panose="05000000000000000000" pitchFamily="2" charset="2"/>
              <a:buChar char="q"/>
            </a:pPr>
            <a:r>
              <a:rPr lang="en-GB" sz="1000" dirty="0"/>
              <a:t>Viral social media advertising</a:t>
            </a:r>
          </a:p>
          <a:p>
            <a:pPr marL="171450" indent="-171450">
              <a:buFont typeface="Wingdings" panose="05000000000000000000" pitchFamily="2" charset="2"/>
              <a:buChar char="q"/>
            </a:pPr>
            <a:endParaRPr lang="en-GB" sz="1000" dirty="0"/>
          </a:p>
          <a:p>
            <a:pPr marL="171450" indent="-171450">
              <a:buFont typeface="Wingdings" panose="05000000000000000000" pitchFamily="2" charset="2"/>
              <a:buChar char="q"/>
            </a:pPr>
            <a:r>
              <a:rPr lang="en-GB" sz="1000" dirty="0"/>
              <a:t>E- newsletters </a:t>
            </a:r>
          </a:p>
          <a:p>
            <a:endParaRPr lang="en-GB" sz="1000" dirty="0"/>
          </a:p>
        </p:txBody>
      </p:sp>
      <p:sp>
        <p:nvSpPr>
          <p:cNvPr id="7" name="Isosceles Triangle 6">
            <a:extLst>
              <a:ext uri="{FF2B5EF4-FFF2-40B4-BE49-F238E27FC236}">
                <a16:creationId xmlns:a16="http://schemas.microsoft.com/office/drawing/2014/main" id="{10EDDA84-3B4C-2368-B260-E91D2CFD2AD7}"/>
              </a:ext>
            </a:extLst>
          </p:cNvPr>
          <p:cNvSpPr/>
          <p:nvPr/>
        </p:nvSpPr>
        <p:spPr>
          <a:xfrm>
            <a:off x="1320165" y="1098754"/>
            <a:ext cx="788670" cy="685800"/>
          </a:xfrm>
          <a:prstGeom prst="triangl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2"/>
              </a:solidFill>
            </a:endParaRPr>
          </a:p>
        </p:txBody>
      </p:sp>
      <p:pic>
        <p:nvPicPr>
          <p:cNvPr id="10" name="Picture 9">
            <a:extLst>
              <a:ext uri="{FF2B5EF4-FFF2-40B4-BE49-F238E27FC236}">
                <a16:creationId xmlns:a16="http://schemas.microsoft.com/office/drawing/2014/main" id="{AED735A1-6958-48A7-E684-D8DCDF437B1B}"/>
              </a:ext>
            </a:extLst>
          </p:cNvPr>
          <p:cNvPicPr>
            <a:picLocks noChangeAspect="1"/>
          </p:cNvPicPr>
          <p:nvPr/>
        </p:nvPicPr>
        <p:blipFill>
          <a:blip r:embed="rId2"/>
          <a:stretch>
            <a:fillRect/>
          </a:stretch>
        </p:blipFill>
        <p:spPr>
          <a:xfrm>
            <a:off x="238125" y="4940783"/>
            <a:ext cx="1646519" cy="1100030"/>
          </a:xfrm>
          <a:prstGeom prst="rect">
            <a:avLst/>
          </a:prstGeom>
        </p:spPr>
      </p:pic>
      <p:pic>
        <p:nvPicPr>
          <p:cNvPr id="12" name="Picture 11">
            <a:extLst>
              <a:ext uri="{FF2B5EF4-FFF2-40B4-BE49-F238E27FC236}">
                <a16:creationId xmlns:a16="http://schemas.microsoft.com/office/drawing/2014/main" id="{34D6B994-5050-6294-3B84-5D00A72DE35D}"/>
              </a:ext>
            </a:extLst>
          </p:cNvPr>
          <p:cNvPicPr>
            <a:picLocks noChangeAspect="1"/>
          </p:cNvPicPr>
          <p:nvPr/>
        </p:nvPicPr>
        <p:blipFill>
          <a:blip r:embed="rId3">
            <a:duotone>
              <a:schemeClr val="bg2">
                <a:shade val="45000"/>
                <a:satMod val="135000"/>
              </a:schemeClr>
              <a:prstClr val="white"/>
            </a:duotone>
          </a:blip>
          <a:stretch>
            <a:fillRect/>
          </a:stretch>
        </p:blipFill>
        <p:spPr>
          <a:xfrm>
            <a:off x="5812153" y="479630"/>
            <a:ext cx="3331847" cy="2146136"/>
          </a:xfrm>
          <a:prstGeom prst="rect">
            <a:avLst/>
          </a:prstGeom>
        </p:spPr>
      </p:pic>
      <p:sp>
        <p:nvSpPr>
          <p:cNvPr id="13" name="TextBox 12">
            <a:extLst>
              <a:ext uri="{FF2B5EF4-FFF2-40B4-BE49-F238E27FC236}">
                <a16:creationId xmlns:a16="http://schemas.microsoft.com/office/drawing/2014/main" id="{8353AA7F-360B-6F18-1F15-56FE721B1458}"/>
              </a:ext>
            </a:extLst>
          </p:cNvPr>
          <p:cNvSpPr txBox="1"/>
          <p:nvPr/>
        </p:nvSpPr>
        <p:spPr>
          <a:xfrm>
            <a:off x="5779767" y="2743200"/>
            <a:ext cx="6328413" cy="861774"/>
          </a:xfrm>
          <a:prstGeom prst="rect">
            <a:avLst/>
          </a:prstGeom>
          <a:noFill/>
          <a:ln>
            <a:solidFill>
              <a:schemeClr val="tx1"/>
            </a:solidFill>
          </a:ln>
        </p:spPr>
        <p:txBody>
          <a:bodyPr wrap="square" rtlCol="0">
            <a:spAutoFit/>
          </a:bodyPr>
          <a:lstStyle/>
          <a:p>
            <a:r>
              <a:rPr lang="en-GB" sz="1000" b="1" dirty="0"/>
              <a:t>How has Monopoly used extension strategies &amp; technology over time?</a:t>
            </a:r>
          </a:p>
          <a:p>
            <a:endParaRPr lang="en-GB" sz="1000" b="1" dirty="0"/>
          </a:p>
          <a:p>
            <a:r>
              <a:rPr lang="en-GB" sz="1000" b="1" dirty="0"/>
              <a:t> </a:t>
            </a:r>
          </a:p>
          <a:p>
            <a:endParaRPr lang="en-GB" sz="1000" dirty="0"/>
          </a:p>
          <a:p>
            <a:endParaRPr lang="en-GB" sz="1000" dirty="0"/>
          </a:p>
        </p:txBody>
      </p:sp>
      <p:sp>
        <p:nvSpPr>
          <p:cNvPr id="14" name="TextBox 13">
            <a:extLst>
              <a:ext uri="{FF2B5EF4-FFF2-40B4-BE49-F238E27FC236}">
                <a16:creationId xmlns:a16="http://schemas.microsoft.com/office/drawing/2014/main" id="{939E4CDD-7CD4-8E1E-391C-AEF8F8DEDB15}"/>
              </a:ext>
            </a:extLst>
          </p:cNvPr>
          <p:cNvSpPr txBox="1"/>
          <p:nvPr/>
        </p:nvSpPr>
        <p:spPr>
          <a:xfrm>
            <a:off x="7800975" y="3660013"/>
            <a:ext cx="4307205" cy="3170099"/>
          </a:xfrm>
          <a:prstGeom prst="rect">
            <a:avLst/>
          </a:prstGeom>
          <a:noFill/>
          <a:ln>
            <a:solidFill>
              <a:schemeClr val="tx1"/>
            </a:solidFill>
          </a:ln>
        </p:spPr>
        <p:txBody>
          <a:bodyPr wrap="square" rtlCol="0">
            <a:spAutoFit/>
          </a:bodyPr>
          <a:lstStyle/>
          <a:p>
            <a:r>
              <a:rPr lang="en-GB" sz="1000" b="1" dirty="0"/>
              <a:t>USING THE MARKETING MIX TO MAKE BUSINESS DECISIONS </a:t>
            </a:r>
          </a:p>
          <a:p>
            <a:endParaRPr lang="en-GB" sz="1000" b="1" dirty="0"/>
          </a:p>
          <a:p>
            <a:r>
              <a:rPr lang="en-GB" sz="1000" b="1" dirty="0"/>
              <a:t>What is the impact if of each P on the other p’s? </a:t>
            </a:r>
            <a:endParaRPr lang="en-GB" sz="1000" dirty="0"/>
          </a:p>
          <a:p>
            <a:pPr marL="171450" indent="-171450">
              <a:buFont typeface="Wingdings" panose="05000000000000000000" pitchFamily="2" charset="2"/>
              <a:buChar char="q"/>
            </a:pPr>
            <a:endParaRPr lang="en-GB" sz="1000" dirty="0"/>
          </a:p>
          <a:p>
            <a:pPr marL="171450" indent="-171450">
              <a:buFont typeface="Wingdings" panose="05000000000000000000" pitchFamily="2" charset="2"/>
              <a:buChar char="q"/>
            </a:pPr>
            <a:r>
              <a:rPr lang="en-GB" sz="1000" dirty="0"/>
              <a:t>Product</a:t>
            </a:r>
          </a:p>
          <a:p>
            <a:pPr marL="171450" indent="-171450">
              <a:buFont typeface="Wingdings" panose="05000000000000000000" pitchFamily="2" charset="2"/>
              <a:buChar char="q"/>
            </a:pPr>
            <a:endParaRPr lang="en-GB" sz="1000" dirty="0"/>
          </a:p>
          <a:p>
            <a:pPr marL="171450" indent="-171450">
              <a:buFont typeface="Wingdings" panose="05000000000000000000" pitchFamily="2" charset="2"/>
              <a:buChar char="q"/>
            </a:pPr>
            <a:r>
              <a:rPr lang="en-GB" sz="1000" dirty="0"/>
              <a:t>Price</a:t>
            </a:r>
          </a:p>
          <a:p>
            <a:pPr marL="171450" indent="-171450">
              <a:buFont typeface="Wingdings" panose="05000000000000000000" pitchFamily="2" charset="2"/>
              <a:buChar char="q"/>
            </a:pPr>
            <a:endParaRPr lang="en-GB" sz="1000" dirty="0"/>
          </a:p>
          <a:p>
            <a:pPr marL="171450" indent="-171450">
              <a:buFont typeface="Wingdings" panose="05000000000000000000" pitchFamily="2" charset="2"/>
              <a:buChar char="q"/>
            </a:pPr>
            <a:r>
              <a:rPr lang="en-GB" sz="1000" dirty="0"/>
              <a:t>Promotion</a:t>
            </a:r>
          </a:p>
          <a:p>
            <a:pPr marL="171450" indent="-171450">
              <a:buFont typeface="Wingdings" panose="05000000000000000000" pitchFamily="2" charset="2"/>
              <a:buChar char="q"/>
            </a:pPr>
            <a:endParaRPr lang="en-GB" sz="1000" dirty="0"/>
          </a:p>
          <a:p>
            <a:pPr marL="171450" indent="-171450">
              <a:buFont typeface="Wingdings" panose="05000000000000000000" pitchFamily="2" charset="2"/>
              <a:buChar char="q"/>
            </a:pPr>
            <a:r>
              <a:rPr lang="en-GB" sz="1000" dirty="0"/>
              <a:t>Place  </a:t>
            </a:r>
          </a:p>
          <a:p>
            <a:pPr marL="171450" indent="-171450">
              <a:buFont typeface="Wingdings" panose="05000000000000000000" pitchFamily="2" charset="2"/>
              <a:buChar char="q"/>
            </a:pPr>
            <a:endParaRPr lang="en-GB" sz="1000" dirty="0"/>
          </a:p>
          <a:p>
            <a:r>
              <a:rPr lang="en-GB" sz="1000" b="1" dirty="0"/>
              <a:t>How can the Marketing Mix build competitive advantage &amp; implement decisions?</a:t>
            </a:r>
            <a:endParaRPr lang="en-GB" sz="1000" dirty="0"/>
          </a:p>
          <a:p>
            <a:pPr marL="171450" indent="-171450">
              <a:buFont typeface="Wingdings" panose="05000000000000000000" pitchFamily="2" charset="2"/>
              <a:buChar char="q"/>
            </a:pPr>
            <a:r>
              <a:rPr lang="en-GB" sz="1000" dirty="0"/>
              <a:t>Product </a:t>
            </a:r>
          </a:p>
          <a:p>
            <a:pPr marL="171450" indent="-171450">
              <a:buFont typeface="Wingdings" panose="05000000000000000000" pitchFamily="2" charset="2"/>
              <a:buChar char="q"/>
            </a:pPr>
            <a:r>
              <a:rPr lang="en-GB" sz="1000" dirty="0"/>
              <a:t>Price</a:t>
            </a:r>
          </a:p>
          <a:p>
            <a:pPr marL="171450" indent="-171450">
              <a:buFont typeface="Wingdings" panose="05000000000000000000" pitchFamily="2" charset="2"/>
              <a:buChar char="q"/>
            </a:pPr>
            <a:endParaRPr lang="en-GB" sz="1000" dirty="0"/>
          </a:p>
          <a:p>
            <a:pPr marL="171450" indent="-171450">
              <a:buFont typeface="Wingdings" panose="05000000000000000000" pitchFamily="2" charset="2"/>
              <a:buChar char="q"/>
            </a:pPr>
            <a:r>
              <a:rPr lang="en-GB" sz="1000" dirty="0"/>
              <a:t>Promotion</a:t>
            </a:r>
          </a:p>
          <a:p>
            <a:pPr marL="171450" indent="-171450">
              <a:buFont typeface="Wingdings" panose="05000000000000000000" pitchFamily="2" charset="2"/>
              <a:buChar char="q"/>
            </a:pPr>
            <a:endParaRPr lang="en-GB" sz="1000" dirty="0"/>
          </a:p>
          <a:p>
            <a:pPr marL="171450" indent="-171450">
              <a:buFont typeface="Wingdings" panose="05000000000000000000" pitchFamily="2" charset="2"/>
              <a:buChar char="q"/>
            </a:pPr>
            <a:r>
              <a:rPr lang="en-GB" sz="1000" dirty="0"/>
              <a:t>Place  </a:t>
            </a:r>
          </a:p>
        </p:txBody>
      </p:sp>
    </p:spTree>
    <p:extLst>
      <p:ext uri="{BB962C8B-B14F-4D97-AF65-F5344CB8AC3E}">
        <p14:creationId xmlns:p14="http://schemas.microsoft.com/office/powerpoint/2010/main" val="785295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9DDAD-F8D6-A57C-ED26-BC96D8BAE04D}"/>
              </a:ext>
            </a:extLst>
          </p:cNvPr>
          <p:cNvSpPr>
            <a:spLocks noGrp="1"/>
          </p:cNvSpPr>
          <p:nvPr>
            <p:ph type="ctrTitle"/>
          </p:nvPr>
        </p:nvSpPr>
        <p:spPr>
          <a:xfrm>
            <a:off x="5722618" y="55246"/>
            <a:ext cx="3421382" cy="411480"/>
          </a:xfrm>
          <a:ln>
            <a:solidFill>
              <a:schemeClr val="tx1"/>
            </a:solidFill>
          </a:ln>
        </p:spPr>
        <p:txBody>
          <a:bodyPr>
            <a:noAutofit/>
          </a:bodyPr>
          <a:lstStyle/>
          <a:p>
            <a:pPr algn="l"/>
            <a:r>
              <a:rPr lang="en-GB" sz="1400" b="1" dirty="0"/>
              <a:t>THEME2 BUILDING A BUSINESS 3</a:t>
            </a:r>
          </a:p>
        </p:txBody>
      </p:sp>
      <p:sp>
        <p:nvSpPr>
          <p:cNvPr id="6" name="TextBox 5">
            <a:extLst>
              <a:ext uri="{FF2B5EF4-FFF2-40B4-BE49-F238E27FC236}">
                <a16:creationId xmlns:a16="http://schemas.microsoft.com/office/drawing/2014/main" id="{1F2D57DB-E6C5-65F5-DF86-D3E49A613FFE}"/>
              </a:ext>
            </a:extLst>
          </p:cNvPr>
          <p:cNvSpPr txBox="1"/>
          <p:nvPr/>
        </p:nvSpPr>
        <p:spPr>
          <a:xfrm>
            <a:off x="129540" y="124539"/>
            <a:ext cx="3093720" cy="861774"/>
          </a:xfrm>
          <a:prstGeom prst="rect">
            <a:avLst/>
          </a:prstGeom>
          <a:noFill/>
          <a:ln>
            <a:solidFill>
              <a:schemeClr val="tx1"/>
            </a:solidFill>
          </a:ln>
        </p:spPr>
        <p:txBody>
          <a:bodyPr wrap="square" rtlCol="0">
            <a:spAutoFit/>
          </a:bodyPr>
          <a:lstStyle/>
          <a:p>
            <a:r>
              <a:rPr lang="en-GB" sz="1000" b="1" dirty="0"/>
              <a:t>Making Operational Decisions</a:t>
            </a:r>
          </a:p>
          <a:p>
            <a:endParaRPr lang="en-GB" sz="1000" b="1" dirty="0"/>
          </a:p>
          <a:p>
            <a:r>
              <a:rPr lang="en-GB" sz="1000" dirty="0"/>
              <a:t>The operations part of the business is responsible for ensuring that customers produce and deliver the products or services customers want to buy.</a:t>
            </a:r>
            <a:endParaRPr lang="en-GB" dirty="0"/>
          </a:p>
        </p:txBody>
      </p:sp>
      <p:sp>
        <p:nvSpPr>
          <p:cNvPr id="33" name="TextBox 32">
            <a:extLst>
              <a:ext uri="{FF2B5EF4-FFF2-40B4-BE49-F238E27FC236}">
                <a16:creationId xmlns:a16="http://schemas.microsoft.com/office/drawing/2014/main" id="{4467CDC6-1BD6-0F1E-F921-B8F95DF9C4BA}"/>
              </a:ext>
            </a:extLst>
          </p:cNvPr>
          <p:cNvSpPr txBox="1"/>
          <p:nvPr/>
        </p:nvSpPr>
        <p:spPr>
          <a:xfrm>
            <a:off x="9248775" y="80248"/>
            <a:ext cx="2859405" cy="2554545"/>
          </a:xfrm>
          <a:prstGeom prst="rect">
            <a:avLst/>
          </a:prstGeom>
          <a:solidFill>
            <a:schemeClr val="bg1"/>
          </a:solidFill>
          <a:ln>
            <a:solidFill>
              <a:schemeClr val="tx1"/>
            </a:solidFill>
          </a:ln>
        </p:spPr>
        <p:txBody>
          <a:bodyPr wrap="square" rtlCol="0">
            <a:spAutoFit/>
          </a:bodyPr>
          <a:lstStyle/>
          <a:p>
            <a:r>
              <a:rPr lang="en-GB" sz="1000" b="1" dirty="0"/>
              <a:t>SALES PROCESS</a:t>
            </a:r>
          </a:p>
          <a:p>
            <a:endParaRPr lang="en-GB" sz="1000" b="1" dirty="0"/>
          </a:p>
          <a:p>
            <a:r>
              <a:rPr lang="en-GB" sz="1000" b="1" dirty="0"/>
              <a:t>What are the 5 stages of the Sales Process?</a:t>
            </a:r>
          </a:p>
          <a:p>
            <a:endParaRPr lang="en-GB" sz="1000" b="1" dirty="0"/>
          </a:p>
          <a:p>
            <a:r>
              <a:rPr lang="en-GB" sz="1000" b="1" dirty="0"/>
              <a:t>*</a:t>
            </a:r>
          </a:p>
          <a:p>
            <a:r>
              <a:rPr lang="en-GB" sz="1000" b="1" dirty="0"/>
              <a:t>*</a:t>
            </a:r>
          </a:p>
          <a:p>
            <a:r>
              <a:rPr lang="en-GB" sz="1000" b="1" dirty="0"/>
              <a:t>*</a:t>
            </a:r>
          </a:p>
          <a:p>
            <a:r>
              <a:rPr lang="en-GB" sz="1000" b="1" dirty="0"/>
              <a:t>*</a:t>
            </a:r>
          </a:p>
          <a:p>
            <a:r>
              <a:rPr lang="en-GB" sz="1000" b="1" dirty="0"/>
              <a:t>*</a:t>
            </a:r>
          </a:p>
          <a:p>
            <a:endParaRPr lang="en-GB" sz="1000" b="1" dirty="0"/>
          </a:p>
          <a:p>
            <a:r>
              <a:rPr lang="en-GB" sz="1000" b="1" dirty="0"/>
              <a:t>Why is effective customer service so important to gain a competitive advantage and what is the risk of poor customer service? </a:t>
            </a:r>
          </a:p>
          <a:p>
            <a:endParaRPr lang="en-GB" sz="1000" b="1" dirty="0"/>
          </a:p>
          <a:p>
            <a:endParaRPr lang="en-GB" sz="1000" b="1" dirty="0"/>
          </a:p>
          <a:p>
            <a:endParaRPr lang="en-GB" sz="1000" dirty="0"/>
          </a:p>
        </p:txBody>
      </p:sp>
      <p:sp>
        <p:nvSpPr>
          <p:cNvPr id="36" name="TextBox 35">
            <a:extLst>
              <a:ext uri="{FF2B5EF4-FFF2-40B4-BE49-F238E27FC236}">
                <a16:creationId xmlns:a16="http://schemas.microsoft.com/office/drawing/2014/main" id="{47ADFC16-85BA-1150-B88F-0C5AC8E814CE}"/>
              </a:ext>
            </a:extLst>
          </p:cNvPr>
          <p:cNvSpPr txBox="1"/>
          <p:nvPr/>
        </p:nvSpPr>
        <p:spPr>
          <a:xfrm>
            <a:off x="129539" y="1171577"/>
            <a:ext cx="3093721" cy="4093428"/>
          </a:xfrm>
          <a:prstGeom prst="rect">
            <a:avLst/>
          </a:prstGeom>
          <a:noFill/>
          <a:ln>
            <a:solidFill>
              <a:schemeClr val="tx1"/>
            </a:solidFill>
          </a:ln>
        </p:spPr>
        <p:txBody>
          <a:bodyPr wrap="square" rtlCol="0">
            <a:spAutoFit/>
          </a:bodyPr>
          <a:lstStyle/>
          <a:p>
            <a:r>
              <a:rPr lang="en-GB" sz="1000" b="1" dirty="0"/>
              <a:t>PRODUCTION PROCESSES</a:t>
            </a:r>
          </a:p>
          <a:p>
            <a:r>
              <a:rPr lang="en-GB" sz="1000" b="1" dirty="0"/>
              <a:t>Give examples &amp; advantages &amp; disadvantages of each : </a:t>
            </a:r>
          </a:p>
          <a:p>
            <a:endParaRPr lang="en-GB" sz="1000" b="1" dirty="0"/>
          </a:p>
          <a:p>
            <a:pPr marL="171450" indent="-171450">
              <a:buFont typeface="Wingdings" panose="05000000000000000000" pitchFamily="2" charset="2"/>
              <a:buChar char="q"/>
            </a:pPr>
            <a:r>
              <a:rPr lang="en-GB" sz="1000" b="1" dirty="0"/>
              <a:t>JOB PRODUCTION</a:t>
            </a:r>
          </a:p>
          <a:p>
            <a:pPr marL="171450" indent="-171450">
              <a:buFont typeface="Wingdings" panose="05000000000000000000" pitchFamily="2" charset="2"/>
              <a:buChar char="q"/>
            </a:pPr>
            <a:endParaRPr lang="en-GB" sz="1000" b="1" dirty="0"/>
          </a:p>
          <a:p>
            <a:pPr marL="171450" indent="-171450">
              <a:buFont typeface="Wingdings" panose="05000000000000000000" pitchFamily="2" charset="2"/>
              <a:buChar char="q"/>
            </a:pPr>
            <a:endParaRPr lang="en-GB" sz="1000" b="1" dirty="0"/>
          </a:p>
          <a:p>
            <a:pPr marL="171450" indent="-171450">
              <a:buFont typeface="Wingdings" panose="05000000000000000000" pitchFamily="2" charset="2"/>
              <a:buChar char="q"/>
            </a:pPr>
            <a:endParaRPr lang="en-GB" sz="1000" b="1" dirty="0"/>
          </a:p>
          <a:p>
            <a:pPr marL="171450" indent="-171450">
              <a:buFont typeface="Wingdings" panose="05000000000000000000" pitchFamily="2" charset="2"/>
              <a:buChar char="q"/>
            </a:pPr>
            <a:r>
              <a:rPr lang="en-GB" sz="1000" b="1" dirty="0"/>
              <a:t>BATCH PRODUCTION</a:t>
            </a:r>
          </a:p>
          <a:p>
            <a:pPr marL="171450" indent="-171450">
              <a:buFont typeface="Wingdings" panose="05000000000000000000" pitchFamily="2" charset="2"/>
              <a:buChar char="q"/>
            </a:pPr>
            <a:endParaRPr lang="en-GB" sz="1000" b="1" dirty="0"/>
          </a:p>
          <a:p>
            <a:pPr marL="171450" indent="-171450">
              <a:buFont typeface="Wingdings" panose="05000000000000000000" pitchFamily="2" charset="2"/>
              <a:buChar char="q"/>
            </a:pPr>
            <a:endParaRPr lang="en-GB" sz="1000" b="1" dirty="0"/>
          </a:p>
          <a:p>
            <a:pPr marL="171450" indent="-171450">
              <a:buFont typeface="Wingdings" panose="05000000000000000000" pitchFamily="2" charset="2"/>
              <a:buChar char="q"/>
            </a:pPr>
            <a:r>
              <a:rPr lang="en-GB" sz="1000" b="1" dirty="0"/>
              <a:t>FLOW PRODUCTION</a:t>
            </a:r>
          </a:p>
          <a:p>
            <a:pPr marL="171450" indent="-171450">
              <a:buFont typeface="Wingdings" panose="05000000000000000000" pitchFamily="2" charset="2"/>
              <a:buChar char="q"/>
            </a:pPr>
            <a:endParaRPr lang="en-GB" sz="1000" b="1" dirty="0"/>
          </a:p>
          <a:p>
            <a:pPr marL="171450" indent="-171450">
              <a:buFont typeface="Wingdings" panose="05000000000000000000" pitchFamily="2" charset="2"/>
              <a:buChar char="q"/>
            </a:pPr>
            <a:endParaRPr lang="en-GB" sz="1000" b="1" dirty="0"/>
          </a:p>
          <a:p>
            <a:pPr marL="171450" indent="-171450">
              <a:buFont typeface="Wingdings" panose="05000000000000000000" pitchFamily="2" charset="2"/>
              <a:buChar char="q"/>
            </a:pPr>
            <a:endParaRPr lang="en-GB" sz="1000" b="1" dirty="0"/>
          </a:p>
          <a:p>
            <a:r>
              <a:rPr lang="en-GB" sz="1000" b="1" dirty="0"/>
              <a:t>What impact does Technology have on ?</a:t>
            </a:r>
          </a:p>
          <a:p>
            <a:pPr marL="171450" indent="-171450">
              <a:buFont typeface="Wingdings" panose="05000000000000000000" pitchFamily="2" charset="2"/>
              <a:buChar char="q"/>
            </a:pPr>
            <a:endParaRPr lang="en-GB" sz="1000" b="1" dirty="0"/>
          </a:p>
          <a:p>
            <a:pPr marL="171450" indent="-171450">
              <a:buFont typeface="Wingdings" panose="05000000000000000000" pitchFamily="2" charset="2"/>
              <a:buChar char="v"/>
            </a:pPr>
            <a:r>
              <a:rPr lang="en-GB" sz="1000" b="1" dirty="0"/>
              <a:t>Production Costs</a:t>
            </a:r>
          </a:p>
          <a:p>
            <a:pPr marL="171450" indent="-171450">
              <a:buFont typeface="Wingdings" panose="05000000000000000000" pitchFamily="2" charset="2"/>
              <a:buChar char="v"/>
            </a:pPr>
            <a:endParaRPr lang="en-GB" sz="1000" b="1" dirty="0"/>
          </a:p>
          <a:p>
            <a:pPr marL="171450" indent="-171450">
              <a:buFont typeface="Wingdings" panose="05000000000000000000" pitchFamily="2" charset="2"/>
              <a:buChar char="v"/>
            </a:pPr>
            <a:r>
              <a:rPr lang="en-GB" sz="1000" b="1" dirty="0"/>
              <a:t>Productivity</a:t>
            </a:r>
          </a:p>
          <a:p>
            <a:pPr marL="171450" indent="-171450">
              <a:buFont typeface="Wingdings" panose="05000000000000000000" pitchFamily="2" charset="2"/>
              <a:buChar char="v"/>
            </a:pPr>
            <a:endParaRPr lang="en-GB" sz="1000" b="1" dirty="0"/>
          </a:p>
          <a:p>
            <a:pPr marL="171450" indent="-171450">
              <a:buFont typeface="Wingdings" panose="05000000000000000000" pitchFamily="2" charset="2"/>
              <a:buChar char="v"/>
            </a:pPr>
            <a:r>
              <a:rPr lang="en-GB" sz="1000" b="1" dirty="0"/>
              <a:t>Quality</a:t>
            </a:r>
          </a:p>
          <a:p>
            <a:pPr marL="171450" indent="-171450">
              <a:buFont typeface="Wingdings" panose="05000000000000000000" pitchFamily="2" charset="2"/>
              <a:buChar char="v"/>
            </a:pPr>
            <a:endParaRPr lang="en-GB" sz="1000" b="1" dirty="0"/>
          </a:p>
          <a:p>
            <a:pPr marL="171450" indent="-171450">
              <a:buFont typeface="Wingdings" panose="05000000000000000000" pitchFamily="2" charset="2"/>
              <a:buChar char="v"/>
            </a:pPr>
            <a:r>
              <a:rPr lang="en-GB" sz="1000" b="1" dirty="0"/>
              <a:t>Flexibility</a:t>
            </a:r>
          </a:p>
          <a:p>
            <a:pPr marL="171450" indent="-171450">
              <a:buFont typeface="Wingdings" panose="05000000000000000000" pitchFamily="2" charset="2"/>
              <a:buChar char="q"/>
            </a:pPr>
            <a:endParaRPr lang="en-GB" sz="1000" b="1" dirty="0"/>
          </a:p>
          <a:p>
            <a:endParaRPr lang="en-GB" sz="1000" b="1" dirty="0"/>
          </a:p>
        </p:txBody>
      </p:sp>
      <p:sp>
        <p:nvSpPr>
          <p:cNvPr id="37" name="TextBox 36">
            <a:extLst>
              <a:ext uri="{FF2B5EF4-FFF2-40B4-BE49-F238E27FC236}">
                <a16:creationId xmlns:a16="http://schemas.microsoft.com/office/drawing/2014/main" id="{5C2D6A83-072F-6567-A587-7B3D40B69DDB}"/>
              </a:ext>
            </a:extLst>
          </p:cNvPr>
          <p:cNvSpPr txBox="1"/>
          <p:nvPr/>
        </p:nvSpPr>
        <p:spPr>
          <a:xfrm>
            <a:off x="3297555" y="53340"/>
            <a:ext cx="2409823" cy="3477875"/>
          </a:xfrm>
          <a:prstGeom prst="rect">
            <a:avLst/>
          </a:prstGeom>
          <a:noFill/>
          <a:ln>
            <a:solidFill>
              <a:schemeClr val="tx1"/>
            </a:solidFill>
          </a:ln>
        </p:spPr>
        <p:txBody>
          <a:bodyPr wrap="square" rtlCol="0">
            <a:spAutoFit/>
          </a:bodyPr>
          <a:lstStyle/>
          <a:p>
            <a:r>
              <a:rPr lang="en-GB" sz="1000" b="1" dirty="0"/>
              <a:t>WORKING WITH SUPPLIERS</a:t>
            </a:r>
          </a:p>
          <a:p>
            <a:endParaRPr lang="en-GB" sz="1000" b="1" dirty="0"/>
          </a:p>
          <a:p>
            <a:r>
              <a:rPr lang="en-GB" sz="1000" b="1" dirty="0"/>
              <a:t>What happens if businesses have :</a:t>
            </a:r>
          </a:p>
          <a:p>
            <a:endParaRPr lang="en-GB" sz="1000" b="1" dirty="0"/>
          </a:p>
          <a:p>
            <a:pPr marL="171450" indent="-171450">
              <a:buFont typeface="Arial" panose="020B0604020202020204" pitchFamily="34" charset="0"/>
              <a:buChar char="•"/>
            </a:pPr>
            <a:r>
              <a:rPr lang="en-GB" sz="1000" b="1" dirty="0"/>
              <a:t>Excessive stock?</a:t>
            </a:r>
          </a:p>
          <a:p>
            <a:pPr marL="171450" indent="-171450">
              <a:buFont typeface="Arial" panose="020B0604020202020204" pitchFamily="34" charset="0"/>
              <a:buChar char="•"/>
            </a:pPr>
            <a:endParaRPr lang="en-GB" sz="1000" b="1" dirty="0"/>
          </a:p>
          <a:p>
            <a:pPr marL="171450" indent="-171450">
              <a:buFont typeface="Arial" panose="020B0604020202020204" pitchFamily="34" charset="0"/>
              <a:buChar char="•"/>
            </a:pPr>
            <a:r>
              <a:rPr lang="en-GB" sz="1000" b="1" dirty="0"/>
              <a:t>Insufficient stock? </a:t>
            </a:r>
          </a:p>
          <a:p>
            <a:pPr marL="171450" indent="-171450">
              <a:buFont typeface="Courier New" panose="02070309020205020404" pitchFamily="49" charset="0"/>
              <a:buChar char="o"/>
            </a:pPr>
            <a:endParaRPr lang="en-GB" sz="1000" b="1" dirty="0"/>
          </a:p>
          <a:p>
            <a:pPr marL="171450" indent="-171450">
              <a:buFont typeface="Courier New" panose="02070309020205020404" pitchFamily="49" charset="0"/>
              <a:buChar char="o"/>
            </a:pPr>
            <a:endParaRPr lang="en-GB" sz="1000" b="1" dirty="0"/>
          </a:p>
          <a:p>
            <a:r>
              <a:rPr lang="en-GB" sz="1000" b="1" dirty="0"/>
              <a:t>Label the bar stock graph:</a:t>
            </a:r>
          </a:p>
          <a:p>
            <a:endParaRPr lang="en-GB" sz="1000" b="1" dirty="0"/>
          </a:p>
          <a:p>
            <a:endParaRPr lang="en-GB" sz="1000" b="1" dirty="0"/>
          </a:p>
          <a:p>
            <a:endParaRPr lang="en-GB" sz="1000" b="1" dirty="0"/>
          </a:p>
          <a:p>
            <a:endParaRPr lang="en-GB" sz="1000" b="1" dirty="0"/>
          </a:p>
          <a:p>
            <a:endParaRPr lang="en-GB" sz="1000" b="1" dirty="0"/>
          </a:p>
          <a:p>
            <a:endParaRPr lang="en-GB" sz="1000" b="1" dirty="0"/>
          </a:p>
          <a:p>
            <a:endParaRPr lang="en-GB" sz="1000" b="1" dirty="0"/>
          </a:p>
          <a:p>
            <a:endParaRPr lang="en-GB" sz="1000" b="1" dirty="0"/>
          </a:p>
          <a:p>
            <a:endParaRPr lang="en-GB" sz="1000" b="1" dirty="0"/>
          </a:p>
          <a:p>
            <a:endParaRPr lang="en-GB" sz="1000" b="1" dirty="0"/>
          </a:p>
          <a:p>
            <a:pPr marL="171450" indent="-171450">
              <a:buFont typeface="Courier New" panose="02070309020205020404" pitchFamily="49" charset="0"/>
              <a:buChar char="o"/>
            </a:pPr>
            <a:endParaRPr lang="en-GB" sz="1000" b="1" dirty="0"/>
          </a:p>
          <a:p>
            <a:pPr marL="171450" indent="-171450">
              <a:buFont typeface="Courier New" panose="02070309020205020404" pitchFamily="49" charset="0"/>
              <a:buChar char="o"/>
            </a:pPr>
            <a:endParaRPr lang="en-GB" sz="1000" b="1" dirty="0"/>
          </a:p>
        </p:txBody>
      </p:sp>
      <p:sp>
        <p:nvSpPr>
          <p:cNvPr id="13" name="TextBox 12">
            <a:extLst>
              <a:ext uri="{FF2B5EF4-FFF2-40B4-BE49-F238E27FC236}">
                <a16:creationId xmlns:a16="http://schemas.microsoft.com/office/drawing/2014/main" id="{8353AA7F-360B-6F18-1F15-56FE721B1458}"/>
              </a:ext>
            </a:extLst>
          </p:cNvPr>
          <p:cNvSpPr txBox="1"/>
          <p:nvPr/>
        </p:nvSpPr>
        <p:spPr>
          <a:xfrm>
            <a:off x="5779767" y="2743200"/>
            <a:ext cx="6328413" cy="861774"/>
          </a:xfrm>
          <a:prstGeom prst="rect">
            <a:avLst/>
          </a:prstGeom>
          <a:noFill/>
          <a:ln>
            <a:solidFill>
              <a:schemeClr val="tx1"/>
            </a:solidFill>
          </a:ln>
        </p:spPr>
        <p:txBody>
          <a:bodyPr wrap="square" rtlCol="0">
            <a:spAutoFit/>
          </a:bodyPr>
          <a:lstStyle/>
          <a:p>
            <a:r>
              <a:rPr lang="en-GB" sz="1000" b="1" dirty="0"/>
              <a:t>How has Technology impacted production? Consider productivity, efficiency &amp; economies of scale.  </a:t>
            </a:r>
          </a:p>
          <a:p>
            <a:endParaRPr lang="en-GB" sz="1000" b="1" dirty="0"/>
          </a:p>
          <a:p>
            <a:endParaRPr lang="en-GB" sz="1000" b="1" dirty="0"/>
          </a:p>
          <a:p>
            <a:endParaRPr lang="en-GB" sz="1000" b="1" dirty="0"/>
          </a:p>
          <a:p>
            <a:r>
              <a:rPr lang="en-GB" sz="1000" b="1" dirty="0"/>
              <a:t>What is CAD &amp; CAM?</a:t>
            </a:r>
            <a:endParaRPr lang="en-GB" sz="1000" dirty="0"/>
          </a:p>
        </p:txBody>
      </p:sp>
      <p:sp>
        <p:nvSpPr>
          <p:cNvPr id="14" name="TextBox 13">
            <a:extLst>
              <a:ext uri="{FF2B5EF4-FFF2-40B4-BE49-F238E27FC236}">
                <a16:creationId xmlns:a16="http://schemas.microsoft.com/office/drawing/2014/main" id="{939E4CDD-7CD4-8E1E-391C-AEF8F8DEDB15}"/>
              </a:ext>
            </a:extLst>
          </p:cNvPr>
          <p:cNvSpPr txBox="1"/>
          <p:nvPr/>
        </p:nvSpPr>
        <p:spPr>
          <a:xfrm>
            <a:off x="7800975" y="3660013"/>
            <a:ext cx="4307205" cy="3170099"/>
          </a:xfrm>
          <a:prstGeom prst="rect">
            <a:avLst/>
          </a:prstGeom>
          <a:noFill/>
          <a:ln>
            <a:solidFill>
              <a:schemeClr val="tx1"/>
            </a:solidFill>
          </a:ln>
        </p:spPr>
        <p:txBody>
          <a:bodyPr wrap="square" rtlCol="0">
            <a:spAutoFit/>
          </a:bodyPr>
          <a:lstStyle/>
          <a:p>
            <a:r>
              <a:rPr lang="en-GB" sz="1000" b="1" dirty="0"/>
              <a:t>MANAGING QUALITY</a:t>
            </a:r>
          </a:p>
          <a:p>
            <a:endParaRPr lang="en-GB" sz="1000" b="1" dirty="0"/>
          </a:p>
          <a:p>
            <a:r>
              <a:rPr lang="en-GB" sz="1000" b="1" dirty="0"/>
              <a:t>What are the 2 methods of checking quality ? </a:t>
            </a:r>
          </a:p>
          <a:p>
            <a:r>
              <a:rPr lang="en-GB" sz="1000" b="1" dirty="0"/>
              <a:t>What are the advantages &amp; disadvantages of each ?</a:t>
            </a:r>
          </a:p>
          <a:p>
            <a:endParaRPr lang="en-GB" sz="1000" dirty="0"/>
          </a:p>
          <a:p>
            <a:endParaRPr lang="en-GB" sz="1000" dirty="0"/>
          </a:p>
          <a:p>
            <a:r>
              <a:rPr lang="en-GB" sz="1000" dirty="0"/>
              <a:t>*</a:t>
            </a:r>
          </a:p>
          <a:p>
            <a:endParaRPr lang="en-GB" sz="1000" dirty="0"/>
          </a:p>
          <a:p>
            <a:endParaRPr lang="en-GB" sz="1000" dirty="0"/>
          </a:p>
          <a:p>
            <a:endParaRPr lang="en-GB" sz="1000" dirty="0"/>
          </a:p>
          <a:p>
            <a:endParaRPr lang="en-GB" sz="1000" dirty="0"/>
          </a:p>
          <a:p>
            <a:endParaRPr lang="en-GB" sz="1000" dirty="0"/>
          </a:p>
          <a:p>
            <a:endParaRPr lang="en-GB" sz="1000" dirty="0"/>
          </a:p>
          <a:p>
            <a:endParaRPr lang="en-GB" sz="1000" dirty="0"/>
          </a:p>
          <a:p>
            <a:endParaRPr lang="en-GB" sz="1000" dirty="0"/>
          </a:p>
          <a:p>
            <a:r>
              <a:rPr lang="en-GB" sz="1000" dirty="0"/>
              <a:t>*</a:t>
            </a:r>
          </a:p>
          <a:p>
            <a:endParaRPr lang="en-GB" sz="1000" dirty="0"/>
          </a:p>
          <a:p>
            <a:endParaRPr lang="en-GB" sz="1000" dirty="0"/>
          </a:p>
          <a:p>
            <a:endParaRPr lang="en-GB" sz="1000" dirty="0"/>
          </a:p>
          <a:p>
            <a:endParaRPr lang="en-GB" sz="1000" dirty="0"/>
          </a:p>
        </p:txBody>
      </p:sp>
      <p:pic>
        <p:nvPicPr>
          <p:cNvPr id="4" name="Picture 3">
            <a:extLst>
              <a:ext uri="{FF2B5EF4-FFF2-40B4-BE49-F238E27FC236}">
                <a16:creationId xmlns:a16="http://schemas.microsoft.com/office/drawing/2014/main" id="{43408D6C-F0AD-2EA9-6FDB-D684EE48015F}"/>
              </a:ext>
            </a:extLst>
          </p:cNvPr>
          <p:cNvPicPr>
            <a:picLocks noChangeAspect="1"/>
          </p:cNvPicPr>
          <p:nvPr/>
        </p:nvPicPr>
        <p:blipFill>
          <a:blip r:embed="rId2"/>
          <a:stretch>
            <a:fillRect/>
          </a:stretch>
        </p:blipFill>
        <p:spPr>
          <a:xfrm>
            <a:off x="3541184" y="1876943"/>
            <a:ext cx="1685924" cy="1076122"/>
          </a:xfrm>
          <a:prstGeom prst="rect">
            <a:avLst/>
          </a:prstGeom>
        </p:spPr>
      </p:pic>
      <p:sp>
        <p:nvSpPr>
          <p:cNvPr id="5" name="TextBox 4">
            <a:extLst>
              <a:ext uri="{FF2B5EF4-FFF2-40B4-BE49-F238E27FC236}">
                <a16:creationId xmlns:a16="http://schemas.microsoft.com/office/drawing/2014/main" id="{89FF4981-222F-5B01-4D44-A391D3EA1018}"/>
              </a:ext>
            </a:extLst>
          </p:cNvPr>
          <p:cNvSpPr txBox="1"/>
          <p:nvPr/>
        </p:nvSpPr>
        <p:spPr>
          <a:xfrm>
            <a:off x="81278" y="5334299"/>
            <a:ext cx="5641340" cy="1477328"/>
          </a:xfrm>
          <a:prstGeom prst="rect">
            <a:avLst/>
          </a:prstGeom>
          <a:noFill/>
          <a:ln>
            <a:solidFill>
              <a:schemeClr val="tx1"/>
            </a:solidFill>
          </a:ln>
        </p:spPr>
        <p:txBody>
          <a:bodyPr wrap="square" rtlCol="0">
            <a:spAutoFit/>
          </a:bodyPr>
          <a:lstStyle/>
          <a:p>
            <a:r>
              <a:rPr lang="en-GB" sz="1000" b="1" dirty="0"/>
              <a:t>JIT</a:t>
            </a:r>
          </a:p>
          <a:p>
            <a:pPr marL="171450" indent="-171450">
              <a:buFont typeface="Arial" panose="020B0604020202020204" pitchFamily="34" charset="0"/>
              <a:buChar char="•"/>
            </a:pPr>
            <a:r>
              <a:rPr lang="en-GB" sz="1000" b="1" dirty="0"/>
              <a:t>Describe what JIT is &amp; how much buffer stock is held? </a:t>
            </a:r>
          </a:p>
          <a:p>
            <a:pPr marL="171450" indent="-171450">
              <a:buFont typeface="Arial" panose="020B0604020202020204" pitchFamily="34" charset="0"/>
              <a:buChar char="•"/>
            </a:pPr>
            <a:endParaRPr lang="en-GB" sz="1000" b="1" dirty="0"/>
          </a:p>
          <a:p>
            <a:pPr marL="171450" indent="-171450">
              <a:buFont typeface="Arial" panose="020B0604020202020204" pitchFamily="34" charset="0"/>
              <a:buChar char="•"/>
            </a:pPr>
            <a:r>
              <a:rPr lang="en-GB" sz="1000" b="1" dirty="0"/>
              <a:t>What are the advantages of JIT?</a:t>
            </a:r>
          </a:p>
          <a:p>
            <a:pPr marL="171450" indent="-171450">
              <a:buFont typeface="Arial" panose="020B0604020202020204" pitchFamily="34" charset="0"/>
              <a:buChar char="•"/>
            </a:pPr>
            <a:endParaRPr lang="en-GB" sz="1000" b="1" dirty="0"/>
          </a:p>
          <a:p>
            <a:pPr marL="171450" indent="-171450">
              <a:buFont typeface="Arial" panose="020B0604020202020204" pitchFamily="34" charset="0"/>
              <a:buChar char="•"/>
            </a:pPr>
            <a:r>
              <a:rPr lang="en-GB" sz="1000" b="1" dirty="0"/>
              <a:t>What are the disadvantages of JIT?</a:t>
            </a:r>
          </a:p>
          <a:p>
            <a:pPr marL="171450" indent="-171450">
              <a:buFont typeface="Arial" panose="020B0604020202020204" pitchFamily="34" charset="0"/>
              <a:buChar char="•"/>
            </a:pPr>
            <a:endParaRPr lang="en-GB" sz="1000" b="1" dirty="0"/>
          </a:p>
          <a:p>
            <a:pPr marL="171450" indent="-171450">
              <a:buFont typeface="Arial" panose="020B0604020202020204" pitchFamily="34" charset="0"/>
              <a:buChar char="•"/>
            </a:pPr>
            <a:r>
              <a:rPr lang="en-GB" sz="1000" b="1" dirty="0"/>
              <a:t>What is important for working with suppliers? </a:t>
            </a:r>
          </a:p>
          <a:p>
            <a:pPr marL="171450" indent="-171450">
              <a:buFont typeface="Arial" panose="020B0604020202020204" pitchFamily="34" charset="0"/>
              <a:buChar char="•"/>
            </a:pPr>
            <a:endParaRPr lang="en-GB" sz="1000" b="1" dirty="0"/>
          </a:p>
        </p:txBody>
      </p:sp>
      <p:sp>
        <p:nvSpPr>
          <p:cNvPr id="8" name="TextBox 7">
            <a:extLst>
              <a:ext uri="{FF2B5EF4-FFF2-40B4-BE49-F238E27FC236}">
                <a16:creationId xmlns:a16="http://schemas.microsoft.com/office/drawing/2014/main" id="{2686B370-0AB2-9C64-EE64-02E3F3F2B1C6}"/>
              </a:ext>
            </a:extLst>
          </p:cNvPr>
          <p:cNvSpPr txBox="1"/>
          <p:nvPr/>
        </p:nvSpPr>
        <p:spPr>
          <a:xfrm>
            <a:off x="3302000" y="3609211"/>
            <a:ext cx="2420618" cy="1631216"/>
          </a:xfrm>
          <a:prstGeom prst="rect">
            <a:avLst/>
          </a:prstGeom>
          <a:noFill/>
          <a:ln>
            <a:solidFill>
              <a:schemeClr val="tx1"/>
            </a:solidFill>
          </a:ln>
        </p:spPr>
        <p:txBody>
          <a:bodyPr wrap="square" rtlCol="0">
            <a:spAutoFit/>
          </a:bodyPr>
          <a:lstStyle/>
          <a:p>
            <a:r>
              <a:rPr lang="en-GB" sz="1000" b="1" dirty="0"/>
              <a:t>Working with Suppliers</a:t>
            </a:r>
          </a:p>
          <a:p>
            <a:endParaRPr lang="en-GB" sz="1000" b="1" dirty="0"/>
          </a:p>
          <a:p>
            <a:r>
              <a:rPr lang="en-GB" sz="1000" b="1" dirty="0"/>
              <a:t>What is important for the relationship with suppliers and why? </a:t>
            </a:r>
          </a:p>
          <a:p>
            <a:endParaRPr lang="en-GB" sz="1000" b="1" dirty="0"/>
          </a:p>
          <a:p>
            <a:r>
              <a:rPr lang="en-GB" sz="1000" b="1" dirty="0"/>
              <a:t>*</a:t>
            </a:r>
          </a:p>
          <a:p>
            <a:r>
              <a:rPr lang="en-GB" sz="1000" b="1" dirty="0"/>
              <a:t>*</a:t>
            </a:r>
          </a:p>
          <a:p>
            <a:r>
              <a:rPr lang="en-GB" sz="1000" b="1" dirty="0"/>
              <a:t>*</a:t>
            </a:r>
          </a:p>
          <a:p>
            <a:r>
              <a:rPr lang="en-GB" sz="1000" b="1" dirty="0"/>
              <a:t>*</a:t>
            </a:r>
          </a:p>
          <a:p>
            <a:r>
              <a:rPr lang="en-GB" sz="1000" b="1" dirty="0"/>
              <a:t>*</a:t>
            </a:r>
          </a:p>
        </p:txBody>
      </p:sp>
      <p:pic>
        <p:nvPicPr>
          <p:cNvPr id="11" name="Picture 10">
            <a:extLst>
              <a:ext uri="{FF2B5EF4-FFF2-40B4-BE49-F238E27FC236}">
                <a16:creationId xmlns:a16="http://schemas.microsoft.com/office/drawing/2014/main" id="{47EF45A8-2378-420F-5E28-4762D810C7D8}"/>
              </a:ext>
            </a:extLst>
          </p:cNvPr>
          <p:cNvPicPr>
            <a:picLocks noChangeAspect="1"/>
          </p:cNvPicPr>
          <p:nvPr/>
        </p:nvPicPr>
        <p:blipFill>
          <a:blip r:embed="rId3">
            <a:grayscl/>
            <a:extLst>
              <a:ext uri="{BEBA8EAE-BF5A-486C-A8C5-ECC9F3942E4B}">
                <a14:imgProps xmlns:a14="http://schemas.microsoft.com/office/drawing/2010/main">
                  <a14:imgLayer r:embed="rId4">
                    <a14:imgEffect>
                      <a14:saturation sat="0"/>
                    </a14:imgEffect>
                  </a14:imgLayer>
                </a14:imgProps>
              </a:ext>
            </a:extLst>
          </a:blip>
          <a:stretch>
            <a:fillRect/>
          </a:stretch>
        </p:blipFill>
        <p:spPr>
          <a:xfrm>
            <a:off x="5951007" y="592781"/>
            <a:ext cx="2698383" cy="2026475"/>
          </a:xfrm>
          <a:prstGeom prst="rect">
            <a:avLst/>
          </a:prstGeom>
          <a:solidFill>
            <a:schemeClr val="tx1"/>
          </a:solidFill>
        </p:spPr>
      </p:pic>
      <p:sp>
        <p:nvSpPr>
          <p:cNvPr id="15" name="TextBox 14">
            <a:extLst>
              <a:ext uri="{FF2B5EF4-FFF2-40B4-BE49-F238E27FC236}">
                <a16:creationId xmlns:a16="http://schemas.microsoft.com/office/drawing/2014/main" id="{3BD3147B-F35C-B169-3B90-A80E49C518F4}"/>
              </a:ext>
            </a:extLst>
          </p:cNvPr>
          <p:cNvSpPr txBox="1"/>
          <p:nvPr/>
        </p:nvSpPr>
        <p:spPr>
          <a:xfrm>
            <a:off x="5779766" y="3682998"/>
            <a:ext cx="1941833" cy="3170099"/>
          </a:xfrm>
          <a:prstGeom prst="rect">
            <a:avLst/>
          </a:prstGeom>
          <a:noFill/>
          <a:ln>
            <a:solidFill>
              <a:schemeClr val="tx1"/>
            </a:solidFill>
          </a:ln>
        </p:spPr>
        <p:txBody>
          <a:bodyPr wrap="square" rtlCol="0">
            <a:spAutoFit/>
          </a:bodyPr>
          <a:lstStyle/>
          <a:p>
            <a:r>
              <a:rPr lang="en-GB" sz="1000" b="1" dirty="0"/>
              <a:t>LOGISTICS  &amp; PROCUREMENT</a:t>
            </a:r>
          </a:p>
          <a:p>
            <a:r>
              <a:rPr lang="en-GB" sz="1000" dirty="0"/>
              <a:t>What is the impact of logistics on supply decisions?:</a:t>
            </a:r>
          </a:p>
          <a:p>
            <a:endParaRPr lang="en-GB" sz="1000" dirty="0"/>
          </a:p>
          <a:p>
            <a:pPr marL="171450" indent="-171450">
              <a:buFont typeface="Arial" panose="020B0604020202020204" pitchFamily="34" charset="0"/>
              <a:buChar char="•"/>
            </a:pPr>
            <a:r>
              <a:rPr lang="en-GB" sz="1000" dirty="0"/>
              <a:t>Costs</a:t>
            </a:r>
          </a:p>
          <a:p>
            <a:pPr marL="171450" indent="-171450">
              <a:buFont typeface="Arial" panose="020B0604020202020204" pitchFamily="34" charset="0"/>
              <a:buChar char="•"/>
            </a:pPr>
            <a:endParaRPr lang="en-GB" sz="1000" dirty="0"/>
          </a:p>
          <a:p>
            <a:pPr marL="171450" indent="-171450">
              <a:buFont typeface="Arial" panose="020B0604020202020204" pitchFamily="34" charset="0"/>
              <a:buChar char="•"/>
            </a:pPr>
            <a:r>
              <a:rPr lang="en-GB" sz="1000" dirty="0"/>
              <a:t>Reputation</a:t>
            </a:r>
          </a:p>
          <a:p>
            <a:pPr marL="171450" indent="-171450">
              <a:buFont typeface="Arial" panose="020B0604020202020204" pitchFamily="34" charset="0"/>
              <a:buChar char="•"/>
            </a:pPr>
            <a:endParaRPr lang="en-GB" sz="1000" dirty="0"/>
          </a:p>
          <a:p>
            <a:pPr marL="171450" indent="-171450">
              <a:buFont typeface="Arial" panose="020B0604020202020204" pitchFamily="34" charset="0"/>
              <a:buChar char="•"/>
            </a:pPr>
            <a:r>
              <a:rPr lang="en-GB" sz="1000" dirty="0"/>
              <a:t>Customer satisfaction</a:t>
            </a:r>
          </a:p>
          <a:p>
            <a:pPr marL="171450" indent="-171450">
              <a:buFont typeface="Arial" panose="020B0604020202020204" pitchFamily="34" charset="0"/>
              <a:buChar char="•"/>
            </a:pPr>
            <a:endParaRPr lang="en-GB" sz="1000" dirty="0"/>
          </a:p>
          <a:p>
            <a:r>
              <a:rPr lang="en-GB" sz="1000" dirty="0"/>
              <a:t>What is the impact of Procurement finding the right materials &amp; supplies on:</a:t>
            </a:r>
          </a:p>
          <a:p>
            <a:endParaRPr lang="en-GB" sz="1000" dirty="0"/>
          </a:p>
          <a:p>
            <a:pPr marL="171450" indent="-171450">
              <a:buFont typeface="Arial" panose="020B0604020202020204" pitchFamily="34" charset="0"/>
              <a:buChar char="•"/>
            </a:pPr>
            <a:r>
              <a:rPr lang="en-GB" sz="1000" dirty="0"/>
              <a:t>Efficiency, Quality, Flexibility</a:t>
            </a:r>
          </a:p>
          <a:p>
            <a:pPr marL="171450" indent="-171450">
              <a:buFont typeface="Arial" panose="020B0604020202020204" pitchFamily="34" charset="0"/>
              <a:buChar char="•"/>
            </a:pPr>
            <a:endParaRPr lang="en-GB" sz="1000" dirty="0"/>
          </a:p>
          <a:p>
            <a:pPr marL="171450" indent="-171450">
              <a:buFont typeface="Arial" panose="020B0604020202020204" pitchFamily="34" charset="0"/>
              <a:buChar char="•"/>
            </a:pPr>
            <a:endParaRPr lang="en-GB" sz="1000" dirty="0"/>
          </a:p>
          <a:p>
            <a:pPr marL="171450" indent="-171450">
              <a:buFont typeface="Arial" panose="020B0604020202020204" pitchFamily="34" charset="0"/>
              <a:buChar char="•"/>
            </a:pPr>
            <a:r>
              <a:rPr lang="en-GB" sz="1000" dirty="0"/>
              <a:t>Reliability, Cost &amp; Trust </a:t>
            </a:r>
          </a:p>
          <a:p>
            <a:pPr marL="171450" indent="-171450">
              <a:buFont typeface="Arial" panose="020B0604020202020204" pitchFamily="34" charset="0"/>
              <a:buChar char="•"/>
            </a:pPr>
            <a:endParaRPr lang="en-GB" sz="1000" dirty="0"/>
          </a:p>
          <a:p>
            <a:pPr marL="171450" indent="-171450">
              <a:buFont typeface="Arial" panose="020B0604020202020204" pitchFamily="34" charset="0"/>
              <a:buChar char="•"/>
            </a:pPr>
            <a:endParaRPr lang="en-GB" sz="1000" dirty="0"/>
          </a:p>
        </p:txBody>
      </p:sp>
    </p:spTree>
    <p:extLst>
      <p:ext uri="{BB962C8B-B14F-4D97-AF65-F5344CB8AC3E}">
        <p14:creationId xmlns:p14="http://schemas.microsoft.com/office/powerpoint/2010/main" val="3470738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9DDAD-F8D6-A57C-ED26-BC96D8BAE04D}"/>
              </a:ext>
            </a:extLst>
          </p:cNvPr>
          <p:cNvSpPr>
            <a:spLocks noGrp="1"/>
          </p:cNvSpPr>
          <p:nvPr>
            <p:ph type="ctrTitle"/>
          </p:nvPr>
        </p:nvSpPr>
        <p:spPr>
          <a:xfrm>
            <a:off x="5722618" y="55246"/>
            <a:ext cx="3421382" cy="411480"/>
          </a:xfrm>
          <a:ln>
            <a:solidFill>
              <a:schemeClr val="tx1"/>
            </a:solidFill>
          </a:ln>
        </p:spPr>
        <p:txBody>
          <a:bodyPr>
            <a:noAutofit/>
          </a:bodyPr>
          <a:lstStyle/>
          <a:p>
            <a:pPr algn="l"/>
            <a:r>
              <a:rPr lang="en-GB" sz="1400" b="1" dirty="0"/>
              <a:t>THEME2 BUILDING A BUSINESS 4</a:t>
            </a:r>
          </a:p>
        </p:txBody>
      </p:sp>
      <p:sp>
        <p:nvSpPr>
          <p:cNvPr id="6" name="TextBox 5">
            <a:extLst>
              <a:ext uri="{FF2B5EF4-FFF2-40B4-BE49-F238E27FC236}">
                <a16:creationId xmlns:a16="http://schemas.microsoft.com/office/drawing/2014/main" id="{1F2D57DB-E6C5-65F5-DF86-D3E49A613FFE}"/>
              </a:ext>
            </a:extLst>
          </p:cNvPr>
          <p:cNvSpPr txBox="1"/>
          <p:nvPr/>
        </p:nvSpPr>
        <p:spPr>
          <a:xfrm>
            <a:off x="129540" y="124539"/>
            <a:ext cx="3093720" cy="246221"/>
          </a:xfrm>
          <a:prstGeom prst="rect">
            <a:avLst/>
          </a:prstGeom>
          <a:noFill/>
          <a:ln>
            <a:solidFill>
              <a:schemeClr val="tx1"/>
            </a:solidFill>
          </a:ln>
        </p:spPr>
        <p:txBody>
          <a:bodyPr wrap="square" rtlCol="0">
            <a:spAutoFit/>
          </a:bodyPr>
          <a:lstStyle/>
          <a:p>
            <a:r>
              <a:rPr lang="en-GB" sz="1000" b="1" dirty="0"/>
              <a:t>Making Human Resource Decisions</a:t>
            </a:r>
          </a:p>
        </p:txBody>
      </p:sp>
      <p:sp>
        <p:nvSpPr>
          <p:cNvPr id="36" name="TextBox 35">
            <a:extLst>
              <a:ext uri="{FF2B5EF4-FFF2-40B4-BE49-F238E27FC236}">
                <a16:creationId xmlns:a16="http://schemas.microsoft.com/office/drawing/2014/main" id="{47ADFC16-85BA-1150-B88F-0C5AC8E814CE}"/>
              </a:ext>
            </a:extLst>
          </p:cNvPr>
          <p:cNvSpPr txBox="1"/>
          <p:nvPr/>
        </p:nvSpPr>
        <p:spPr>
          <a:xfrm>
            <a:off x="129539" y="477308"/>
            <a:ext cx="3093721" cy="3477875"/>
          </a:xfrm>
          <a:prstGeom prst="rect">
            <a:avLst/>
          </a:prstGeom>
          <a:noFill/>
          <a:ln>
            <a:solidFill>
              <a:schemeClr val="tx1"/>
            </a:solidFill>
          </a:ln>
        </p:spPr>
        <p:txBody>
          <a:bodyPr wrap="square" rtlCol="0">
            <a:spAutoFit/>
          </a:bodyPr>
          <a:lstStyle/>
          <a:p>
            <a:r>
              <a:rPr lang="en-GB" sz="1000" b="1" dirty="0"/>
              <a:t>ORGANISATIONAL STRUCTURES</a:t>
            </a:r>
          </a:p>
          <a:p>
            <a:endParaRPr lang="en-GB" sz="1000" b="1" dirty="0"/>
          </a:p>
          <a:p>
            <a:endParaRPr lang="en-GB" sz="1000" b="1" dirty="0"/>
          </a:p>
          <a:p>
            <a:r>
              <a:rPr lang="en-GB" sz="1000" b="1" dirty="0"/>
              <a:t>What are the two types of Organisational structure and advantages &amp; disadvantages of each? </a:t>
            </a:r>
          </a:p>
          <a:p>
            <a:endParaRPr lang="en-GB" sz="1000" b="1" dirty="0"/>
          </a:p>
          <a:p>
            <a:endParaRPr lang="en-GB" sz="1000" b="1" dirty="0"/>
          </a:p>
          <a:p>
            <a:r>
              <a:rPr lang="en-GB" sz="1000" b="1" dirty="0"/>
              <a:t>		Ads &amp; Disads </a:t>
            </a:r>
          </a:p>
          <a:p>
            <a:r>
              <a:rPr lang="en-GB" sz="1000" b="1" dirty="0"/>
              <a:t>*</a:t>
            </a:r>
          </a:p>
          <a:p>
            <a:endParaRPr lang="en-GB" sz="1000" b="1" dirty="0"/>
          </a:p>
          <a:p>
            <a:endParaRPr lang="en-GB" sz="1000" b="1" dirty="0"/>
          </a:p>
          <a:p>
            <a:r>
              <a:rPr lang="en-GB" sz="1000" b="1" dirty="0"/>
              <a:t>*</a:t>
            </a:r>
          </a:p>
          <a:p>
            <a:endParaRPr lang="en-GB" sz="1000" b="1" dirty="0"/>
          </a:p>
          <a:p>
            <a:r>
              <a:rPr lang="en-GB" sz="1000" b="1" dirty="0"/>
              <a:t>What are the two ways in which decisions can be made and what are their benefits &amp; drawbacks?</a:t>
            </a:r>
          </a:p>
          <a:p>
            <a:endParaRPr lang="en-GB" sz="1000" b="1" dirty="0"/>
          </a:p>
          <a:p>
            <a:r>
              <a:rPr lang="en-GB" sz="1000" b="1" dirty="0"/>
              <a:t>	Benefits &amp; drawbacks </a:t>
            </a:r>
          </a:p>
          <a:p>
            <a:endParaRPr lang="en-GB" sz="1000" b="1" dirty="0"/>
          </a:p>
          <a:p>
            <a:r>
              <a:rPr lang="en-GB" sz="1000" b="1" dirty="0"/>
              <a:t>*</a:t>
            </a:r>
          </a:p>
          <a:p>
            <a:endParaRPr lang="en-GB" sz="1000" b="1" dirty="0"/>
          </a:p>
          <a:p>
            <a:r>
              <a:rPr lang="en-GB" sz="1000" b="1" dirty="0"/>
              <a:t>*</a:t>
            </a:r>
          </a:p>
          <a:p>
            <a:endParaRPr lang="en-GB" sz="1000" b="1" dirty="0"/>
          </a:p>
        </p:txBody>
      </p:sp>
      <p:sp>
        <p:nvSpPr>
          <p:cNvPr id="37" name="TextBox 36">
            <a:extLst>
              <a:ext uri="{FF2B5EF4-FFF2-40B4-BE49-F238E27FC236}">
                <a16:creationId xmlns:a16="http://schemas.microsoft.com/office/drawing/2014/main" id="{5C2D6A83-072F-6567-A587-7B3D40B69DDB}"/>
              </a:ext>
            </a:extLst>
          </p:cNvPr>
          <p:cNvSpPr txBox="1"/>
          <p:nvPr/>
        </p:nvSpPr>
        <p:spPr>
          <a:xfrm>
            <a:off x="3297555" y="53340"/>
            <a:ext cx="2409823" cy="4247317"/>
          </a:xfrm>
          <a:prstGeom prst="rect">
            <a:avLst/>
          </a:prstGeom>
          <a:noFill/>
          <a:ln>
            <a:solidFill>
              <a:schemeClr val="tx1"/>
            </a:solidFill>
          </a:ln>
        </p:spPr>
        <p:txBody>
          <a:bodyPr wrap="square" rtlCol="0">
            <a:spAutoFit/>
          </a:bodyPr>
          <a:lstStyle/>
          <a:p>
            <a:r>
              <a:rPr lang="en-GB" sz="1000" b="1" dirty="0"/>
              <a:t>COMMUNICATION</a:t>
            </a:r>
          </a:p>
          <a:p>
            <a:endParaRPr lang="en-GB" sz="1000" b="1" dirty="0"/>
          </a:p>
          <a:p>
            <a:r>
              <a:rPr lang="en-GB" sz="1000" b="1" dirty="0"/>
              <a:t>Why is effective communication important for a business? </a:t>
            </a:r>
          </a:p>
          <a:p>
            <a:endParaRPr lang="en-GB" sz="1000" b="1" dirty="0"/>
          </a:p>
          <a:p>
            <a:endParaRPr lang="en-GB" sz="1000" b="1" dirty="0"/>
          </a:p>
          <a:p>
            <a:endParaRPr lang="en-GB" sz="1000" b="1" dirty="0"/>
          </a:p>
          <a:p>
            <a:r>
              <a:rPr lang="en-GB" sz="1000" b="1" dirty="0"/>
              <a:t>What are the consequences of insufficient communication?</a:t>
            </a:r>
          </a:p>
          <a:p>
            <a:endParaRPr lang="en-GB" sz="1000" b="1" dirty="0"/>
          </a:p>
          <a:p>
            <a:endParaRPr lang="en-GB" sz="1000" b="1" dirty="0"/>
          </a:p>
          <a:p>
            <a:endParaRPr lang="en-GB" sz="1000" b="1" dirty="0"/>
          </a:p>
          <a:p>
            <a:r>
              <a:rPr lang="en-GB" sz="1000" b="1" dirty="0"/>
              <a:t>What are the consequences of excessive communication? </a:t>
            </a:r>
          </a:p>
          <a:p>
            <a:endParaRPr lang="en-GB" sz="1000" b="1" dirty="0"/>
          </a:p>
          <a:p>
            <a:endParaRPr lang="en-GB" sz="1000" b="1" dirty="0"/>
          </a:p>
          <a:p>
            <a:endParaRPr lang="en-GB" sz="1000" b="1" dirty="0"/>
          </a:p>
          <a:p>
            <a:endParaRPr lang="en-GB" sz="1000" b="1" dirty="0"/>
          </a:p>
          <a:p>
            <a:r>
              <a:rPr lang="en-GB" sz="1000" b="1" dirty="0"/>
              <a:t>What can be barriers to effective communication?</a:t>
            </a:r>
          </a:p>
          <a:p>
            <a:endParaRPr lang="en-GB" sz="1000" b="1" dirty="0"/>
          </a:p>
          <a:p>
            <a:r>
              <a:rPr lang="en-GB" sz="1000" b="1" dirty="0"/>
              <a:t>*</a:t>
            </a:r>
          </a:p>
          <a:p>
            <a:r>
              <a:rPr lang="en-GB" sz="1000" b="1" dirty="0"/>
              <a:t>*</a:t>
            </a:r>
          </a:p>
          <a:p>
            <a:r>
              <a:rPr lang="en-GB" sz="1000" b="1" dirty="0"/>
              <a:t>*</a:t>
            </a:r>
          </a:p>
          <a:p>
            <a:r>
              <a:rPr lang="en-GB" sz="1000" b="1" dirty="0"/>
              <a:t>*</a:t>
            </a:r>
          </a:p>
          <a:p>
            <a:r>
              <a:rPr lang="en-GB" sz="1000" b="1" dirty="0"/>
              <a:t>*</a:t>
            </a:r>
          </a:p>
        </p:txBody>
      </p:sp>
      <p:sp>
        <p:nvSpPr>
          <p:cNvPr id="5" name="TextBox 4">
            <a:extLst>
              <a:ext uri="{FF2B5EF4-FFF2-40B4-BE49-F238E27FC236}">
                <a16:creationId xmlns:a16="http://schemas.microsoft.com/office/drawing/2014/main" id="{89FF4981-222F-5B01-4D44-A391D3EA1018}"/>
              </a:ext>
            </a:extLst>
          </p:cNvPr>
          <p:cNvSpPr txBox="1"/>
          <p:nvPr/>
        </p:nvSpPr>
        <p:spPr>
          <a:xfrm>
            <a:off x="81278" y="3996567"/>
            <a:ext cx="3141982" cy="2708434"/>
          </a:xfrm>
          <a:prstGeom prst="rect">
            <a:avLst/>
          </a:prstGeom>
          <a:noFill/>
          <a:ln>
            <a:solidFill>
              <a:schemeClr val="tx1"/>
            </a:solidFill>
          </a:ln>
        </p:spPr>
        <p:txBody>
          <a:bodyPr wrap="square" rtlCol="0">
            <a:spAutoFit/>
          </a:bodyPr>
          <a:lstStyle/>
          <a:p>
            <a:r>
              <a:rPr lang="en-GB" sz="1000" b="1" dirty="0"/>
              <a:t>DIFFERENT WAYS OF WORKING </a:t>
            </a:r>
          </a:p>
          <a:p>
            <a:r>
              <a:rPr lang="en-GB" sz="1000" b="1" dirty="0"/>
              <a:t>*</a:t>
            </a:r>
          </a:p>
          <a:p>
            <a:endParaRPr lang="en-GB" sz="1000" b="1" dirty="0"/>
          </a:p>
          <a:p>
            <a:r>
              <a:rPr lang="en-GB" sz="1000" b="1" dirty="0"/>
              <a:t>*</a:t>
            </a:r>
          </a:p>
          <a:p>
            <a:pPr marL="171450" indent="-171450">
              <a:buFont typeface="Arial" panose="020B0604020202020204" pitchFamily="34" charset="0"/>
              <a:buChar char="•"/>
            </a:pPr>
            <a:endParaRPr lang="en-GB" sz="1000" b="1" dirty="0"/>
          </a:p>
          <a:p>
            <a:r>
              <a:rPr lang="en-GB" sz="1000" b="1" dirty="0"/>
              <a:t>*</a:t>
            </a:r>
          </a:p>
          <a:p>
            <a:pPr marL="171450" indent="-171450">
              <a:buFont typeface="Arial" panose="020B0604020202020204" pitchFamily="34" charset="0"/>
              <a:buChar char="•"/>
            </a:pPr>
            <a:endParaRPr lang="en-GB" sz="1000" b="1" dirty="0"/>
          </a:p>
          <a:p>
            <a:pPr marL="171450" indent="-171450">
              <a:buFont typeface="Arial" panose="020B0604020202020204" pitchFamily="34" charset="0"/>
              <a:buChar char="•"/>
            </a:pPr>
            <a:r>
              <a:rPr lang="en-GB" sz="1000" b="1" dirty="0"/>
              <a:t>What is the difference between Permanent, temporary &amp; freelance contracts?</a:t>
            </a:r>
          </a:p>
          <a:p>
            <a:pPr marL="171450" indent="-171450">
              <a:buFont typeface="Arial" panose="020B0604020202020204" pitchFamily="34" charset="0"/>
              <a:buChar char="•"/>
            </a:pPr>
            <a:endParaRPr lang="en-GB" sz="1000" b="1" dirty="0"/>
          </a:p>
          <a:p>
            <a:pPr marL="171450" indent="-171450">
              <a:buFont typeface="Arial" panose="020B0604020202020204" pitchFamily="34" charset="0"/>
              <a:buChar char="•"/>
            </a:pPr>
            <a:endParaRPr lang="en-GB" sz="1000" b="1" dirty="0"/>
          </a:p>
          <a:p>
            <a:r>
              <a:rPr lang="en-GB" sz="1000" b="1" dirty="0"/>
              <a:t>What is the impact on technology on how we work?</a:t>
            </a:r>
          </a:p>
          <a:p>
            <a:endParaRPr lang="en-GB" sz="1000" b="1" dirty="0"/>
          </a:p>
          <a:p>
            <a:pPr marL="171450" indent="-171450">
              <a:buFont typeface="Wingdings" panose="05000000000000000000" pitchFamily="2" charset="2"/>
              <a:buChar char="q"/>
            </a:pPr>
            <a:r>
              <a:rPr lang="en-GB" sz="1000" b="1" dirty="0"/>
              <a:t>Technology &amp; efficiency</a:t>
            </a:r>
          </a:p>
          <a:p>
            <a:pPr marL="171450" indent="-171450">
              <a:buFont typeface="Wingdings" panose="05000000000000000000" pitchFamily="2" charset="2"/>
              <a:buChar char="q"/>
            </a:pPr>
            <a:endParaRPr lang="en-GB" sz="1000" b="1" dirty="0"/>
          </a:p>
          <a:p>
            <a:pPr marL="171450" indent="-171450">
              <a:buFont typeface="Wingdings" panose="05000000000000000000" pitchFamily="2" charset="2"/>
              <a:buChar char="q"/>
            </a:pPr>
            <a:endParaRPr lang="en-GB" sz="1000" b="1" dirty="0"/>
          </a:p>
          <a:p>
            <a:pPr marL="171450" indent="-171450">
              <a:buFont typeface="Wingdings" panose="05000000000000000000" pitchFamily="2" charset="2"/>
              <a:buChar char="q"/>
            </a:pPr>
            <a:r>
              <a:rPr lang="en-GB" sz="1000" b="1" dirty="0"/>
              <a:t>Technology &amp; remote working </a:t>
            </a:r>
          </a:p>
        </p:txBody>
      </p:sp>
      <p:pic>
        <p:nvPicPr>
          <p:cNvPr id="7" name="Picture 6">
            <a:extLst>
              <a:ext uri="{FF2B5EF4-FFF2-40B4-BE49-F238E27FC236}">
                <a16:creationId xmlns:a16="http://schemas.microsoft.com/office/drawing/2014/main" id="{68E746E0-DFE8-6F65-E42E-BC95690700A7}"/>
              </a:ext>
            </a:extLst>
          </p:cNvPr>
          <p:cNvPicPr>
            <a:picLocks noChangeAspect="1"/>
          </p:cNvPicPr>
          <p:nvPr/>
        </p:nvPicPr>
        <p:blipFill>
          <a:blip r:embed="rId2">
            <a:grayscl/>
          </a:blip>
          <a:stretch>
            <a:fillRect/>
          </a:stretch>
        </p:blipFill>
        <p:spPr>
          <a:xfrm>
            <a:off x="9336402" y="53340"/>
            <a:ext cx="2726058" cy="1908241"/>
          </a:xfrm>
          <a:prstGeom prst="rect">
            <a:avLst/>
          </a:prstGeom>
        </p:spPr>
      </p:pic>
      <p:sp>
        <p:nvSpPr>
          <p:cNvPr id="10" name="TextBox 9">
            <a:extLst>
              <a:ext uri="{FF2B5EF4-FFF2-40B4-BE49-F238E27FC236}">
                <a16:creationId xmlns:a16="http://schemas.microsoft.com/office/drawing/2014/main" id="{32C948B2-C9A6-ADB3-5760-7BD8D8CBDE87}"/>
              </a:ext>
            </a:extLst>
          </p:cNvPr>
          <p:cNvSpPr txBox="1"/>
          <p:nvPr/>
        </p:nvSpPr>
        <p:spPr>
          <a:xfrm>
            <a:off x="5802086" y="561213"/>
            <a:ext cx="3421381" cy="2708434"/>
          </a:xfrm>
          <a:prstGeom prst="rect">
            <a:avLst/>
          </a:prstGeom>
          <a:noFill/>
          <a:ln>
            <a:solidFill>
              <a:schemeClr val="tx1"/>
            </a:solidFill>
          </a:ln>
        </p:spPr>
        <p:txBody>
          <a:bodyPr wrap="square" rtlCol="0">
            <a:spAutoFit/>
          </a:bodyPr>
          <a:lstStyle/>
          <a:p>
            <a:r>
              <a:rPr lang="en-GB" sz="1000" b="1" dirty="0"/>
              <a:t>ROLES &amp; RESPONSIBILITIRES</a:t>
            </a:r>
          </a:p>
          <a:p>
            <a:endParaRPr lang="en-GB" sz="1000" b="1" dirty="0"/>
          </a:p>
          <a:p>
            <a:r>
              <a:rPr lang="en-GB" sz="1000" b="1" dirty="0"/>
              <a:t>Rank these  3 types of roles from least to most responsibility :</a:t>
            </a:r>
          </a:p>
          <a:p>
            <a:endParaRPr lang="en-GB" sz="1000" b="1" dirty="0"/>
          </a:p>
          <a:p>
            <a:pPr marL="171450" indent="-171450">
              <a:buFont typeface="Wingdings" panose="05000000000000000000" pitchFamily="2" charset="2"/>
              <a:buChar char="§"/>
            </a:pPr>
            <a:r>
              <a:rPr lang="en-GB" sz="1000" b="1" dirty="0"/>
              <a:t>Supervisor / team leader</a:t>
            </a:r>
          </a:p>
          <a:p>
            <a:pPr marL="171450" indent="-171450">
              <a:buFont typeface="Wingdings" panose="05000000000000000000" pitchFamily="2" charset="2"/>
              <a:buChar char="§"/>
            </a:pPr>
            <a:endParaRPr lang="en-GB" sz="1000" b="1" dirty="0"/>
          </a:p>
          <a:p>
            <a:pPr marL="171450" indent="-171450">
              <a:buFont typeface="Wingdings" panose="05000000000000000000" pitchFamily="2" charset="2"/>
              <a:buChar char="§"/>
            </a:pPr>
            <a:r>
              <a:rPr lang="en-GB" sz="1000" b="1" dirty="0"/>
              <a:t>Director</a:t>
            </a:r>
          </a:p>
          <a:p>
            <a:pPr marL="171450" indent="-171450">
              <a:buFont typeface="Wingdings" panose="05000000000000000000" pitchFamily="2" charset="2"/>
              <a:buChar char="§"/>
            </a:pPr>
            <a:endParaRPr lang="en-GB" sz="1000" b="1" dirty="0"/>
          </a:p>
          <a:p>
            <a:pPr marL="171450" indent="-171450">
              <a:buFont typeface="Wingdings" panose="05000000000000000000" pitchFamily="2" charset="2"/>
              <a:buChar char="§"/>
            </a:pPr>
            <a:r>
              <a:rPr lang="en-GB" sz="1000" b="1" dirty="0"/>
              <a:t>Operational and support staff</a:t>
            </a:r>
          </a:p>
          <a:p>
            <a:pPr marL="171450" indent="-171450">
              <a:buFont typeface="Wingdings" panose="05000000000000000000" pitchFamily="2" charset="2"/>
              <a:buChar char="§"/>
            </a:pPr>
            <a:endParaRPr lang="en-GB" sz="1000" b="1" dirty="0"/>
          </a:p>
          <a:p>
            <a:pPr marL="171450" indent="-171450">
              <a:buFont typeface="Wingdings" panose="05000000000000000000" pitchFamily="2" charset="2"/>
              <a:buChar char="§"/>
            </a:pPr>
            <a:r>
              <a:rPr lang="en-GB" sz="1000" b="1" dirty="0"/>
              <a:t>Senior Manager </a:t>
            </a:r>
          </a:p>
          <a:p>
            <a:pPr marL="171450" indent="-171450">
              <a:buFont typeface="Wingdings" panose="05000000000000000000" pitchFamily="2" charset="2"/>
              <a:buChar char="§"/>
            </a:pPr>
            <a:endParaRPr lang="en-GB" sz="1000" b="1" dirty="0"/>
          </a:p>
          <a:p>
            <a:pPr marL="171450" indent="-171450">
              <a:buFont typeface="Wingdings" panose="05000000000000000000" pitchFamily="2" charset="2"/>
              <a:buChar char="§"/>
            </a:pPr>
            <a:r>
              <a:rPr lang="en-GB" sz="1000" b="1" dirty="0"/>
              <a:t>Can you describe what sort of tasks they do / manage? </a:t>
            </a:r>
          </a:p>
          <a:p>
            <a:endParaRPr lang="en-GB" sz="1000" b="1" dirty="0"/>
          </a:p>
          <a:p>
            <a:endParaRPr lang="en-GB" sz="1000" b="1" dirty="0"/>
          </a:p>
          <a:p>
            <a:endParaRPr lang="en-GB" sz="1000" b="1" dirty="0"/>
          </a:p>
        </p:txBody>
      </p:sp>
      <p:sp>
        <p:nvSpPr>
          <p:cNvPr id="12" name="TextBox 11">
            <a:extLst>
              <a:ext uri="{FF2B5EF4-FFF2-40B4-BE49-F238E27FC236}">
                <a16:creationId xmlns:a16="http://schemas.microsoft.com/office/drawing/2014/main" id="{7E233AC9-5CBB-DD1A-C6ED-B9777CF15B59}"/>
              </a:ext>
            </a:extLst>
          </p:cNvPr>
          <p:cNvSpPr txBox="1"/>
          <p:nvPr/>
        </p:nvSpPr>
        <p:spPr>
          <a:xfrm>
            <a:off x="3261232" y="4404003"/>
            <a:ext cx="2631568" cy="2246769"/>
          </a:xfrm>
          <a:prstGeom prst="rect">
            <a:avLst/>
          </a:prstGeom>
          <a:noFill/>
          <a:ln>
            <a:solidFill>
              <a:schemeClr val="tx1"/>
            </a:solidFill>
          </a:ln>
        </p:spPr>
        <p:txBody>
          <a:bodyPr wrap="square" rtlCol="0">
            <a:spAutoFit/>
          </a:bodyPr>
          <a:lstStyle/>
          <a:p>
            <a:r>
              <a:rPr lang="en-GB" sz="1000" b="1" dirty="0"/>
              <a:t>RECRUITMENT</a:t>
            </a:r>
          </a:p>
          <a:p>
            <a:endParaRPr lang="en-GB" sz="1000" b="1" dirty="0"/>
          </a:p>
          <a:p>
            <a:r>
              <a:rPr lang="en-GB" sz="1000" b="1" dirty="0"/>
              <a:t>What are the advantages &amp; disadvantages of:</a:t>
            </a:r>
          </a:p>
          <a:p>
            <a:r>
              <a:rPr lang="en-GB" sz="1000" b="1" dirty="0"/>
              <a:t>Internal Recruitment</a:t>
            </a:r>
          </a:p>
          <a:p>
            <a:endParaRPr lang="en-GB" sz="1000" b="1" dirty="0"/>
          </a:p>
          <a:p>
            <a:r>
              <a:rPr lang="en-GB" sz="1000" b="1" dirty="0"/>
              <a:t>External Recruitment</a:t>
            </a:r>
          </a:p>
          <a:p>
            <a:endParaRPr lang="en-GB" sz="1000" b="1" dirty="0"/>
          </a:p>
          <a:p>
            <a:endParaRPr lang="en-GB" sz="1000" b="1" dirty="0"/>
          </a:p>
          <a:p>
            <a:r>
              <a:rPr lang="en-GB" sz="1000" b="1" dirty="0"/>
              <a:t>Name 5 documents used during the recruitment process : </a:t>
            </a:r>
          </a:p>
          <a:p>
            <a:endParaRPr lang="en-GB" sz="1000" b="1" dirty="0"/>
          </a:p>
          <a:p>
            <a:r>
              <a:rPr lang="en-GB" sz="1000" b="1" dirty="0"/>
              <a:t>*                                                *                             *</a:t>
            </a:r>
          </a:p>
          <a:p>
            <a:pPr marL="171450" indent="-171450">
              <a:buFont typeface="Arial" panose="020B0604020202020204" pitchFamily="34" charset="0"/>
              <a:buChar char="•"/>
            </a:pPr>
            <a:r>
              <a:rPr lang="en-GB" sz="1000" b="1" dirty="0"/>
              <a:t>* </a:t>
            </a:r>
          </a:p>
          <a:p>
            <a:pPr marL="171450" indent="-171450">
              <a:buFont typeface="Arial" panose="020B0604020202020204" pitchFamily="34" charset="0"/>
              <a:buChar char="•"/>
            </a:pPr>
            <a:endParaRPr lang="en-GB" sz="1000" b="1" dirty="0"/>
          </a:p>
        </p:txBody>
      </p:sp>
      <p:sp>
        <p:nvSpPr>
          <p:cNvPr id="16" name="TextBox 15">
            <a:extLst>
              <a:ext uri="{FF2B5EF4-FFF2-40B4-BE49-F238E27FC236}">
                <a16:creationId xmlns:a16="http://schemas.microsoft.com/office/drawing/2014/main" id="{96B130BD-3F03-9606-97B2-AB35A307C754}"/>
              </a:ext>
            </a:extLst>
          </p:cNvPr>
          <p:cNvSpPr txBox="1"/>
          <p:nvPr/>
        </p:nvSpPr>
        <p:spPr>
          <a:xfrm>
            <a:off x="5973834" y="3341915"/>
            <a:ext cx="3249633" cy="2554545"/>
          </a:xfrm>
          <a:prstGeom prst="rect">
            <a:avLst/>
          </a:prstGeom>
          <a:noFill/>
          <a:ln>
            <a:solidFill>
              <a:schemeClr val="tx1"/>
            </a:solidFill>
          </a:ln>
        </p:spPr>
        <p:txBody>
          <a:bodyPr wrap="square" rtlCol="0">
            <a:spAutoFit/>
          </a:bodyPr>
          <a:lstStyle/>
          <a:p>
            <a:r>
              <a:rPr lang="en-GB" sz="1000" b="1" dirty="0"/>
              <a:t>TRAINING &amp; DEVELOPMENT</a:t>
            </a:r>
          </a:p>
          <a:p>
            <a:endParaRPr lang="en-GB" sz="1000" b="1" dirty="0"/>
          </a:p>
          <a:p>
            <a:r>
              <a:rPr lang="en-GB" sz="1000" b="1" dirty="0"/>
              <a:t>Name the 4 types of training and when is each suitable? </a:t>
            </a:r>
          </a:p>
          <a:p>
            <a:r>
              <a:rPr lang="en-GB" sz="1000" b="1" dirty="0"/>
              <a:t>*</a:t>
            </a:r>
          </a:p>
          <a:p>
            <a:r>
              <a:rPr lang="en-GB" sz="1000" b="1" dirty="0"/>
              <a:t>*</a:t>
            </a:r>
          </a:p>
          <a:p>
            <a:r>
              <a:rPr lang="en-GB" sz="1000" b="1" dirty="0"/>
              <a:t>*</a:t>
            </a:r>
          </a:p>
          <a:p>
            <a:r>
              <a:rPr lang="en-GB" sz="1000" b="1" dirty="0"/>
              <a:t>*</a:t>
            </a:r>
          </a:p>
          <a:p>
            <a:r>
              <a:rPr lang="en-GB" sz="1000" b="1" dirty="0"/>
              <a:t>Why is it important to train and develop employees ? </a:t>
            </a:r>
          </a:p>
          <a:p>
            <a:endParaRPr lang="en-GB" sz="1000" b="1" dirty="0"/>
          </a:p>
          <a:p>
            <a:r>
              <a:rPr lang="en-GB" sz="1000" b="1" dirty="0"/>
              <a:t>How can it help retain employees ? </a:t>
            </a:r>
          </a:p>
          <a:p>
            <a:endParaRPr lang="en-GB" sz="1000" b="1" dirty="0"/>
          </a:p>
          <a:p>
            <a:r>
              <a:rPr lang="en-GB" sz="1000" b="1" dirty="0"/>
              <a:t>Why should employees be set targets and have performance reviews?</a:t>
            </a:r>
          </a:p>
          <a:p>
            <a:endParaRPr lang="en-GB" sz="1000" b="1" dirty="0"/>
          </a:p>
          <a:p>
            <a:r>
              <a:rPr lang="en-GB" sz="1000" b="1" dirty="0"/>
              <a:t>Why is retraining needed to use new technology? </a:t>
            </a:r>
          </a:p>
          <a:p>
            <a:endParaRPr lang="en-GB" sz="1000" b="1" dirty="0"/>
          </a:p>
        </p:txBody>
      </p:sp>
      <p:sp>
        <p:nvSpPr>
          <p:cNvPr id="17" name="TextBox 16">
            <a:extLst>
              <a:ext uri="{FF2B5EF4-FFF2-40B4-BE49-F238E27FC236}">
                <a16:creationId xmlns:a16="http://schemas.microsoft.com/office/drawing/2014/main" id="{0DCB68BE-F386-A3C0-920E-A466CC7923C1}"/>
              </a:ext>
            </a:extLst>
          </p:cNvPr>
          <p:cNvSpPr txBox="1"/>
          <p:nvPr/>
        </p:nvSpPr>
        <p:spPr>
          <a:xfrm>
            <a:off x="9336402" y="2142067"/>
            <a:ext cx="2774320" cy="1785104"/>
          </a:xfrm>
          <a:prstGeom prst="rect">
            <a:avLst/>
          </a:prstGeom>
          <a:noFill/>
          <a:ln>
            <a:solidFill>
              <a:schemeClr val="tx1"/>
            </a:solidFill>
          </a:ln>
        </p:spPr>
        <p:txBody>
          <a:bodyPr wrap="square" rtlCol="0">
            <a:spAutoFit/>
          </a:bodyPr>
          <a:lstStyle/>
          <a:p>
            <a:r>
              <a:rPr lang="en-GB" sz="1000" b="1" dirty="0"/>
              <a:t>MOTIVATION</a:t>
            </a:r>
          </a:p>
          <a:p>
            <a:endParaRPr lang="en-GB" sz="1000" dirty="0"/>
          </a:p>
          <a:p>
            <a:r>
              <a:rPr lang="en-GB" sz="1000" dirty="0"/>
              <a:t>Having staff who want to work, want to do the best job possible and are committed to the success for the business can lead to:</a:t>
            </a:r>
          </a:p>
          <a:p>
            <a:pPr marL="171450" indent="-171450">
              <a:buFont typeface="Arial" panose="020B0604020202020204" pitchFamily="34" charset="0"/>
              <a:buChar char="•"/>
            </a:pPr>
            <a:r>
              <a:rPr lang="en-GB" sz="1000" dirty="0"/>
              <a:t>Higher productivity</a:t>
            </a:r>
          </a:p>
          <a:p>
            <a:pPr marL="171450" indent="-171450">
              <a:buFont typeface="Arial" panose="020B0604020202020204" pitchFamily="34" charset="0"/>
              <a:buChar char="•"/>
            </a:pPr>
            <a:r>
              <a:rPr lang="en-GB" sz="1000" dirty="0"/>
              <a:t>Attracting the best employees</a:t>
            </a:r>
          </a:p>
          <a:p>
            <a:pPr marL="171450" indent="-171450">
              <a:buFont typeface="Arial" panose="020B0604020202020204" pitchFamily="34" charset="0"/>
              <a:buChar char="•"/>
            </a:pPr>
            <a:r>
              <a:rPr lang="en-GB" sz="1000" dirty="0"/>
              <a:t>Lower staff turnover</a:t>
            </a:r>
          </a:p>
          <a:p>
            <a:pPr marL="171450" indent="-171450">
              <a:buFont typeface="Arial" panose="020B0604020202020204" pitchFamily="34" charset="0"/>
              <a:buChar char="•"/>
            </a:pPr>
            <a:r>
              <a:rPr lang="en-GB" sz="1000" dirty="0"/>
              <a:t>Lower recruitment costs</a:t>
            </a:r>
          </a:p>
          <a:p>
            <a:pPr marL="171450" indent="-171450">
              <a:buFont typeface="Arial" panose="020B0604020202020204" pitchFamily="34" charset="0"/>
              <a:buChar char="•"/>
            </a:pPr>
            <a:r>
              <a:rPr lang="en-GB" sz="1000" dirty="0"/>
              <a:t>Better quality from production or service</a:t>
            </a:r>
          </a:p>
          <a:p>
            <a:pPr marL="171450" indent="-171450">
              <a:buFont typeface="Arial" panose="020B0604020202020204" pitchFamily="34" charset="0"/>
              <a:buChar char="•"/>
            </a:pPr>
            <a:r>
              <a:rPr lang="en-GB" sz="1000" dirty="0"/>
              <a:t>More ideas from staff </a:t>
            </a:r>
            <a:endParaRPr lang="en-GB" sz="1000" b="1" dirty="0"/>
          </a:p>
        </p:txBody>
      </p:sp>
      <p:sp>
        <p:nvSpPr>
          <p:cNvPr id="18" name="TextBox 17">
            <a:extLst>
              <a:ext uri="{FF2B5EF4-FFF2-40B4-BE49-F238E27FC236}">
                <a16:creationId xmlns:a16="http://schemas.microsoft.com/office/drawing/2014/main" id="{730DB866-23B0-07CA-8231-68F04FDE37F1}"/>
              </a:ext>
            </a:extLst>
          </p:cNvPr>
          <p:cNvSpPr txBox="1"/>
          <p:nvPr/>
        </p:nvSpPr>
        <p:spPr>
          <a:xfrm>
            <a:off x="9336402" y="3996567"/>
            <a:ext cx="2774320" cy="2092881"/>
          </a:xfrm>
          <a:prstGeom prst="rect">
            <a:avLst/>
          </a:prstGeom>
          <a:noFill/>
          <a:ln>
            <a:solidFill>
              <a:schemeClr val="tx1"/>
            </a:solidFill>
          </a:ln>
        </p:spPr>
        <p:txBody>
          <a:bodyPr wrap="square" rtlCol="0">
            <a:spAutoFit/>
          </a:bodyPr>
          <a:lstStyle/>
          <a:p>
            <a:r>
              <a:rPr lang="en-GB" sz="1000" b="1" dirty="0"/>
              <a:t>FINANCIAL METHODS OF MOTIVATION</a:t>
            </a:r>
          </a:p>
          <a:p>
            <a:endParaRPr lang="en-GB" sz="1000" b="1" dirty="0"/>
          </a:p>
          <a:p>
            <a:r>
              <a:rPr lang="en-GB" sz="1000" b="1" dirty="0"/>
              <a:t>*</a:t>
            </a:r>
          </a:p>
          <a:p>
            <a:r>
              <a:rPr lang="en-GB" sz="1000" b="1" dirty="0"/>
              <a:t>*</a:t>
            </a:r>
          </a:p>
          <a:p>
            <a:r>
              <a:rPr lang="en-GB" sz="1000" b="1" dirty="0"/>
              <a:t>*</a:t>
            </a:r>
          </a:p>
          <a:p>
            <a:r>
              <a:rPr lang="en-GB" sz="1000" b="1" dirty="0"/>
              <a:t>*</a:t>
            </a:r>
          </a:p>
          <a:p>
            <a:endParaRPr lang="en-GB" sz="1000" b="1" dirty="0"/>
          </a:p>
          <a:p>
            <a:r>
              <a:rPr lang="en-GB" sz="1000" b="1" dirty="0"/>
              <a:t>NON FINANCIAL METHODS OF MOTIVATION</a:t>
            </a:r>
          </a:p>
          <a:p>
            <a:endParaRPr lang="en-GB" sz="1000" b="1" dirty="0"/>
          </a:p>
          <a:p>
            <a:r>
              <a:rPr lang="en-GB" sz="1000" b="1" dirty="0"/>
              <a:t>*</a:t>
            </a:r>
          </a:p>
          <a:p>
            <a:r>
              <a:rPr lang="en-GB" sz="1000" b="1" dirty="0"/>
              <a:t>*</a:t>
            </a:r>
          </a:p>
          <a:p>
            <a:r>
              <a:rPr lang="en-GB" sz="1000" b="1" dirty="0"/>
              <a:t>*</a:t>
            </a:r>
          </a:p>
          <a:p>
            <a:endParaRPr lang="en-GB" sz="1000" b="1" dirty="0"/>
          </a:p>
        </p:txBody>
      </p:sp>
      <p:sp>
        <p:nvSpPr>
          <p:cNvPr id="19" name="TextBox 18">
            <a:extLst>
              <a:ext uri="{FF2B5EF4-FFF2-40B4-BE49-F238E27FC236}">
                <a16:creationId xmlns:a16="http://schemas.microsoft.com/office/drawing/2014/main" id="{B834FA58-815A-0296-F07C-09D15828BB34}"/>
              </a:ext>
            </a:extLst>
          </p:cNvPr>
          <p:cNvSpPr txBox="1"/>
          <p:nvPr/>
        </p:nvSpPr>
        <p:spPr>
          <a:xfrm>
            <a:off x="5973834" y="6070600"/>
            <a:ext cx="3335591" cy="707886"/>
          </a:xfrm>
          <a:prstGeom prst="rect">
            <a:avLst/>
          </a:prstGeom>
          <a:noFill/>
          <a:ln>
            <a:solidFill>
              <a:schemeClr val="tx1"/>
            </a:solidFill>
          </a:ln>
        </p:spPr>
        <p:txBody>
          <a:bodyPr wrap="square" rtlCol="0">
            <a:spAutoFit/>
          </a:bodyPr>
          <a:lstStyle/>
          <a:p>
            <a:r>
              <a:rPr lang="en-GB" sz="1000" b="1" dirty="0"/>
              <a:t>Well motivated workers          high productivity        increased out put             higher profits </a:t>
            </a:r>
            <a:r>
              <a:rPr lang="en-GB" sz="1000" dirty="0"/>
              <a:t>		</a:t>
            </a:r>
          </a:p>
          <a:p>
            <a:endParaRPr lang="en-GB" sz="1000" dirty="0"/>
          </a:p>
        </p:txBody>
      </p:sp>
      <p:sp>
        <p:nvSpPr>
          <p:cNvPr id="20" name="TextBox 19">
            <a:extLst>
              <a:ext uri="{FF2B5EF4-FFF2-40B4-BE49-F238E27FC236}">
                <a16:creationId xmlns:a16="http://schemas.microsoft.com/office/drawing/2014/main" id="{7B27D940-ADE9-5D6E-4F53-882904A6867E}"/>
              </a:ext>
            </a:extLst>
          </p:cNvPr>
          <p:cNvSpPr txBox="1"/>
          <p:nvPr/>
        </p:nvSpPr>
        <p:spPr>
          <a:xfrm>
            <a:off x="9361800" y="6138330"/>
            <a:ext cx="2740455" cy="553998"/>
          </a:xfrm>
          <a:prstGeom prst="rect">
            <a:avLst/>
          </a:prstGeom>
          <a:noFill/>
          <a:ln>
            <a:solidFill>
              <a:schemeClr val="tx1"/>
            </a:solidFill>
          </a:ln>
        </p:spPr>
        <p:txBody>
          <a:bodyPr wrap="square" rtlCol="0">
            <a:spAutoFit/>
          </a:bodyPr>
          <a:lstStyle/>
          <a:p>
            <a:r>
              <a:rPr lang="en-GB" sz="1000" dirty="0"/>
              <a:t>Unhappy workers          do not work effectively </a:t>
            </a:r>
          </a:p>
          <a:p>
            <a:r>
              <a:rPr lang="en-GB" sz="1000" dirty="0"/>
              <a:t>low output            lower / no profit </a:t>
            </a:r>
          </a:p>
          <a:p>
            <a:endParaRPr lang="en-GB" sz="1000" dirty="0"/>
          </a:p>
        </p:txBody>
      </p:sp>
      <p:cxnSp>
        <p:nvCxnSpPr>
          <p:cNvPr id="22" name="Straight Arrow Connector 21">
            <a:extLst>
              <a:ext uri="{FF2B5EF4-FFF2-40B4-BE49-F238E27FC236}">
                <a16:creationId xmlns:a16="http://schemas.microsoft.com/office/drawing/2014/main" id="{24306CA9-4815-322E-86D9-BAC9D681F781}"/>
              </a:ext>
            </a:extLst>
          </p:cNvPr>
          <p:cNvCxnSpPr/>
          <p:nvPr/>
        </p:nvCxnSpPr>
        <p:spPr>
          <a:xfrm>
            <a:off x="7357535" y="6180665"/>
            <a:ext cx="18626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A4E202B9-7062-F3E3-CE75-59BA7692AC66}"/>
              </a:ext>
            </a:extLst>
          </p:cNvPr>
          <p:cNvCxnSpPr/>
          <p:nvPr/>
        </p:nvCxnSpPr>
        <p:spPr>
          <a:xfrm>
            <a:off x="8500535" y="6189131"/>
            <a:ext cx="18626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FBDC0438-03F6-EAAA-8905-801FDE944C52}"/>
              </a:ext>
            </a:extLst>
          </p:cNvPr>
          <p:cNvCxnSpPr/>
          <p:nvPr/>
        </p:nvCxnSpPr>
        <p:spPr>
          <a:xfrm>
            <a:off x="7086604" y="6333065"/>
            <a:ext cx="18626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9" name="Picture 28">
            <a:extLst>
              <a:ext uri="{FF2B5EF4-FFF2-40B4-BE49-F238E27FC236}">
                <a16:creationId xmlns:a16="http://schemas.microsoft.com/office/drawing/2014/main" id="{6371D2CF-FA52-A83A-A476-1A290F696839}"/>
              </a:ext>
            </a:extLst>
          </p:cNvPr>
          <p:cNvPicPr>
            <a:picLocks noChangeAspect="1"/>
          </p:cNvPicPr>
          <p:nvPr/>
        </p:nvPicPr>
        <p:blipFill>
          <a:blip r:embed="rId3"/>
          <a:stretch>
            <a:fillRect/>
          </a:stretch>
        </p:blipFill>
        <p:spPr>
          <a:xfrm>
            <a:off x="8191121" y="6318037"/>
            <a:ext cx="342186" cy="311634"/>
          </a:xfrm>
          <a:prstGeom prst="rect">
            <a:avLst/>
          </a:prstGeom>
        </p:spPr>
      </p:pic>
      <p:cxnSp>
        <p:nvCxnSpPr>
          <p:cNvPr id="30" name="Straight Arrow Connector 29">
            <a:extLst>
              <a:ext uri="{FF2B5EF4-FFF2-40B4-BE49-F238E27FC236}">
                <a16:creationId xmlns:a16="http://schemas.microsoft.com/office/drawing/2014/main" id="{09B2CEAF-F1E7-AD1C-93AB-E53AB4A37BC3}"/>
              </a:ext>
            </a:extLst>
          </p:cNvPr>
          <p:cNvCxnSpPr>
            <a:cxnSpLocks/>
          </p:cNvCxnSpPr>
          <p:nvPr/>
        </p:nvCxnSpPr>
        <p:spPr>
          <a:xfrm>
            <a:off x="10405542" y="6256863"/>
            <a:ext cx="18626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4BB78EE5-A3CD-5A8B-2B2F-9555F6F74EF7}"/>
              </a:ext>
            </a:extLst>
          </p:cNvPr>
          <p:cNvCxnSpPr/>
          <p:nvPr/>
        </p:nvCxnSpPr>
        <p:spPr>
          <a:xfrm>
            <a:off x="11876193" y="6241835"/>
            <a:ext cx="18626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E5CD8D94-C0CD-8E06-FCFC-806DBAC16B37}"/>
              </a:ext>
            </a:extLst>
          </p:cNvPr>
          <p:cNvCxnSpPr/>
          <p:nvPr/>
        </p:nvCxnSpPr>
        <p:spPr>
          <a:xfrm>
            <a:off x="10109203" y="6397652"/>
            <a:ext cx="18626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5" name="Picture 34">
            <a:extLst>
              <a:ext uri="{FF2B5EF4-FFF2-40B4-BE49-F238E27FC236}">
                <a16:creationId xmlns:a16="http://schemas.microsoft.com/office/drawing/2014/main" id="{93DABAC5-5355-6313-80A1-8C9194809815}"/>
              </a:ext>
            </a:extLst>
          </p:cNvPr>
          <p:cNvPicPr>
            <a:picLocks noChangeAspect="1"/>
          </p:cNvPicPr>
          <p:nvPr/>
        </p:nvPicPr>
        <p:blipFill>
          <a:blip r:embed="rId4"/>
          <a:stretch>
            <a:fillRect/>
          </a:stretch>
        </p:blipFill>
        <p:spPr>
          <a:xfrm>
            <a:off x="11355496" y="6330674"/>
            <a:ext cx="342431" cy="320098"/>
          </a:xfrm>
          <a:prstGeom prst="rect">
            <a:avLst/>
          </a:prstGeom>
        </p:spPr>
      </p:pic>
    </p:spTree>
    <p:extLst>
      <p:ext uri="{BB962C8B-B14F-4D97-AF65-F5344CB8AC3E}">
        <p14:creationId xmlns:p14="http://schemas.microsoft.com/office/powerpoint/2010/main" val="20818956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302</TotalTime>
  <Words>1880</Words>
  <Application>Microsoft Office PowerPoint</Application>
  <PresentationFormat>Widescreen</PresentationFormat>
  <Paragraphs>780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Courier New</vt:lpstr>
      <vt:lpstr>Wingdings</vt:lpstr>
      <vt:lpstr>Office Theme</vt:lpstr>
      <vt:lpstr>THEME1 INVESTIGATING A SMALL BUSINESS</vt:lpstr>
      <vt:lpstr>THEME1 INVESTIGATING A SMALL BUSINESS 2 </vt:lpstr>
      <vt:lpstr>THEME2 BUILDING A BUSINESS 1 </vt:lpstr>
      <vt:lpstr>THEME2 BUILDING A BUSINESS 2</vt:lpstr>
      <vt:lpstr>THEME2 BUILDING A BUSINESS 3</vt:lpstr>
      <vt:lpstr>THEME2 BUILDING A BUSINESS 4</vt:lpstr>
    </vt:vector>
  </TitlesOfParts>
  <Company>The Malling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THEME1 INVESTIGATING A SMALL BUSINESS</dc:title>
  <dc:creator>Karen Keeping</dc:creator>
  <cp:lastModifiedBy>Karen Keeping</cp:lastModifiedBy>
  <cp:revision>4</cp:revision>
  <dcterms:created xsi:type="dcterms:W3CDTF">2023-04-04T10:38:17Z</dcterms:created>
  <dcterms:modified xsi:type="dcterms:W3CDTF">2023-04-06T08:12:11Z</dcterms:modified>
</cp:coreProperties>
</file>